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2" r:id="rId1"/>
  </p:sldMasterIdLst>
  <p:notesMasterIdLst>
    <p:notesMasterId r:id="rId53"/>
  </p:notesMasterIdLst>
  <p:handoutMasterIdLst>
    <p:handoutMasterId r:id="rId54"/>
  </p:handoutMasterIdLst>
  <p:sldIdLst>
    <p:sldId id="260" r:id="rId2"/>
    <p:sldId id="28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283" r:id="rId52"/>
  </p:sldIdLst>
  <p:sldSz cx="9144000" cy="6858000" type="screen4x3"/>
  <p:notesSz cx="6858000" cy="9144000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426"/>
    <a:srgbClr val="715F49"/>
    <a:srgbClr val="B2002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615" autoAdjust="0"/>
  </p:normalViewPr>
  <p:slideViewPr>
    <p:cSldViewPr snapToObjects="1">
      <p:cViewPr varScale="1">
        <p:scale>
          <a:sx n="65" d="100"/>
          <a:sy n="65" d="100"/>
        </p:scale>
        <p:origin x="-42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AB0E5851-F539-F048-AB0A-24AAFCEBD3E4}" type="datetime1">
              <a:rPr lang="de-DE"/>
              <a:pPr/>
              <a:t>30.11.2012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163CA2C-3E4D-DB41-BC7C-ED46B489E8E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901330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1467BDD-DB5C-704E-B5C7-2EDB081B166A}" type="datetime1">
              <a:rPr lang="de-DE"/>
              <a:pPr/>
              <a:t>30.11.2012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74D1598A-159A-274A-907E-9BFC40644BA2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53913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CF912-E13D-4355-B585-13B501010941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327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CF912-E13D-4355-B585-13B501010941}" type="slidenum">
              <a:rPr lang="de-DE" smtClean="0">
                <a:solidFill>
                  <a:prstClr val="black"/>
                </a:solidFill>
              </a:rPr>
              <a:pPr/>
              <a:t>2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327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CF912-E13D-4355-B585-13B501010941}" type="slidenum">
              <a:rPr lang="de-DE" smtClean="0">
                <a:solidFill>
                  <a:prstClr val="black"/>
                </a:solidFill>
              </a:rPr>
              <a:pPr/>
              <a:t>51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327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65064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21627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19765" y="391738"/>
            <a:ext cx="5932038" cy="476615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71426" y="1627645"/>
            <a:ext cx="3925962" cy="4692566"/>
          </a:xfrm>
        </p:spPr>
        <p:txBody>
          <a:bodyPr/>
          <a:lstStyle>
            <a:lvl1pPr marL="0" marR="0" indent="-326556" algn="l" defTabSz="4571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85"/>
              </a:spcAft>
              <a:buClr>
                <a:srgbClr val="223964"/>
              </a:buClr>
              <a:buSzPct val="75000"/>
              <a:buFont typeface="Wingdings" charset="2"/>
              <a:buChar char=""/>
              <a:tabLst/>
              <a:defRPr sz="2400"/>
            </a:lvl1pPr>
            <a:lvl2pPr marL="653112" marR="0" indent="-326556" algn="l" defTabSz="4571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85"/>
              </a:spcAft>
              <a:buClr>
                <a:srgbClr val="223964"/>
              </a:buClr>
              <a:buSzPct val="75000"/>
              <a:buFont typeface="Wingdings" charset="2"/>
              <a:buChar char=""/>
              <a:tabLst/>
              <a:defRPr sz="2000"/>
            </a:lvl2pPr>
            <a:lvl3pPr marL="979668" marR="0" indent="-326556" algn="l" defTabSz="4571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85"/>
              </a:spcAft>
              <a:buClr>
                <a:srgbClr val="223964"/>
              </a:buClr>
              <a:buSzPct val="75000"/>
              <a:buFont typeface="Wingdings" charset="2"/>
              <a:buChar char=""/>
              <a:tabLst/>
              <a:defRPr sz="1800"/>
            </a:lvl3pPr>
            <a:lvl4pPr marL="1306224" marR="0" indent="-326556" algn="l" defTabSz="4571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85"/>
              </a:spcAft>
              <a:buClr>
                <a:srgbClr val="223964"/>
              </a:buClr>
              <a:buSzPct val="75000"/>
              <a:buFont typeface="Wingdings" charset="2"/>
              <a:buChar char=""/>
              <a:tabLst/>
              <a:defRPr sz="1600"/>
            </a:lvl4pPr>
            <a:lvl5pPr marL="1632780" marR="0" indent="-326556" algn="l" defTabSz="4571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85"/>
              </a:spcAft>
              <a:buClr>
                <a:srgbClr val="223964"/>
              </a:buClr>
              <a:buSzPct val="75000"/>
              <a:buFont typeface="Wingdings" charset="2"/>
              <a:buChar char="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1627645"/>
            <a:ext cx="3906778" cy="4692566"/>
          </a:xfrm>
        </p:spPr>
        <p:txBody>
          <a:bodyPr/>
          <a:lstStyle>
            <a:lvl1pPr marL="0" marR="0" indent="-326556" algn="l" defTabSz="4571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85"/>
              </a:spcAft>
              <a:buClr>
                <a:srgbClr val="223964"/>
              </a:buClr>
              <a:buSzPct val="75000"/>
              <a:buFont typeface="Wingdings" charset="2"/>
              <a:buChar char=""/>
              <a:tabLst/>
              <a:defRPr sz="2400"/>
            </a:lvl1pPr>
            <a:lvl2pPr marL="653112" marR="0" indent="-326556" algn="l" defTabSz="4571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85"/>
              </a:spcAft>
              <a:buClr>
                <a:srgbClr val="223964"/>
              </a:buClr>
              <a:buSzPct val="75000"/>
              <a:buFont typeface="Wingdings" charset="2"/>
              <a:buChar char=""/>
              <a:tabLst/>
              <a:defRPr sz="2000"/>
            </a:lvl2pPr>
            <a:lvl3pPr marL="979668" marR="0" indent="-326556" algn="l" defTabSz="4571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85"/>
              </a:spcAft>
              <a:buClr>
                <a:srgbClr val="223964"/>
              </a:buClr>
              <a:buSzPct val="75000"/>
              <a:buFont typeface="Wingdings" charset="2"/>
              <a:buChar char=""/>
              <a:tabLst/>
              <a:defRPr sz="1800"/>
            </a:lvl3pPr>
            <a:lvl4pPr marL="1306224" marR="0" indent="-326556" algn="l" defTabSz="4571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85"/>
              </a:spcAft>
              <a:buClr>
                <a:srgbClr val="223964"/>
              </a:buClr>
              <a:buSzPct val="75000"/>
              <a:buFont typeface="Wingdings" charset="2"/>
              <a:buChar char=""/>
              <a:tabLst/>
              <a:defRPr sz="1600"/>
            </a:lvl4pPr>
            <a:lvl5pPr marL="1632780" marR="0" indent="-326556" algn="l" defTabSz="4571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85"/>
              </a:spcAft>
              <a:buClr>
                <a:srgbClr val="223964"/>
              </a:buClr>
              <a:buSzPct val="75000"/>
              <a:buFont typeface="Wingdings" charset="2"/>
              <a:buChar char="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="" xmlns:p14="http://schemas.microsoft.com/office/powerpoint/2010/main" val="349993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248134" y="162737"/>
            <a:ext cx="8762267" cy="6524940"/>
          </a:xfrm>
        </p:spPr>
        <p:txBody>
          <a:bodyPr anchor="ctr" anchorCtr="0"/>
          <a:lstStyle>
            <a:lvl1pPr marL="0" indent="0">
              <a:buNone/>
              <a:defRPr/>
            </a:lvl1pPr>
            <a:lvl2pPr marL="326885" indent="0">
              <a:buNone/>
              <a:defRPr/>
            </a:lvl2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284623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248134" y="2115569"/>
            <a:ext cx="8762267" cy="2611526"/>
          </a:xfrm>
        </p:spPr>
        <p:txBody>
          <a:bodyPr/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de-DE" dirty="0" smtClean="0"/>
              <a:t>Textmasterformat bearbeiten</a:t>
            </a:r>
          </a:p>
        </p:txBody>
      </p:sp>
    </p:spTree>
    <p:extLst>
      <p:ext uri="{BB962C8B-B14F-4D97-AF65-F5344CB8AC3E}">
        <p14:creationId xmlns="" xmlns:p14="http://schemas.microsoft.com/office/powerpoint/2010/main" val="385149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1" y="2895600"/>
            <a:ext cx="7772400" cy="933450"/>
          </a:xfrm>
        </p:spPr>
        <p:txBody>
          <a:bodyPr>
            <a:normAutofit/>
          </a:bodyPr>
          <a:lstStyle>
            <a:lvl1pPr algn="ctr">
              <a:defRPr sz="4000">
                <a:solidFill>
                  <a:srgbClr val="B20025"/>
                </a:solidFill>
                <a:latin typeface="+mn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1" y="4114800"/>
            <a:ext cx="7772400" cy="106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aseline="0">
                <a:solidFill>
                  <a:srgbClr val="715F49"/>
                </a:solidFill>
              </a:defRPr>
            </a:lvl1pPr>
            <a:lvl2pPr marL="4571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17355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auto">
          <a:xfrm>
            <a:off x="2619034" y="391759"/>
            <a:ext cx="5933302" cy="47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61902" y="1618126"/>
            <a:ext cx="7990434" cy="468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561903" y="6598882"/>
            <a:ext cx="2975977" cy="19577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defTabSz="457153" fontAlgn="auto">
              <a:spcBef>
                <a:spcPts val="0"/>
              </a:spcBef>
              <a:spcAft>
                <a:spcPts val="0"/>
              </a:spcAft>
              <a:tabLst>
                <a:tab pos="3041325" algn="ctr"/>
                <a:tab pos="7891316" algn="r"/>
              </a:tabLst>
              <a:defRPr/>
            </a:pPr>
            <a:r>
              <a:rPr lang="de-DE" sz="700" dirty="0" err="1">
                <a:solidFill>
                  <a:prstClr val="black"/>
                </a:solidFill>
                <a:latin typeface="Arial"/>
                <a:cs typeface="Arial"/>
              </a:rPr>
              <a:t>Tiel</a:t>
            </a:r>
            <a:r>
              <a:rPr lang="de-DE" sz="700" dirty="0">
                <a:solidFill>
                  <a:prstClr val="black"/>
                </a:solidFill>
                <a:latin typeface="Arial"/>
                <a:cs typeface="Arial"/>
              </a:rPr>
              <a:t> – Autor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088079" y="6598882"/>
            <a:ext cx="1463501" cy="195778"/>
          </a:xfrm>
          <a:prstGeom prst="rect">
            <a:avLst/>
          </a:prstGeom>
          <a:noFill/>
        </p:spPr>
        <p:txBody>
          <a:bodyPr lIns="0" tIns="0" rIns="0" bIns="0"/>
          <a:lstStyle>
            <a:lvl1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352800" algn="ctr"/>
                <a:tab pos="8699500" algn="r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defTabSz="456487" eaLnBrk="1" hangingPunct="1"/>
            <a:fld id="{BDD0A182-912D-B846-8612-4CE33C0335A8}" type="slidenum">
              <a:rPr lang="de-DE" sz="700">
                <a:solidFill>
                  <a:prstClr val="black"/>
                </a:solidFill>
                <a:cs typeface="Arial" charset="0"/>
              </a:rPr>
              <a:pPr algn="r" defTabSz="456487" eaLnBrk="1" hangingPunct="1"/>
              <a:t>‹Nr.›</a:t>
            </a:fld>
            <a:endParaRPr lang="de-DE" sz="7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3457089" y="6598882"/>
            <a:ext cx="2224060" cy="195778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 defTabSz="457153" fontAlgn="auto">
              <a:spcBef>
                <a:spcPts val="0"/>
              </a:spcBef>
              <a:spcAft>
                <a:spcPts val="0"/>
              </a:spcAft>
              <a:tabLst>
                <a:tab pos="3041325" algn="ctr"/>
                <a:tab pos="7891316" algn="r"/>
              </a:tabLst>
              <a:defRPr/>
            </a:pPr>
            <a:r>
              <a:rPr lang="de-DE" sz="700" dirty="0">
                <a:solidFill>
                  <a:prstClr val="black"/>
                </a:solidFill>
                <a:latin typeface="Arial"/>
                <a:cs typeface="Arial"/>
              </a:rPr>
              <a:t>Copyright © </a:t>
            </a:r>
            <a:r>
              <a:rPr lang="de-DE" sz="700" dirty="0" smtClean="0">
                <a:solidFill>
                  <a:prstClr val="black"/>
                </a:solidFill>
                <a:latin typeface="Arial"/>
                <a:cs typeface="Arial"/>
              </a:rPr>
              <a:t>2012 </a:t>
            </a:r>
            <a:r>
              <a:rPr lang="de-DE" sz="700" dirty="0">
                <a:solidFill>
                  <a:prstClr val="black"/>
                </a:solidFill>
                <a:latin typeface="Arial"/>
                <a:cs typeface="Arial"/>
              </a:rPr>
              <a:t>MATHEMA Software GmbH</a:t>
            </a:r>
          </a:p>
        </p:txBody>
      </p:sp>
      <p:pic>
        <p:nvPicPr>
          <p:cNvPr id="2" name="Bild 1" descr="Hintergrund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95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txStyles>
    <p:titleStyle>
      <a:lvl1pPr algn="l" defTabSz="456487" rtl="0" eaLnBrk="1" fontAlgn="base" hangingPunct="1">
        <a:spcBef>
          <a:spcPct val="0"/>
        </a:spcBef>
        <a:spcAft>
          <a:spcPct val="0"/>
        </a:spcAft>
        <a:defRPr sz="2200" b="1" kern="1200">
          <a:solidFill>
            <a:schemeClr val="bg1"/>
          </a:solidFill>
          <a:latin typeface="Arial"/>
          <a:ea typeface="ＭＳ Ｐゴシック" charset="-128"/>
          <a:cs typeface="Arial"/>
        </a:defRPr>
      </a:lvl1pPr>
      <a:lvl2pPr algn="l" defTabSz="456487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-128"/>
        </a:defRPr>
      </a:lvl2pPr>
      <a:lvl3pPr algn="l" defTabSz="456487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-128"/>
        </a:defRPr>
      </a:lvl3pPr>
      <a:lvl4pPr algn="l" defTabSz="456487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-128"/>
        </a:defRPr>
      </a:lvl4pPr>
      <a:lvl5pPr algn="l" defTabSz="456487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-128"/>
        </a:defRPr>
      </a:lvl5pPr>
      <a:lvl6pPr marL="414726" algn="l" defTabSz="456487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-128"/>
        </a:defRPr>
      </a:lvl6pPr>
      <a:lvl7pPr marL="829452" algn="l" defTabSz="456487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-128"/>
        </a:defRPr>
      </a:lvl7pPr>
      <a:lvl8pPr marL="1244178" algn="l" defTabSz="456487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-128"/>
        </a:defRPr>
      </a:lvl8pPr>
      <a:lvl9pPr marL="1658904" algn="l" defTabSz="456487" rtl="0" eaLnBrk="1" fontAlgn="base" hangingPunct="1">
        <a:spcBef>
          <a:spcPct val="0"/>
        </a:spcBef>
        <a:spcAft>
          <a:spcPct val="0"/>
        </a:spcAft>
        <a:defRPr sz="2200" b="1">
          <a:solidFill>
            <a:schemeClr val="bg1"/>
          </a:solidFill>
          <a:latin typeface="Arial" charset="0"/>
          <a:ea typeface="ＭＳ Ｐゴシック" charset="-128"/>
        </a:defRPr>
      </a:lvl9pPr>
    </p:titleStyle>
    <p:bodyStyle>
      <a:lvl1pPr marL="325445" indent="-325445" algn="l" defTabSz="456487" rtl="0" eaLnBrk="1" fontAlgn="base" hangingPunct="1">
        <a:spcBef>
          <a:spcPct val="0"/>
        </a:spcBef>
        <a:spcAft>
          <a:spcPts val="1282"/>
        </a:spcAft>
        <a:buClr>
          <a:srgbClr val="223964"/>
        </a:buClr>
        <a:buSzPct val="75000"/>
        <a:buFont typeface="Wingdings" charset="0"/>
        <a:buChar char=""/>
        <a:defRPr sz="2200" kern="1200">
          <a:solidFill>
            <a:schemeClr val="tx1"/>
          </a:solidFill>
          <a:latin typeface="Arial"/>
          <a:ea typeface="ＭＳ Ｐゴシック" charset="-128"/>
          <a:cs typeface="ＭＳ Ｐゴシック" charset="-128"/>
        </a:defRPr>
      </a:lvl1pPr>
      <a:lvl2pPr marL="652330" indent="-325445" algn="l" defTabSz="456487" rtl="0" eaLnBrk="1" fontAlgn="base" hangingPunct="1">
        <a:spcBef>
          <a:spcPct val="0"/>
        </a:spcBef>
        <a:spcAft>
          <a:spcPts val="1282"/>
        </a:spcAft>
        <a:buClr>
          <a:srgbClr val="223964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Arial"/>
          <a:ea typeface="ＭＳ Ｐゴシック" charset="-128"/>
          <a:cs typeface="+mn-cs"/>
        </a:defRPr>
      </a:lvl2pPr>
      <a:lvl3pPr marL="979214" indent="-325445" algn="l" defTabSz="456487" rtl="0" eaLnBrk="1" fontAlgn="base" hangingPunct="1">
        <a:spcBef>
          <a:spcPct val="0"/>
        </a:spcBef>
        <a:spcAft>
          <a:spcPts val="1282"/>
        </a:spcAft>
        <a:buClr>
          <a:srgbClr val="223964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Arial"/>
          <a:ea typeface="ＭＳ Ｐゴシック" charset="-128"/>
          <a:cs typeface="+mn-cs"/>
        </a:defRPr>
      </a:lvl3pPr>
      <a:lvl4pPr marL="1306100" indent="-325445" algn="l" defTabSz="456487" rtl="0" eaLnBrk="1" fontAlgn="base" hangingPunct="1">
        <a:spcBef>
          <a:spcPct val="0"/>
        </a:spcBef>
        <a:spcAft>
          <a:spcPts val="1282"/>
        </a:spcAft>
        <a:buClr>
          <a:srgbClr val="223964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Arial"/>
          <a:ea typeface="ＭＳ Ｐゴシック" charset="-128"/>
          <a:cs typeface="+mn-cs"/>
        </a:defRPr>
      </a:lvl4pPr>
      <a:lvl5pPr marL="1631545" indent="-325445" algn="l" defTabSz="456487" rtl="0" eaLnBrk="1" fontAlgn="base" hangingPunct="1">
        <a:spcBef>
          <a:spcPct val="0"/>
        </a:spcBef>
        <a:spcAft>
          <a:spcPts val="1282"/>
        </a:spcAft>
        <a:buClr>
          <a:srgbClr val="223964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Arial"/>
          <a:ea typeface="ＭＳ Ｐゴシック" charset="-128"/>
          <a:cs typeface="+mn-cs"/>
        </a:defRPr>
      </a:lvl5pPr>
      <a:lvl6pPr marL="2514340" indent="-228577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92" indent="-228577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45" indent="-228577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97" indent="-228577" algn="l" defTabSz="457153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3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5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8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0" algn="l" defTabSz="45715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rubular.com/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4" descr="digits_titelgrafik_v2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600" y="836712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51520" y="548680"/>
            <a:ext cx="8762267" cy="2611526"/>
          </a:xfrm>
        </p:spPr>
        <p:txBody>
          <a:bodyPr/>
          <a:lstStyle/>
          <a:p>
            <a:r>
              <a:rPr lang="de-DE" dirty="0" smtClean="0"/>
              <a:t>Zange und Tupfer</a:t>
            </a:r>
          </a:p>
          <a:p>
            <a:r>
              <a:rPr lang="de-DE" dirty="0" smtClean="0"/>
              <a:t>Werkzeuge fürs Testen</a:t>
            </a:r>
            <a:endParaRPr lang="de-DE" dirty="0" smtClean="0"/>
          </a:p>
        </p:txBody>
      </p:sp>
      <p:sp>
        <p:nvSpPr>
          <p:cNvPr id="3" name="Textplatzhalter 1"/>
          <p:cNvSpPr txBox="1">
            <a:spLocks/>
          </p:cNvSpPr>
          <p:nvPr/>
        </p:nvSpPr>
        <p:spPr bwMode="auto">
          <a:xfrm>
            <a:off x="251520" y="5373216"/>
            <a:ext cx="876226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algn="ctr" defTabSz="456487">
              <a:spcAft>
                <a:spcPts val="1282"/>
              </a:spcAft>
              <a:buClr>
                <a:srgbClr val="223964"/>
              </a:buClr>
              <a:buSzPct val="75000"/>
              <a:defRPr/>
            </a:pPr>
            <a:r>
              <a:rPr lang="de-DE" sz="2000" dirty="0" smtClean="0">
                <a:latin typeface="Arial"/>
                <a:ea typeface="ＭＳ Ｐゴシック" charset="-128"/>
                <a:cs typeface="ＭＳ Ｐゴシック" charset="-128"/>
              </a:rPr>
              <a:t>Jens Schauder                                       @</a:t>
            </a:r>
            <a:r>
              <a:rPr lang="de-DE" sz="2000" dirty="0" err="1" smtClean="0">
                <a:latin typeface="Arial"/>
                <a:ea typeface="ＭＳ Ｐゴシック" charset="-128"/>
                <a:cs typeface="ＭＳ Ｐゴシック" charset="-128"/>
              </a:rPr>
              <a:t>jensschauder</a:t>
            </a:r>
            <a:endParaRPr lang="de-DE" sz="2000" dirty="0" smtClean="0">
              <a:latin typeface="Arial"/>
              <a:ea typeface="ＭＳ Ｐゴシック" charset="-128"/>
              <a:cs typeface="ＭＳ Ｐゴシック" charset="-128"/>
            </a:endParaRPr>
          </a:p>
          <a:p>
            <a:pPr lvl="0" algn="ctr" defTabSz="456487">
              <a:spcAft>
                <a:spcPts val="1282"/>
              </a:spcAft>
              <a:buClr>
                <a:srgbClr val="223964"/>
              </a:buClr>
              <a:buSzPct val="75000"/>
              <a:defRPr/>
            </a:pPr>
            <a:r>
              <a:rPr lang="de-DE" sz="2000" dirty="0" smtClean="0">
                <a:latin typeface="Arial"/>
                <a:ea typeface="ＭＳ Ｐゴシック" charset="-128"/>
                <a:cs typeface="ＭＳ Ｐゴシック" charset="-128"/>
              </a:rPr>
              <a:t>T-Systems on </a:t>
            </a:r>
            <a:r>
              <a:rPr lang="de-DE" sz="2000" dirty="0" err="1" smtClean="0">
                <a:latin typeface="Arial"/>
                <a:ea typeface="ＭＳ Ｐゴシック" charset="-128"/>
                <a:cs typeface="ＭＳ Ｐゴシック" charset="-128"/>
              </a:rPr>
              <a:t>site</a:t>
            </a:r>
            <a:r>
              <a:rPr lang="de-DE" sz="2000" dirty="0" smtClean="0"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lang="de-DE" sz="2000" dirty="0" err="1" smtClean="0">
                <a:latin typeface="Arial"/>
                <a:ea typeface="ＭＳ Ｐゴシック" charset="-128"/>
                <a:cs typeface="ＭＳ Ｐゴシック" charset="-128"/>
              </a:rPr>
              <a:t>services</a:t>
            </a:r>
            <a:r>
              <a:rPr lang="de-DE" sz="2000" dirty="0" smtClean="0">
                <a:latin typeface="Arial"/>
                <a:ea typeface="ＭＳ Ｐゴシック" charset="-128"/>
                <a:cs typeface="ＭＳ Ｐゴシック" charset="-128"/>
              </a:rPr>
              <a:t> GmbH             jens.schauder@t-systems.com</a:t>
            </a:r>
          </a:p>
          <a:p>
            <a:pPr lvl="0" algn="ctr" defTabSz="456487">
              <a:spcAft>
                <a:spcPts val="1282"/>
              </a:spcAft>
              <a:buClr>
                <a:srgbClr val="223964"/>
              </a:buClr>
              <a:buSzPct val="75000"/>
              <a:defRPr/>
            </a:pPr>
            <a:r>
              <a:rPr lang="de-DE" sz="2000" dirty="0" smtClean="0">
                <a:latin typeface="Arial"/>
                <a:ea typeface="ＭＳ Ｐゴシック" charset="-128"/>
                <a:cs typeface="ＭＳ Ｐゴシック" charset="-128"/>
              </a:rPr>
              <a:t>                                                                   jens@schauderhaft.de</a:t>
            </a:r>
          </a:p>
          <a:p>
            <a:pPr lvl="0" algn="ctr" defTabSz="456487">
              <a:spcAft>
                <a:spcPts val="1282"/>
              </a:spcAft>
              <a:buClr>
                <a:srgbClr val="223964"/>
              </a:buClr>
              <a:buSzPct val="75000"/>
              <a:defRPr/>
            </a:pPr>
            <a:endParaRPr lang="de-DE" sz="3600" dirty="0" smtClean="0">
              <a:latin typeface="Arial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19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r>
              <a:rPr lang="de-DE" dirty="0" smtClean="0"/>
              <a:t> Rules</a:t>
            </a:r>
            <a:endParaRPr lang="de-D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Junit</a:t>
            </a:r>
            <a:r>
              <a:rPr lang="de-DE" dirty="0" smtClean="0"/>
              <a:t> 4.11 erlaubt es die Reihenfolge der Testreihenfolge festzulegen.</a:t>
            </a:r>
            <a:endParaRPr lang="de-DE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Infinitest</a:t>
            </a:r>
            <a:endParaRPr lang="de-DE" dirty="0" smtClean="0"/>
          </a:p>
          <a:p>
            <a:r>
              <a:rPr lang="de-DE" dirty="0" smtClean="0"/>
              <a:t>Führt automatisch </a:t>
            </a:r>
            <a:r>
              <a:rPr lang="de-DE" dirty="0" err="1" smtClean="0"/>
              <a:t>Unittests</a:t>
            </a:r>
            <a:r>
              <a:rPr lang="de-DE" dirty="0" smtClean="0"/>
              <a:t> aus</a:t>
            </a:r>
            <a:endParaRPr lang="de-DE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Hamcrest</a:t>
            </a:r>
            <a:endParaRPr lang="de-DE" dirty="0" smtClean="0"/>
          </a:p>
          <a:p>
            <a:r>
              <a:rPr lang="de-DE" dirty="0" smtClean="0"/>
              <a:t>Lesbare </a:t>
            </a:r>
            <a:r>
              <a:rPr lang="de-DE" dirty="0" err="1" smtClean="0"/>
              <a:t>Assertions</a:t>
            </a:r>
            <a:endParaRPr lang="de-DE" dirty="0" smtClean="0"/>
          </a:p>
          <a:p>
            <a:r>
              <a:rPr lang="de-DE" dirty="0" err="1" smtClean="0"/>
              <a:t>assertThat</a:t>
            </a:r>
            <a:endParaRPr lang="de-DE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Emma</a:t>
            </a:r>
          </a:p>
          <a:p>
            <a:r>
              <a:rPr lang="de-DE" dirty="0" err="1" smtClean="0"/>
              <a:t>EclEmma</a:t>
            </a:r>
            <a:endParaRPr lang="de-DE" dirty="0" smtClean="0"/>
          </a:p>
          <a:p>
            <a:r>
              <a:rPr lang="de-DE" dirty="0" smtClean="0"/>
              <a:t>Folgeprojekt: </a:t>
            </a:r>
            <a:r>
              <a:rPr lang="de-DE" dirty="0" err="1" smtClean="0"/>
              <a:t>JaCoCo</a:t>
            </a:r>
            <a:endParaRPr lang="de-D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Cucumber</a:t>
            </a:r>
            <a:r>
              <a:rPr lang="de-DE" dirty="0" smtClean="0"/>
              <a:t> JVM</a:t>
            </a:r>
          </a:p>
          <a:p>
            <a:r>
              <a:rPr lang="de-DE" dirty="0" smtClean="0"/>
              <a:t>BDD Testframework</a:t>
            </a:r>
            <a:endParaRPr lang="de-D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ScalaTest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FitNesse</a:t>
            </a:r>
            <a:endParaRPr lang="de-DE" dirty="0" smtClean="0"/>
          </a:p>
          <a:p>
            <a:r>
              <a:rPr lang="de-DE" dirty="0" smtClean="0"/>
              <a:t>BDD Framework</a:t>
            </a:r>
          </a:p>
          <a:p>
            <a:r>
              <a:rPr lang="de-DE" dirty="0" smtClean="0"/>
              <a:t>Wiki basiert (ursprünglich Aufsatz auf Fit)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Mockito</a:t>
            </a:r>
            <a:r>
              <a:rPr lang="de-DE" dirty="0" smtClean="0"/>
              <a:t> (für Java)</a:t>
            </a:r>
          </a:p>
          <a:p>
            <a:r>
              <a:rPr lang="de-DE" dirty="0" smtClean="0"/>
              <a:t>Das </a:t>
            </a:r>
            <a:r>
              <a:rPr lang="de-DE" dirty="0" err="1" smtClean="0"/>
              <a:t>besste</a:t>
            </a:r>
            <a:r>
              <a:rPr lang="de-DE" dirty="0" smtClean="0"/>
              <a:t> </a:t>
            </a:r>
            <a:r>
              <a:rPr lang="de-DE" dirty="0" err="1" smtClean="0"/>
              <a:t>Mockingframework</a:t>
            </a:r>
            <a:r>
              <a:rPr lang="de-DE" dirty="0" smtClean="0"/>
              <a:t> für Java</a:t>
            </a:r>
          </a:p>
          <a:p>
            <a:r>
              <a:rPr lang="de-DE" dirty="0" smtClean="0"/>
              <a:t>(eigentlich ein </a:t>
            </a:r>
            <a:r>
              <a:rPr lang="de-DE" dirty="0" err="1" smtClean="0"/>
              <a:t>Spy</a:t>
            </a:r>
            <a:r>
              <a:rPr lang="de-DE" dirty="0" smtClean="0"/>
              <a:t> Framework)</a:t>
            </a:r>
            <a:endParaRPr lang="de-D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Buch </a:t>
            </a:r>
            <a:r>
              <a:rPr lang="de-DE" dirty="0" err="1" smtClean="0"/>
              <a:t>xUnit</a:t>
            </a:r>
            <a:r>
              <a:rPr lang="de-DE" dirty="0" smtClean="0"/>
              <a:t> Test Patterns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48134" y="2115568"/>
            <a:ext cx="8762267" cy="4742431"/>
          </a:xfrm>
        </p:spPr>
        <p:txBody>
          <a:bodyPr/>
          <a:lstStyle/>
          <a:p>
            <a:r>
              <a:rPr lang="de-DE" dirty="0" smtClean="0"/>
              <a:t>Sonar </a:t>
            </a:r>
          </a:p>
          <a:p>
            <a:r>
              <a:rPr lang="de-DE" dirty="0" smtClean="0"/>
              <a:t>Dashboard für die Ergebnisse von PMD, </a:t>
            </a:r>
            <a:r>
              <a:rPr lang="de-DE" dirty="0" err="1" smtClean="0"/>
              <a:t>Findbugs</a:t>
            </a:r>
            <a:r>
              <a:rPr lang="de-DE" dirty="0" smtClean="0"/>
              <a:t>, Checkstyle</a:t>
            </a:r>
          </a:p>
          <a:p>
            <a:r>
              <a:rPr lang="de-DE" dirty="0" smtClean="0"/>
              <a:t>Historie</a:t>
            </a:r>
          </a:p>
          <a:p>
            <a:r>
              <a:rPr lang="de-DE" dirty="0" smtClean="0"/>
              <a:t>Java, Lisp, </a:t>
            </a:r>
            <a:r>
              <a:rPr lang="de-DE" dirty="0" err="1" smtClean="0"/>
              <a:t>Php</a:t>
            </a:r>
            <a:r>
              <a:rPr lang="de-DE" dirty="0" smtClean="0"/>
              <a:t>, JavaScript ..</a:t>
            </a:r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4519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Google Mock</a:t>
            </a:r>
          </a:p>
          <a:p>
            <a:r>
              <a:rPr lang="de-DE" dirty="0" smtClean="0"/>
              <a:t>C++</a:t>
            </a:r>
          </a:p>
          <a:p>
            <a:r>
              <a:rPr lang="de-DE" dirty="0" smtClean="0"/>
              <a:t>Kostenpflichtige Alternative: </a:t>
            </a:r>
            <a:r>
              <a:rPr lang="de-DE" dirty="0" err="1" smtClean="0"/>
              <a:t>TypeMock</a:t>
            </a:r>
            <a:endParaRPr lang="de-D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Robolectric</a:t>
            </a:r>
            <a:endParaRPr lang="de-DE" dirty="0" smtClean="0"/>
          </a:p>
          <a:p>
            <a:r>
              <a:rPr lang="de-DE" dirty="0" smtClean="0"/>
              <a:t>Für </a:t>
            </a:r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Apps</a:t>
            </a:r>
            <a:endParaRPr lang="de-DE" dirty="0" smtClean="0"/>
          </a:p>
          <a:p>
            <a:r>
              <a:rPr lang="de-DE" dirty="0" smtClean="0"/>
              <a:t>Macht Tests ausführbar in der IDE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Nasa</a:t>
            </a:r>
            <a:r>
              <a:rPr lang="de-DE" dirty="0" smtClean="0"/>
              <a:t>: Java Pathfinder</a:t>
            </a:r>
          </a:p>
          <a:p>
            <a:r>
              <a:rPr lang="de-DE" dirty="0" smtClean="0"/>
              <a:t>Bytecode Analyse</a:t>
            </a:r>
            <a:endParaRPr lang="de-D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Generierte Tests </a:t>
            </a:r>
          </a:p>
          <a:p>
            <a:r>
              <a:rPr lang="de-DE" dirty="0" smtClean="0"/>
              <a:t>als „</a:t>
            </a:r>
            <a:r>
              <a:rPr lang="de-DE" dirty="0" err="1" smtClean="0"/>
              <a:t>Gipsbett</a:t>
            </a:r>
            <a:r>
              <a:rPr lang="de-DE" dirty="0" smtClean="0"/>
              <a:t>“ für Legacy Code</a:t>
            </a:r>
            <a:endParaRPr lang="de-D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Reflection</a:t>
            </a:r>
            <a:r>
              <a:rPr lang="de-DE" dirty="0" smtClean="0"/>
              <a:t> Test </a:t>
            </a:r>
            <a:r>
              <a:rPr lang="de-DE" dirty="0" err="1" smtClean="0"/>
              <a:t>Utils</a:t>
            </a:r>
            <a:endParaRPr lang="de-DE" dirty="0" smtClean="0"/>
          </a:p>
          <a:p>
            <a:r>
              <a:rPr lang="de-DE" dirty="0" smtClean="0"/>
              <a:t>Zugriff auf private Felder</a:t>
            </a:r>
            <a:endParaRPr lang="de-D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JUnitTestRunner</a:t>
            </a:r>
            <a:r>
              <a:rPr lang="de-DE" dirty="0" smtClean="0"/>
              <a:t> von Spring</a:t>
            </a:r>
          </a:p>
          <a:p>
            <a:r>
              <a:rPr lang="de-DE" dirty="0" smtClean="0"/>
              <a:t>Baut Spring </a:t>
            </a:r>
            <a:r>
              <a:rPr lang="de-DE" dirty="0" err="1" smtClean="0"/>
              <a:t>Context</a:t>
            </a:r>
            <a:r>
              <a:rPr lang="de-DE" dirty="0" smtClean="0"/>
              <a:t> im Test auf</a:t>
            </a:r>
            <a:endParaRPr lang="de-D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Spring Web MVC Test </a:t>
            </a:r>
            <a:r>
              <a:rPr lang="de-DE" dirty="0" err="1" smtClean="0"/>
              <a:t>Util</a:t>
            </a:r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Ideen zum Testen von Rest APIs</a:t>
            </a:r>
          </a:p>
          <a:p>
            <a:r>
              <a:rPr lang="de-DE" dirty="0" smtClean="0"/>
              <a:t>Spring Rest Template zum schnellen Zugriff auf Rest Services</a:t>
            </a:r>
            <a:endParaRPr lang="de-D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TDD </a:t>
            </a:r>
            <a:r>
              <a:rPr lang="de-DE" dirty="0" err="1" smtClean="0"/>
              <a:t>Gotchy</a:t>
            </a:r>
            <a:endParaRPr lang="de-DE" dirty="0" smtClean="0"/>
          </a:p>
          <a:p>
            <a:r>
              <a:rPr lang="de-DE" dirty="0" err="1" smtClean="0"/>
              <a:t>Tamagotchy</a:t>
            </a:r>
            <a:r>
              <a:rPr lang="de-DE" dirty="0" smtClean="0"/>
              <a:t> </a:t>
            </a:r>
            <a:r>
              <a:rPr lang="de-DE" dirty="0" err="1" smtClean="0"/>
              <a:t>Plugin</a:t>
            </a:r>
            <a:r>
              <a:rPr lang="de-DE" dirty="0" smtClean="0"/>
              <a:t>, das durch </a:t>
            </a:r>
            <a:r>
              <a:rPr lang="de-DE" dirty="0" err="1" smtClean="0"/>
              <a:t>Refactorings</a:t>
            </a:r>
            <a:r>
              <a:rPr lang="de-DE" dirty="0" smtClean="0"/>
              <a:t> und Tests gefüttert wird.</a:t>
            </a:r>
            <a:endParaRPr lang="de-D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Pulse</a:t>
            </a:r>
          </a:p>
          <a:p>
            <a:r>
              <a:rPr lang="de-DE" dirty="0" smtClean="0"/>
              <a:t>Pulsansicht für Test und </a:t>
            </a:r>
            <a:r>
              <a:rPr lang="de-DE" dirty="0" err="1" smtClean="0"/>
              <a:t>Refactoringverhalten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MoreUnit</a:t>
            </a:r>
            <a:endParaRPr lang="de-DE" dirty="0" smtClean="0"/>
          </a:p>
          <a:p>
            <a:r>
              <a:rPr lang="de-DE" dirty="0" err="1" smtClean="0"/>
              <a:t>Shortcut</a:t>
            </a:r>
            <a:r>
              <a:rPr lang="de-DE" dirty="0" smtClean="0"/>
              <a:t> für Wechsel zwischen </a:t>
            </a:r>
            <a:r>
              <a:rPr lang="de-DE" dirty="0" err="1" smtClean="0"/>
              <a:t>Test+Source</a:t>
            </a:r>
            <a:endParaRPr lang="de-DE" dirty="0" smtClean="0"/>
          </a:p>
          <a:p>
            <a:r>
              <a:rPr lang="de-DE" dirty="0" smtClean="0"/>
              <a:t>Verschiebt Test + Source gemeinsam</a:t>
            </a:r>
            <a:endParaRPr lang="de-D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Jasmin</a:t>
            </a:r>
          </a:p>
          <a:p>
            <a:r>
              <a:rPr lang="de-DE" dirty="0" smtClean="0"/>
              <a:t>BDD Framework für JavaScript</a:t>
            </a:r>
            <a:endParaRPr lang="de-D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SASS &amp; LESS</a:t>
            </a:r>
          </a:p>
          <a:p>
            <a:r>
              <a:rPr lang="de-DE" dirty="0" smtClean="0"/>
              <a:t>Tool für CSS Generierung</a:t>
            </a:r>
            <a:endParaRPr lang="de-D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Frage: Tools zum Textparsen</a:t>
            </a:r>
          </a:p>
          <a:p>
            <a:r>
              <a:rPr lang="de-DE" dirty="0" err="1" smtClean="0"/>
              <a:t>JavaCC</a:t>
            </a:r>
            <a:endParaRPr lang="de-DE" dirty="0" smtClean="0"/>
          </a:p>
          <a:p>
            <a:r>
              <a:rPr lang="de-DE" dirty="0" err="1" smtClean="0"/>
              <a:t>Antlr</a:t>
            </a:r>
            <a:endParaRPr lang="de-DE" dirty="0" smtClean="0"/>
          </a:p>
          <a:p>
            <a:r>
              <a:rPr lang="de-DE" dirty="0" smtClean="0"/>
              <a:t>Scala Parser </a:t>
            </a:r>
            <a:r>
              <a:rPr lang="de-DE" dirty="0" err="1" smtClean="0"/>
              <a:t>Combinators</a:t>
            </a:r>
            <a:endParaRPr lang="de-D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JS Testdriver</a:t>
            </a:r>
          </a:p>
          <a:p>
            <a:r>
              <a:rPr lang="de-DE" dirty="0" smtClean="0"/>
              <a:t>Führt JavaScript Tests parallel auf unterschiedlichen Browsern aus</a:t>
            </a:r>
            <a:endParaRPr lang="de-D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Jenkins</a:t>
            </a:r>
          </a:p>
          <a:p>
            <a:r>
              <a:rPr lang="de-DE" dirty="0" smtClean="0"/>
              <a:t>Wartungsaufwand geringer als bei TC ?</a:t>
            </a:r>
          </a:p>
          <a:p>
            <a:r>
              <a:rPr lang="de-DE" dirty="0" smtClean="0"/>
              <a:t>Chuck Norris; Raketenwerfer Ansteuerung </a:t>
            </a:r>
            <a:r>
              <a:rPr lang="de-DE" dirty="0" err="1" smtClean="0"/>
              <a:t>Plugin</a:t>
            </a:r>
            <a:endParaRPr lang="de-D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Bamboo</a:t>
            </a:r>
            <a:r>
              <a:rPr lang="de-DE" dirty="0" smtClean="0"/>
              <a:t> </a:t>
            </a:r>
          </a:p>
          <a:p>
            <a:r>
              <a:rPr lang="de-DE" dirty="0" smtClean="0"/>
              <a:t>Von </a:t>
            </a:r>
            <a:r>
              <a:rPr lang="de-DE" dirty="0" err="1" smtClean="0"/>
              <a:t>Atlassian</a:t>
            </a:r>
            <a:endParaRPr lang="de-DE" dirty="0" smtClean="0"/>
          </a:p>
          <a:p>
            <a:r>
              <a:rPr lang="de-DE" dirty="0" smtClean="0"/>
              <a:t>Schickerer GUI als Jenkins</a:t>
            </a:r>
          </a:p>
          <a:p>
            <a:r>
              <a:rPr lang="de-DE" dirty="0" smtClean="0"/>
              <a:t>Integriert sich besser in andere Tools des Herstellers</a:t>
            </a:r>
            <a:endParaRPr lang="de-D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Teamcity</a:t>
            </a:r>
            <a:endParaRPr lang="de-DE" dirty="0" smtClean="0"/>
          </a:p>
          <a:p>
            <a:r>
              <a:rPr lang="de-DE" dirty="0" smtClean="0"/>
              <a:t>Von </a:t>
            </a:r>
            <a:r>
              <a:rPr lang="de-DE" dirty="0" err="1" smtClean="0"/>
              <a:t>Jetbrains</a:t>
            </a:r>
            <a:endParaRPr lang="de-DE" dirty="0" smtClean="0"/>
          </a:p>
          <a:p>
            <a:r>
              <a:rPr lang="de-DE" dirty="0" smtClean="0"/>
              <a:t>Schickerer GUI als Jenkins</a:t>
            </a:r>
          </a:p>
          <a:p>
            <a:r>
              <a:rPr lang="de-DE" dirty="0" smtClean="0"/>
              <a:t>Integriert sich besser in andere Tools des Herstellers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Virtualisierungssoftware</a:t>
            </a:r>
            <a:endParaRPr lang="de-DE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JMeter</a:t>
            </a:r>
            <a:endParaRPr lang="de-DE" dirty="0" smtClean="0"/>
          </a:p>
          <a:p>
            <a:r>
              <a:rPr lang="de-DE" dirty="0" smtClean="0"/>
              <a:t>Lasttests</a:t>
            </a:r>
          </a:p>
          <a:p>
            <a:r>
              <a:rPr lang="de-DE" dirty="0" smtClean="0"/>
              <a:t>Webseiten testen</a:t>
            </a:r>
          </a:p>
          <a:p>
            <a:r>
              <a:rPr lang="de-DE" dirty="0" smtClean="0"/>
              <a:t>„</a:t>
            </a:r>
            <a:r>
              <a:rPr lang="de-DE" dirty="0" err="1" smtClean="0"/>
              <a:t>JMeter</a:t>
            </a:r>
            <a:r>
              <a:rPr lang="de-DE" dirty="0" smtClean="0"/>
              <a:t> testet alles“</a:t>
            </a:r>
          </a:p>
          <a:p>
            <a:r>
              <a:rPr lang="de-DE" dirty="0" smtClean="0"/>
              <a:t>Fernsteuern von Webanwendungen</a:t>
            </a:r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c</a:t>
            </a:r>
            <a:r>
              <a:rPr lang="de-DE" dirty="0" err="1" smtClean="0"/>
              <a:t>url</a:t>
            </a:r>
            <a:endParaRPr lang="de-DE" dirty="0" smtClean="0"/>
          </a:p>
          <a:p>
            <a:r>
              <a:rPr lang="de-DE" dirty="0" smtClean="0"/>
              <a:t>http </a:t>
            </a:r>
            <a:r>
              <a:rPr lang="de-DE" dirty="0" err="1" smtClean="0"/>
              <a:t>request</a:t>
            </a:r>
            <a:r>
              <a:rPr lang="de-DE" dirty="0" smtClean="0"/>
              <a:t> absetzen</a:t>
            </a:r>
          </a:p>
          <a:p>
            <a:r>
              <a:rPr lang="de-DE" dirty="0" err="1" smtClean="0"/>
              <a:t>skriptbar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>
          <a:xfrm>
            <a:off x="248134" y="2115568"/>
            <a:ext cx="8762267" cy="4742431"/>
          </a:xfrm>
        </p:spPr>
        <p:txBody>
          <a:bodyPr/>
          <a:lstStyle/>
          <a:p>
            <a:r>
              <a:rPr lang="de-DE" dirty="0" smtClean="0"/>
              <a:t>Soap UI</a:t>
            </a:r>
          </a:p>
          <a:p>
            <a:r>
              <a:rPr lang="de-DE" dirty="0" smtClean="0"/>
              <a:t>User Interface für Webservices</a:t>
            </a:r>
          </a:p>
          <a:p>
            <a:r>
              <a:rPr lang="de-DE" dirty="0" smtClean="0"/>
              <a:t>Parameter manuell oder aus Datei</a:t>
            </a:r>
          </a:p>
          <a:p>
            <a:r>
              <a:rPr lang="de-DE" dirty="0" smtClean="0"/>
              <a:t>Mock Server für </a:t>
            </a:r>
            <a:r>
              <a:rPr lang="de-DE" dirty="0" err="1" smtClean="0"/>
              <a:t>Canned</a:t>
            </a:r>
            <a:r>
              <a:rPr lang="de-DE" dirty="0" smtClean="0"/>
              <a:t> </a:t>
            </a:r>
            <a:r>
              <a:rPr lang="de-DE" dirty="0" err="1" smtClean="0"/>
              <a:t>Answers</a:t>
            </a:r>
            <a:endParaRPr lang="de-DE" dirty="0" smtClean="0"/>
          </a:p>
          <a:p>
            <a:r>
              <a:rPr lang="de-DE" dirty="0" smtClean="0"/>
              <a:t>Integration für </a:t>
            </a:r>
            <a:r>
              <a:rPr lang="de-DE" dirty="0" err="1" smtClean="0"/>
              <a:t>JUnit</a:t>
            </a:r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Vi</a:t>
            </a:r>
            <a:r>
              <a:rPr lang="de-DE" dirty="0" smtClean="0"/>
              <a:t> &amp; </a:t>
            </a:r>
            <a:r>
              <a:rPr lang="de-DE" dirty="0" err="1" smtClean="0"/>
              <a:t>emacs</a:t>
            </a:r>
            <a:r>
              <a:rPr lang="de-DE" dirty="0" smtClean="0"/>
              <a:t> als IDEs</a:t>
            </a:r>
          </a:p>
          <a:p>
            <a:r>
              <a:rPr lang="de-DE" dirty="0" smtClean="0"/>
              <a:t>Läuft auf praktisch jeder Umgebung</a:t>
            </a:r>
          </a:p>
          <a:p>
            <a:r>
              <a:rPr lang="de-DE" dirty="0" smtClean="0"/>
              <a:t>Schnell</a:t>
            </a:r>
          </a:p>
          <a:p>
            <a:r>
              <a:rPr lang="de-DE" dirty="0" smtClean="0"/>
              <a:t>(</a:t>
            </a:r>
            <a:r>
              <a:rPr lang="de-DE" dirty="0" err="1" smtClean="0"/>
              <a:t>MacVim</a:t>
            </a:r>
            <a:r>
              <a:rPr lang="de-DE" dirty="0" smtClean="0"/>
              <a:t> für Apple)</a:t>
            </a:r>
            <a:endParaRPr lang="de-DE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Selenium</a:t>
            </a:r>
            <a:r>
              <a:rPr lang="de-DE" dirty="0" smtClean="0"/>
              <a:t>, Webdriver</a:t>
            </a:r>
            <a:endParaRPr lang="de-DE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Capybara</a:t>
            </a:r>
            <a:r>
              <a:rPr lang="de-DE" dirty="0" smtClean="0"/>
              <a:t> </a:t>
            </a:r>
          </a:p>
          <a:p>
            <a:r>
              <a:rPr lang="de-DE" dirty="0" smtClean="0"/>
              <a:t>wie das Haustier, eine Art Riesenhamster; Wasserschwein</a:t>
            </a:r>
          </a:p>
          <a:p>
            <a:r>
              <a:rPr lang="de-DE" dirty="0" smtClean="0"/>
              <a:t>DSL für Weboberflächen Tests</a:t>
            </a:r>
            <a:endParaRPr lang="de-D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Watir</a:t>
            </a:r>
            <a:endParaRPr lang="de-DE" dirty="0" smtClean="0"/>
          </a:p>
          <a:p>
            <a:r>
              <a:rPr lang="de-DE" dirty="0" err="1" smtClean="0"/>
              <a:t>Watin</a:t>
            </a:r>
            <a:endParaRPr lang="de-DE" dirty="0" smtClean="0"/>
          </a:p>
          <a:p>
            <a:r>
              <a:rPr lang="de-DE" dirty="0" err="1" smtClean="0"/>
              <a:t>Watij</a:t>
            </a:r>
            <a:endParaRPr lang="de-DE" dirty="0" smtClean="0"/>
          </a:p>
          <a:p>
            <a:r>
              <a:rPr lang="de-DE" dirty="0" smtClean="0"/>
              <a:t>Für Webseiten Tests</a:t>
            </a:r>
            <a:endParaRPr lang="de-DE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Boost</a:t>
            </a:r>
            <a:r>
              <a:rPr lang="de-DE" dirty="0" smtClean="0"/>
              <a:t> Test</a:t>
            </a:r>
          </a:p>
          <a:p>
            <a:r>
              <a:rPr lang="de-DE" dirty="0" smtClean="0"/>
              <a:t>Testbibliothek für C++</a:t>
            </a:r>
            <a:endParaRPr lang="de-DE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Unity</a:t>
            </a:r>
            <a:endParaRPr lang="de-DE" dirty="0" smtClean="0"/>
          </a:p>
          <a:p>
            <a:r>
              <a:rPr lang="de-DE" dirty="0" smtClean="0"/>
              <a:t>Für C</a:t>
            </a:r>
            <a:endParaRPr lang="de-DE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Ranorex</a:t>
            </a:r>
            <a:endParaRPr lang="de-DE" dirty="0" smtClean="0"/>
          </a:p>
          <a:p>
            <a:r>
              <a:rPr lang="de-DE" dirty="0" smtClean="0"/>
              <a:t>Oberflächentests</a:t>
            </a:r>
          </a:p>
          <a:p>
            <a:r>
              <a:rPr lang="de-DE" dirty="0" smtClean="0"/>
              <a:t>Unterstützt Delphi</a:t>
            </a:r>
            <a:endParaRPr lang="de-DE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QF Test</a:t>
            </a:r>
          </a:p>
          <a:p>
            <a:r>
              <a:rPr lang="de-DE" dirty="0" smtClean="0"/>
              <a:t>Testen von Swing Clients</a:t>
            </a:r>
            <a:endParaRPr lang="de-DE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>
                <a:hlinkClick r:id="rId2"/>
              </a:rPr>
              <a:t>http://rubular.com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smtClean="0"/>
              <a:t>Oder Regulator</a:t>
            </a:r>
            <a:endParaRPr lang="de-DE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SQL </a:t>
            </a:r>
            <a:r>
              <a:rPr lang="de-DE" dirty="0" err="1" smtClean="0"/>
              <a:t>Fiddle</a:t>
            </a:r>
            <a:endParaRPr lang="de-DE" dirty="0" smtClean="0"/>
          </a:p>
          <a:p>
            <a:r>
              <a:rPr lang="de-DE" dirty="0" err="1" smtClean="0"/>
              <a:t>Xyz</a:t>
            </a:r>
            <a:r>
              <a:rPr lang="de-DE" dirty="0" smtClean="0"/>
              <a:t> </a:t>
            </a:r>
            <a:r>
              <a:rPr lang="de-DE" dirty="0" err="1" smtClean="0"/>
              <a:t>Fiddle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NetBeans</a:t>
            </a:r>
            <a:r>
              <a:rPr lang="de-DE" dirty="0" smtClean="0"/>
              <a:t> </a:t>
            </a:r>
            <a:r>
              <a:rPr lang="de-DE" dirty="0" err="1" smtClean="0"/>
              <a:t>Profiler</a:t>
            </a:r>
            <a:endParaRPr lang="de-DE" dirty="0" smtClean="0"/>
          </a:p>
          <a:p>
            <a:r>
              <a:rPr lang="de-DE" dirty="0" smtClean="0"/>
              <a:t>Kostenloser, schnell zu startender </a:t>
            </a:r>
            <a:r>
              <a:rPr lang="de-DE" dirty="0" err="1" smtClean="0"/>
              <a:t>Profiler</a:t>
            </a:r>
            <a:endParaRPr lang="de-DE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H2 DB </a:t>
            </a:r>
          </a:p>
          <a:p>
            <a:r>
              <a:rPr lang="de-DE" dirty="0" smtClean="0"/>
              <a:t>Als Datenbank zum Testen (in Memory)</a:t>
            </a:r>
          </a:p>
          <a:p>
            <a:r>
              <a:rPr lang="de-DE" dirty="0" smtClean="0"/>
              <a:t>Verschieden Modi</a:t>
            </a:r>
          </a:p>
          <a:p>
            <a:r>
              <a:rPr lang="de-DE" dirty="0" smtClean="0"/>
              <a:t>Verschiedene Dialekte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 descr="digits_des3.png"/>
          <p:cNvPicPr>
            <a:picLocks noChangeAspect="1"/>
          </p:cNvPicPr>
          <p:nvPr/>
        </p:nvPicPr>
        <p:blipFill>
          <a:blip r:embed="rId3"/>
          <a:srcRect t="2625"/>
          <a:stretch>
            <a:fillRect/>
          </a:stretch>
        </p:blipFill>
        <p:spPr bwMode="auto">
          <a:xfrm>
            <a:off x="0" y="926851"/>
            <a:ext cx="9144000" cy="667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Vielen Dank</a:t>
            </a:r>
          </a:p>
        </p:txBody>
      </p:sp>
      <p:sp>
        <p:nvSpPr>
          <p:cNvPr id="5" name="Textplatzhalter 1"/>
          <p:cNvSpPr txBox="1">
            <a:spLocks/>
          </p:cNvSpPr>
          <p:nvPr/>
        </p:nvSpPr>
        <p:spPr bwMode="auto">
          <a:xfrm>
            <a:off x="179512" y="5373216"/>
            <a:ext cx="876226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64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2"/>
              </a:spcAft>
              <a:buClr>
                <a:srgbClr val="223964"/>
              </a:buClr>
              <a:buSzPct val="75000"/>
              <a:buFont typeface="Wingdings" charset="0"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Jens Schauder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                                      </a:t>
            </a:r>
            <a:r>
              <a:rPr lang="de-DE" sz="2000" dirty="0" smtClean="0">
                <a:latin typeface="Arial"/>
                <a:ea typeface="ＭＳ Ｐゴシック" charset="-128"/>
                <a:cs typeface="ＭＳ Ｐゴシック" charset="-128"/>
              </a:rPr>
              <a:t>@</a:t>
            </a:r>
            <a:r>
              <a:rPr lang="de-DE" sz="2000" dirty="0" err="1" smtClean="0">
                <a:latin typeface="Arial"/>
                <a:ea typeface="ＭＳ Ｐゴシック" charset="-128"/>
                <a:cs typeface="ＭＳ Ｐゴシック" charset="-128"/>
              </a:rPr>
              <a:t>jensschauder</a:t>
            </a:r>
            <a:endParaRPr lang="de-DE" sz="2000" dirty="0" smtClean="0">
              <a:latin typeface="Arial"/>
              <a:ea typeface="ＭＳ Ｐゴシック" charset="-128"/>
              <a:cs typeface="ＭＳ Ｐゴシック" charset="-128"/>
            </a:endParaRPr>
          </a:p>
          <a:p>
            <a:pPr marL="0" marR="0" lvl="0" indent="0" algn="ctr" defTabSz="4564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2"/>
              </a:spcAft>
              <a:buClr>
                <a:srgbClr val="223964"/>
              </a:buClr>
              <a:buSzPct val="75000"/>
              <a:buFont typeface="Wingdings" charset="0"/>
              <a:buNone/>
              <a:tabLst/>
              <a:defRPr/>
            </a:pPr>
            <a:r>
              <a:rPr lang="de-DE" sz="2000" dirty="0" smtClean="0">
                <a:latin typeface="Arial"/>
                <a:ea typeface="ＭＳ Ｐゴシック" charset="-128"/>
                <a:cs typeface="ＭＳ Ｐゴシック" charset="-128"/>
              </a:rPr>
              <a:t>T-Systems on </a:t>
            </a:r>
            <a:r>
              <a:rPr lang="de-DE" sz="2000" dirty="0" err="1" smtClean="0">
                <a:latin typeface="Arial"/>
                <a:ea typeface="ＭＳ Ｐゴシック" charset="-128"/>
                <a:cs typeface="ＭＳ Ｐゴシック" charset="-128"/>
              </a:rPr>
              <a:t>site</a:t>
            </a:r>
            <a:r>
              <a:rPr lang="de-DE" sz="2000" dirty="0" smtClean="0"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lang="de-DE" sz="2000" dirty="0" err="1" smtClean="0">
                <a:latin typeface="Arial"/>
                <a:ea typeface="ＭＳ Ｐゴシック" charset="-128"/>
                <a:cs typeface="ＭＳ Ｐゴシック" charset="-128"/>
              </a:rPr>
              <a:t>services</a:t>
            </a:r>
            <a:r>
              <a:rPr lang="de-DE" sz="2000" dirty="0" smtClean="0">
                <a:latin typeface="Arial"/>
                <a:ea typeface="ＭＳ Ｐゴシック" charset="-128"/>
                <a:cs typeface="ＭＳ Ｐゴシック" charset="-128"/>
              </a:rPr>
              <a:t> GmbH             jens.schauder@t-systems.com</a:t>
            </a:r>
          </a:p>
          <a:p>
            <a:pPr marL="0" marR="0" lvl="0" indent="0" algn="ctr" defTabSz="4564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2"/>
              </a:spcAft>
              <a:buClr>
                <a:srgbClr val="223964"/>
              </a:buClr>
              <a:buSzPct val="75000"/>
              <a:buFont typeface="Wingdings" charset="0"/>
              <a:buNone/>
              <a:tabLst/>
              <a:defRPr/>
            </a:pPr>
            <a:r>
              <a:rPr lang="de-DE" sz="2000" dirty="0" smtClean="0">
                <a:latin typeface="Arial"/>
                <a:ea typeface="ＭＳ Ｐゴシック" charset="-128"/>
                <a:cs typeface="ＭＳ Ｐゴシック" charset="-128"/>
              </a:rPr>
              <a:t>                                                                   jens@schauderhaft.de</a:t>
            </a:r>
          </a:p>
          <a:p>
            <a:pPr marL="0" marR="0" lvl="0" indent="0" algn="ctr" defTabSz="4564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2"/>
              </a:spcAft>
              <a:buClr>
                <a:srgbClr val="223964"/>
              </a:buClr>
              <a:buSzPct val="75000"/>
              <a:buFont typeface="Wingdings" charset="0"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19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Code Review </a:t>
            </a:r>
          </a:p>
          <a:p>
            <a:r>
              <a:rPr lang="de-DE" dirty="0" smtClean="0"/>
              <a:t>Kollegen Code zum Lesen geben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Crucible</a:t>
            </a:r>
            <a:endParaRPr lang="de-DE" dirty="0" smtClean="0"/>
          </a:p>
          <a:p>
            <a:r>
              <a:rPr lang="de-DE" dirty="0" smtClean="0"/>
              <a:t>Tool für Code Reviews</a:t>
            </a:r>
          </a:p>
          <a:p>
            <a:r>
              <a:rPr lang="de-DE" dirty="0" err="1" smtClean="0"/>
              <a:t>Diffs</a:t>
            </a:r>
            <a:r>
              <a:rPr lang="de-DE" dirty="0" smtClean="0"/>
              <a:t> anzeigen und kommentieren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Turbulence</a:t>
            </a:r>
            <a:endParaRPr lang="de-DE" dirty="0" smtClean="0"/>
          </a:p>
          <a:p>
            <a:r>
              <a:rPr lang="de-DE" dirty="0" smtClean="0"/>
              <a:t>Änderungen x Komplexität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Gource</a:t>
            </a:r>
            <a:endParaRPr lang="de-DE" dirty="0" smtClean="0"/>
          </a:p>
          <a:p>
            <a:r>
              <a:rPr lang="de-DE" dirty="0" smtClean="0"/>
              <a:t>Visualisiert Zugriffe auf VCS</a:t>
            </a:r>
          </a:p>
          <a:p>
            <a:r>
              <a:rPr lang="de-DE" dirty="0" smtClean="0"/>
              <a:t>Video auf </a:t>
            </a:r>
            <a:r>
              <a:rPr lang="de-DE" dirty="0" err="1" smtClean="0"/>
              <a:t>google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ypSyste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apetus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0000056039-Herbstcampus 2012</Template>
  <TotalTime>0</TotalTime>
  <Words>447</Words>
  <Application>Microsoft Office PowerPoint</Application>
  <PresentationFormat>Bildschirmpräsentation (4:3)</PresentationFormat>
  <Paragraphs>136</Paragraphs>
  <Slides>51</Slides>
  <Notes>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2" baseType="lpstr">
      <vt:lpstr>TypSystem</vt:lpstr>
      <vt:lpstr>Folie 1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  <vt:lpstr>Folie 40</vt:lpstr>
      <vt:lpstr>Folie 41</vt:lpstr>
      <vt:lpstr>Folie 42</vt:lpstr>
      <vt:lpstr>Folie 43</vt:lpstr>
      <vt:lpstr>Folie 44</vt:lpstr>
      <vt:lpstr>Folie 45</vt:lpstr>
      <vt:lpstr>Folie 46</vt:lpstr>
      <vt:lpstr>Folie 47</vt:lpstr>
      <vt:lpstr>Folie 48</vt:lpstr>
      <vt:lpstr>Folie 49</vt:lpstr>
      <vt:lpstr>Folie 50</vt:lpstr>
      <vt:lpstr>Folie 51</vt:lpstr>
    </vt:vector>
  </TitlesOfParts>
  <Company>T-Systems on site services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Untertitel</dc:title>
  <dc:creator>cadmin</dc:creator>
  <cp:lastModifiedBy>cadmin</cp:lastModifiedBy>
  <cp:revision>23</cp:revision>
  <dcterms:created xsi:type="dcterms:W3CDTF">2012-08-31T08:41:04Z</dcterms:created>
  <dcterms:modified xsi:type="dcterms:W3CDTF">2012-11-30T15:00:41Z</dcterms:modified>
</cp:coreProperties>
</file>