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officedocument.obfuscatedFont" Extension="odttf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8229600" cx="14630400"/>
  <p:notesSz cx="8229600" cy="14630400"/>
  <p:embeddedFontLst>
    <p:embeddedFont>
      <p:font typeface="Inter"/>
      <p:regular r:id="rId16"/>
      <p:bold r:id="rId17"/>
      <p:italic r:id="rId18"/>
      <p:boldItalic r:id="rId19"/>
    </p:embeddedFont>
    <p:embeddedFont>
      <p:font typeface="DM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DMSans-regular.fntdata"/><Relationship Id="rId11" Type="http://schemas.openxmlformats.org/officeDocument/2006/relationships/slide" Target="slides/slide7.xml"/><Relationship Id="rId22" Type="http://schemas.openxmlformats.org/officeDocument/2006/relationships/font" Target="fonts/DMSans-italic.fntdata"/><Relationship Id="rId10" Type="http://schemas.openxmlformats.org/officeDocument/2006/relationships/slide" Target="slides/slide6.xml"/><Relationship Id="rId21" Type="http://schemas.openxmlformats.org/officeDocument/2006/relationships/font" Target="fonts/DMSans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DMSans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Inter-bold.fntdata"/><Relationship Id="rId16" Type="http://schemas.openxmlformats.org/officeDocument/2006/relationships/font" Target="fonts/Inter-regular.fntdata"/><Relationship Id="rId5" Type="http://schemas.openxmlformats.org/officeDocument/2006/relationships/slide" Target="slides/slide1.xml"/><Relationship Id="rId19" Type="http://schemas.openxmlformats.org/officeDocument/2006/relationships/font" Target="fonts/Inter-boldItalic.fntdata"/><Relationship Id="rId6" Type="http://schemas.openxmlformats.org/officeDocument/2006/relationships/slide" Target="slides/slide2.xml"/><Relationship Id="rId18" Type="http://schemas.openxmlformats.org/officeDocument/2006/relationships/font" Target="fonts/Inter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/>
              <a:t>‹#›</a:t>
            </a:fld>
            <a:endParaRPr b="0" i="0" sz="1200" u="none" cap="none" strike="noStrik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9df33f7c43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9df33f7c43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39df33f7c43_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 master">
  <p:cSld name="Slide 1 master">
    <p:bg>
      <p:bgPr>
        <a:solidFill>
          <a:srgbClr val="000000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3" name="Google Shape;13;p2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0 master">
  <p:cSld name="Slide 10 master">
    <p:bg>
      <p:bgPr>
        <a:solidFill>
          <a:srgbClr val="000000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9" name="Google Shape;49;p11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 master">
  <p:cSld name="Slide 2 master">
    <p:bg>
      <p:bgPr>
        <a:solidFill>
          <a:srgbClr val="000000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7" name="Google Shape;17;p3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master">
  <p:cSld name="Slide 3 master">
    <p:bg>
      <p:bgPr>
        <a:solidFill>
          <a:srgbClr val="000000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1" name="Google Shape;21;p4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4 master">
  <p:cSld name="Slide 4 master">
    <p:bg>
      <p:bgPr>
        <a:solidFill>
          <a:srgbClr val="000000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5" name="Google Shape;25;p5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5 master">
  <p:cSld name="Slide 5 master">
    <p:bg>
      <p:bgPr>
        <a:solidFill>
          <a:srgbClr val="000000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9" name="Google Shape;29;p6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6 master">
  <p:cSld name="Slide 6 master">
    <p:bg>
      <p:bgPr>
        <a:solidFill>
          <a:srgbClr val="000000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3" name="Google Shape;33;p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7 master">
  <p:cSld name="Slide 7 master">
    <p:bg>
      <p:bgPr>
        <a:solidFill>
          <a:srgbClr val="000000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7" name="Google Shape;37;p8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8 master">
  <p:cSld name="Slide 8 master">
    <p:bg>
      <p:bgPr>
        <a:solidFill>
          <a:srgbClr val="000000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1" name="Google Shape;41;p9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9 master">
  <p:cSld name="Slide 9 master">
    <p:bg>
      <p:bgPr>
        <a:solidFill>
          <a:srgbClr val="000000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1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5" name="Google Shape;45;p10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tFQq0jGZGfZvzSkTJ50J5lljUQ6n1hbx/view" TargetMode="External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schaurxch/projeto-brasileirao-streamli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/>
          <p:nvPr/>
        </p:nvSpPr>
        <p:spPr>
          <a:xfrm>
            <a:off x="0" y="0"/>
            <a:ext cx="1463100" cy="8229600"/>
          </a:xfrm>
          <a:prstGeom prst="rect">
            <a:avLst/>
          </a:prstGeom>
          <a:solidFill>
            <a:srgbClr val="1C97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2256822" y="1913100"/>
            <a:ext cx="108687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4450"/>
              <a:buFont typeface="DM Sans"/>
              <a:buNone/>
            </a:pPr>
            <a:r>
              <a:rPr b="0" i="0" lang="en-US" sz="4800" u="none" cap="none" strike="noStrike">
                <a:solidFill>
                  <a:srgbClr val="030303"/>
                </a:solidFill>
                <a:latin typeface="DM Sans"/>
                <a:ea typeface="DM Sans"/>
                <a:cs typeface="DM Sans"/>
                <a:sym typeface="DM Sans"/>
              </a:rPr>
              <a:t>Projeto Brasileirão 2025</a:t>
            </a:r>
            <a:endParaRPr b="0" i="0" sz="4800" u="none" cap="none" strike="noStrike"/>
          </a:p>
        </p:txBody>
      </p:sp>
      <p:sp>
        <p:nvSpPr>
          <p:cNvPr id="58" name="Google Shape;58;p13"/>
          <p:cNvSpPr/>
          <p:nvPr/>
        </p:nvSpPr>
        <p:spPr>
          <a:xfrm>
            <a:off x="2256825" y="2712600"/>
            <a:ext cx="108687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2200"/>
              <a:buFont typeface="DM Sans"/>
              <a:buNone/>
            </a:pPr>
            <a:r>
              <a:rPr b="0" i="0" lang="en-US" sz="2400" u="none" cap="none" strike="noStrike">
                <a:solidFill>
                  <a:srgbClr val="030303"/>
                </a:solidFill>
                <a:latin typeface="DM Sans"/>
                <a:ea typeface="DM Sans"/>
                <a:cs typeface="DM Sans"/>
                <a:sym typeface="DM Sans"/>
              </a:rPr>
              <a:t>Engenharia de Software e Arquitetura de Sistemas</a:t>
            </a:r>
            <a:endParaRPr b="0" i="0" sz="2400" u="none" cap="none" strike="noStrike"/>
          </a:p>
        </p:txBody>
      </p:sp>
      <p:sp>
        <p:nvSpPr>
          <p:cNvPr id="59" name="Google Shape;59;p13"/>
          <p:cNvSpPr/>
          <p:nvPr/>
        </p:nvSpPr>
        <p:spPr>
          <a:xfrm>
            <a:off x="2256830" y="3611166"/>
            <a:ext cx="3086457" cy="2902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714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400"/>
              <a:buFont typeface="Inter"/>
              <a:buNone/>
            </a:pPr>
            <a:r>
              <a:rPr b="0" i="0" lang="en-US" sz="1600" u="none" cap="none" strike="noStrike">
                <a:solidFill>
                  <a:srgbClr val="464646"/>
                </a:solidFill>
                <a:latin typeface="Inter"/>
                <a:ea typeface="Inter"/>
                <a:cs typeface="Inter"/>
                <a:sym typeface="Inter"/>
              </a:rPr>
              <a:t>GRUPO DE PROJETO:</a:t>
            </a:r>
            <a:endParaRPr b="0" i="0" sz="1600" u="none" cap="none" strike="noStrike"/>
          </a:p>
        </p:txBody>
      </p:sp>
      <p:sp>
        <p:nvSpPr>
          <p:cNvPr id="60" name="Google Shape;60;p13"/>
          <p:cNvSpPr/>
          <p:nvPr/>
        </p:nvSpPr>
        <p:spPr>
          <a:xfrm>
            <a:off x="2256830" y="4105513"/>
            <a:ext cx="30864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750"/>
              <a:buFont typeface="Inter"/>
              <a:buChar char="•"/>
            </a:pPr>
            <a:r>
              <a:rPr b="0" i="0" lang="en-US" sz="1750" u="none" cap="none" strike="noStrike">
                <a:solidFill>
                  <a:srgbClr val="464646"/>
                </a:solidFill>
                <a:latin typeface="Inter"/>
                <a:ea typeface="Inter"/>
                <a:cs typeface="Inter"/>
                <a:sym typeface="Inter"/>
              </a:rPr>
              <a:t>Lucas Oliveira</a:t>
            </a:r>
            <a:endParaRPr b="0" i="0" sz="1750" u="none" cap="none" strike="noStrike"/>
          </a:p>
        </p:txBody>
      </p:sp>
      <p:sp>
        <p:nvSpPr>
          <p:cNvPr id="61" name="Google Shape;61;p13"/>
          <p:cNvSpPr/>
          <p:nvPr/>
        </p:nvSpPr>
        <p:spPr>
          <a:xfrm>
            <a:off x="2256830" y="4547711"/>
            <a:ext cx="3086457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750"/>
              <a:buFont typeface="Inter"/>
              <a:buChar char="•"/>
            </a:pPr>
            <a:r>
              <a:rPr b="0" i="0" lang="en-US" sz="1750" u="none" cap="none" strike="noStrike">
                <a:solidFill>
                  <a:srgbClr val="464646"/>
                </a:solidFill>
                <a:latin typeface="Inter"/>
                <a:ea typeface="Inter"/>
                <a:cs typeface="Inter"/>
                <a:sym typeface="Inter"/>
              </a:rPr>
              <a:t>Matheus Rossaneze</a:t>
            </a:r>
            <a:endParaRPr b="0" i="0" sz="1750" u="none" cap="none" strike="noStrike"/>
          </a:p>
        </p:txBody>
      </p:sp>
      <p:sp>
        <p:nvSpPr>
          <p:cNvPr id="62" name="Google Shape;62;p13"/>
          <p:cNvSpPr/>
          <p:nvPr/>
        </p:nvSpPr>
        <p:spPr>
          <a:xfrm>
            <a:off x="2256830" y="4989909"/>
            <a:ext cx="3086457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750"/>
              <a:buFont typeface="Inter"/>
              <a:buChar char="•"/>
            </a:pPr>
            <a:r>
              <a:rPr b="0" i="0" lang="en-US" sz="1750" u="none" cap="none" strike="noStrike">
                <a:solidFill>
                  <a:srgbClr val="464646"/>
                </a:solidFill>
                <a:latin typeface="Inter"/>
                <a:ea typeface="Inter"/>
                <a:cs typeface="Inter"/>
                <a:sym typeface="Inter"/>
              </a:rPr>
              <a:t>Nicolas Morales</a:t>
            </a:r>
            <a:endParaRPr b="0" i="0" sz="1750" u="none" cap="none" strike="noStrike"/>
          </a:p>
        </p:txBody>
      </p:sp>
      <p:sp>
        <p:nvSpPr>
          <p:cNvPr id="63" name="Google Shape;63;p13"/>
          <p:cNvSpPr/>
          <p:nvPr/>
        </p:nvSpPr>
        <p:spPr>
          <a:xfrm>
            <a:off x="2256830" y="5432107"/>
            <a:ext cx="3086457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750"/>
              <a:buFont typeface="Inter"/>
              <a:buChar char="•"/>
            </a:pPr>
            <a:r>
              <a:rPr b="0" i="0" lang="en-US" sz="1750" u="none" cap="none" strike="noStrike">
                <a:solidFill>
                  <a:srgbClr val="464646"/>
                </a:solidFill>
                <a:latin typeface="Inter"/>
                <a:ea typeface="Inter"/>
                <a:cs typeface="Inter"/>
                <a:sym typeface="Inter"/>
              </a:rPr>
              <a:t>Pedro Schaurich</a:t>
            </a:r>
            <a:endParaRPr b="0" i="0" sz="1750" u="none" cap="none" strike="noStrike"/>
          </a:p>
        </p:txBody>
      </p:sp>
      <p:sp>
        <p:nvSpPr>
          <p:cNvPr id="64" name="Google Shape;64;p13"/>
          <p:cNvSpPr/>
          <p:nvPr/>
        </p:nvSpPr>
        <p:spPr>
          <a:xfrm>
            <a:off x="2256830" y="5874306"/>
            <a:ext cx="3086457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750"/>
              <a:buFont typeface="Inter"/>
              <a:buChar char="•"/>
            </a:pPr>
            <a:r>
              <a:rPr b="0" i="0" lang="en-US" sz="1750" u="none" cap="none" strike="noStrike">
                <a:solidFill>
                  <a:srgbClr val="464646"/>
                </a:solidFill>
                <a:latin typeface="Inter"/>
                <a:ea typeface="Inter"/>
                <a:cs typeface="Inter"/>
                <a:sym typeface="Inter"/>
              </a:rPr>
              <a:t>Phelipe Antonio</a:t>
            </a:r>
            <a:endParaRPr b="0" i="0" sz="1750" u="none" cap="none" strike="noStrike"/>
          </a:p>
        </p:txBody>
      </p:sp>
      <p:sp>
        <p:nvSpPr>
          <p:cNvPr id="65" name="Google Shape;65;p13"/>
          <p:cNvSpPr/>
          <p:nvPr/>
        </p:nvSpPr>
        <p:spPr>
          <a:xfrm>
            <a:off x="5904309" y="3611166"/>
            <a:ext cx="7939802" cy="2902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714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400"/>
              <a:buFont typeface="Inter"/>
              <a:buNone/>
            </a:pPr>
            <a:r>
              <a:rPr b="0" i="0" lang="en-US" sz="1600" u="none" cap="none" strike="noStrike">
                <a:solidFill>
                  <a:srgbClr val="464646"/>
                </a:solidFill>
                <a:latin typeface="Inter"/>
                <a:ea typeface="Inter"/>
                <a:cs typeface="Inter"/>
                <a:sym typeface="Inter"/>
              </a:rPr>
              <a:t>PROFESSORA: Lucy Mari</a:t>
            </a:r>
            <a:endParaRPr b="0" i="0" sz="1600" u="none" cap="none" strike="noStrike"/>
          </a:p>
        </p:txBody>
      </p:sp>
      <p:sp>
        <p:nvSpPr>
          <p:cNvPr id="66" name="Google Shape;66;p13"/>
          <p:cNvSpPr/>
          <p:nvPr/>
        </p:nvSpPr>
        <p:spPr>
          <a:xfrm>
            <a:off x="5904309" y="4105513"/>
            <a:ext cx="7939802" cy="2902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714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400"/>
              <a:buFont typeface="Inter"/>
              <a:buNone/>
            </a:pPr>
            <a:r>
              <a:rPr b="0" i="0" lang="en-US" sz="1600" u="none" cap="none" strike="noStrike">
                <a:solidFill>
                  <a:srgbClr val="464646"/>
                </a:solidFill>
                <a:latin typeface="Inter"/>
                <a:ea typeface="Inter"/>
                <a:cs typeface="Inter"/>
                <a:sym typeface="Inter"/>
              </a:rPr>
              <a:t>INSTITUIÇÃO: FECAP - 2025/2</a:t>
            </a:r>
            <a:endParaRPr b="0" i="0" sz="1600" u="none" cap="none" strike="noStrike"/>
          </a:p>
        </p:txBody>
      </p:sp>
      <p:sp>
        <p:nvSpPr>
          <p:cNvPr id="67" name="Google Shape;67;p13"/>
          <p:cNvSpPr/>
          <p:nvPr/>
        </p:nvSpPr>
        <p:spPr>
          <a:xfrm>
            <a:off x="11588700" y="7610900"/>
            <a:ext cx="3041700" cy="63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22" title="VIDEO PROJETO ES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0663" y="1549350"/>
            <a:ext cx="11769376" cy="6138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05" name="Google Shape;305;p22"/>
          <p:cNvSpPr/>
          <p:nvPr/>
        </p:nvSpPr>
        <p:spPr>
          <a:xfrm>
            <a:off x="12541450" y="7687950"/>
            <a:ext cx="2275200" cy="43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2"/>
          <p:cNvSpPr txBox="1"/>
          <p:nvPr/>
        </p:nvSpPr>
        <p:spPr>
          <a:xfrm>
            <a:off x="150" y="448050"/>
            <a:ext cx="14630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030303"/>
                </a:solidFill>
                <a:latin typeface="DM Sans"/>
                <a:ea typeface="DM Sans"/>
                <a:cs typeface="DM Sans"/>
                <a:sym typeface="DM Sans"/>
              </a:rPr>
              <a:t>Vídeo do Projeto</a:t>
            </a:r>
            <a:endParaRPr sz="48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3"/>
          <p:cNvSpPr/>
          <p:nvPr/>
        </p:nvSpPr>
        <p:spPr>
          <a:xfrm>
            <a:off x="1644491" y="1671399"/>
            <a:ext cx="11341298" cy="14176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28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8900"/>
              <a:buFont typeface="DM Sans"/>
              <a:buNone/>
            </a:pPr>
            <a:r>
              <a:rPr lang="en-US" sz="8900">
                <a:solidFill>
                  <a:srgbClr val="030303"/>
                </a:solidFill>
                <a:latin typeface="DM Sans"/>
                <a:ea typeface="DM Sans"/>
                <a:cs typeface="DM Sans"/>
                <a:sym typeface="DM Sans"/>
              </a:rPr>
              <a:t>Obrigado.</a:t>
            </a:r>
            <a:endParaRPr b="0" i="0" sz="8900" u="none" cap="none" strike="noStrike"/>
          </a:p>
        </p:txBody>
      </p:sp>
      <p:sp>
        <p:nvSpPr>
          <p:cNvPr id="313" name="Google Shape;313;p23"/>
          <p:cNvSpPr/>
          <p:nvPr/>
        </p:nvSpPr>
        <p:spPr>
          <a:xfrm>
            <a:off x="4068842" y="3429238"/>
            <a:ext cx="6492716" cy="4252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528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2650"/>
              <a:buFont typeface="DM Sans"/>
              <a:buNone/>
            </a:pPr>
            <a:r>
              <a:rPr b="0" i="0" lang="en-US" sz="2650" u="none" cap="none" strike="noStrike">
                <a:solidFill>
                  <a:srgbClr val="030303"/>
                </a:solidFill>
                <a:latin typeface="DM Sans"/>
                <a:ea typeface="DM Sans"/>
                <a:cs typeface="DM Sans"/>
                <a:sym typeface="DM Sans"/>
              </a:rPr>
              <a:t>Estamos à disposição para a discussão!</a:t>
            </a:r>
            <a:endParaRPr b="0" i="0" sz="2650" u="none" cap="none" strike="noStrike"/>
          </a:p>
        </p:txBody>
      </p:sp>
      <p:sp>
        <p:nvSpPr>
          <p:cNvPr id="314" name="Google Shape;314;p23"/>
          <p:cNvSpPr/>
          <p:nvPr/>
        </p:nvSpPr>
        <p:spPr>
          <a:xfrm>
            <a:off x="793790" y="4194691"/>
            <a:ext cx="6407944" cy="1314569"/>
          </a:xfrm>
          <a:prstGeom prst="roundRect">
            <a:avLst>
              <a:gd fmla="val 41412" name="adj"/>
            </a:avLst>
          </a:prstGeom>
          <a:solidFill>
            <a:srgbClr val="F2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3"/>
          <p:cNvSpPr/>
          <p:nvPr/>
        </p:nvSpPr>
        <p:spPr>
          <a:xfrm>
            <a:off x="1020604" y="4421505"/>
            <a:ext cx="2835235" cy="361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DM San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👥</a:t>
            </a:r>
            <a:r>
              <a:rPr b="0" i="0" lang="en-US" sz="2200" u="none" cap="none" strike="noStrike">
                <a:solidFill>
                  <a:srgbClr val="464646"/>
                </a:solidFill>
                <a:latin typeface="DM Sans"/>
                <a:ea typeface="DM Sans"/>
                <a:cs typeface="DM Sans"/>
                <a:sym typeface="DM Sans"/>
              </a:rPr>
              <a:t> GRUPO</a:t>
            </a:r>
            <a:endParaRPr b="0" i="0" sz="2200" u="none" cap="none" strike="noStrike"/>
          </a:p>
        </p:txBody>
      </p:sp>
      <p:sp>
        <p:nvSpPr>
          <p:cNvPr id="316" name="Google Shape;316;p23"/>
          <p:cNvSpPr/>
          <p:nvPr/>
        </p:nvSpPr>
        <p:spPr>
          <a:xfrm>
            <a:off x="1020604" y="4919543"/>
            <a:ext cx="5954316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464646"/>
                </a:solidFill>
                <a:latin typeface="Inter"/>
                <a:ea typeface="Inter"/>
                <a:cs typeface="Inter"/>
                <a:sym typeface="Inter"/>
              </a:rPr>
              <a:t>Lucas, Matheus, Nicolas, Pedro, Phelipe</a:t>
            </a:r>
            <a:endParaRPr b="0" i="0" sz="1750" u="none" cap="none" strike="noStrike"/>
          </a:p>
        </p:txBody>
      </p:sp>
      <p:sp>
        <p:nvSpPr>
          <p:cNvPr id="317" name="Google Shape;317;p23"/>
          <p:cNvSpPr/>
          <p:nvPr/>
        </p:nvSpPr>
        <p:spPr>
          <a:xfrm>
            <a:off x="7428548" y="4194691"/>
            <a:ext cx="6408063" cy="1314569"/>
          </a:xfrm>
          <a:prstGeom prst="roundRect">
            <a:avLst>
              <a:gd fmla="val 41412" name="adj"/>
            </a:avLst>
          </a:prstGeom>
          <a:solidFill>
            <a:srgbClr val="F2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3"/>
          <p:cNvSpPr/>
          <p:nvPr/>
        </p:nvSpPr>
        <p:spPr>
          <a:xfrm>
            <a:off x="7655362" y="4421505"/>
            <a:ext cx="2835235" cy="361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DM San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💻</a:t>
            </a:r>
            <a:r>
              <a:rPr b="0" i="0" lang="en-US" sz="2200" u="none" cap="none" strike="noStrike">
                <a:solidFill>
                  <a:srgbClr val="464646"/>
                </a:solidFill>
                <a:latin typeface="DM Sans"/>
                <a:ea typeface="DM Sans"/>
                <a:cs typeface="DM Sans"/>
                <a:sym typeface="DM Sans"/>
              </a:rPr>
              <a:t> GITHUB</a:t>
            </a:r>
            <a:endParaRPr b="0" i="0" sz="2200" u="none" cap="none" strike="noStrike"/>
          </a:p>
        </p:txBody>
      </p:sp>
      <p:sp>
        <p:nvSpPr>
          <p:cNvPr id="319" name="Google Shape;319;p23"/>
          <p:cNvSpPr/>
          <p:nvPr/>
        </p:nvSpPr>
        <p:spPr>
          <a:xfrm>
            <a:off x="7655362" y="4919543"/>
            <a:ext cx="5954435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C9770"/>
              </a:buClr>
              <a:buSzPts val="1750"/>
              <a:buFont typeface="Inter"/>
              <a:buNone/>
            </a:pPr>
            <a:r>
              <a:rPr b="0" i="0" lang="en-US" sz="1750" u="sng" cap="none" strike="noStrike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3"/>
              </a:rPr>
              <a:t>GitHub - schaurxch/projeto-brasileirao-streamlit</a:t>
            </a:r>
            <a:endParaRPr b="0" i="0" sz="1750" u="none" cap="none" strike="noStrike"/>
          </a:p>
        </p:txBody>
      </p:sp>
      <p:sp>
        <p:nvSpPr>
          <p:cNvPr id="320" name="Google Shape;320;p23"/>
          <p:cNvSpPr/>
          <p:nvPr/>
        </p:nvSpPr>
        <p:spPr>
          <a:xfrm>
            <a:off x="4479846" y="5849422"/>
            <a:ext cx="56706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4450"/>
              <a:buFont typeface="DM Sans"/>
              <a:buNone/>
            </a:pPr>
            <a:r>
              <a:t/>
            </a:r>
            <a:endParaRPr b="0" i="0" sz="2450" u="none" cap="none" strike="noStrike"/>
          </a:p>
        </p:txBody>
      </p:sp>
      <p:sp>
        <p:nvSpPr>
          <p:cNvPr id="321" name="Google Shape;321;p23"/>
          <p:cNvSpPr/>
          <p:nvPr/>
        </p:nvSpPr>
        <p:spPr>
          <a:xfrm>
            <a:off x="11588700" y="7610900"/>
            <a:ext cx="3041700" cy="63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/>
          <p:nvPr/>
        </p:nvSpPr>
        <p:spPr>
          <a:xfrm>
            <a:off x="793790" y="692348"/>
            <a:ext cx="8816340" cy="4607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137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2900"/>
              <a:buFont typeface="DM Sans"/>
              <a:buNone/>
            </a:pPr>
            <a:r>
              <a:rPr b="0" i="0" lang="en-US" sz="2900" u="none" cap="none" strike="noStrike">
                <a:solidFill>
                  <a:srgbClr val="030303"/>
                </a:solidFill>
                <a:latin typeface="DM Sans"/>
                <a:ea typeface="DM Sans"/>
                <a:cs typeface="DM Sans"/>
                <a:sym typeface="DM Sans"/>
              </a:rPr>
              <a:t>O Projeto: Funcionalidades e Requisitos Validados</a:t>
            </a:r>
            <a:endParaRPr b="0" i="0" sz="2900" u="none" cap="none" strike="noStrike"/>
          </a:p>
        </p:txBody>
      </p:sp>
      <p:sp>
        <p:nvSpPr>
          <p:cNvPr id="74" name="Google Shape;74;p14"/>
          <p:cNvSpPr/>
          <p:nvPr/>
        </p:nvSpPr>
        <p:spPr>
          <a:xfrm>
            <a:off x="793790" y="1669018"/>
            <a:ext cx="6447711" cy="2317552"/>
          </a:xfrm>
          <a:prstGeom prst="roundRect">
            <a:avLst>
              <a:gd fmla="val 315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5" name="Google Shape;75;p14"/>
          <p:cNvSpPr/>
          <p:nvPr/>
        </p:nvSpPr>
        <p:spPr>
          <a:xfrm>
            <a:off x="793790" y="1653778"/>
            <a:ext cx="6447711" cy="60960"/>
          </a:xfrm>
          <a:prstGeom prst="roundRect">
            <a:avLst>
              <a:gd fmla="val 36279" name="adj"/>
            </a:avLst>
          </a:prstGeom>
          <a:solidFill>
            <a:srgbClr val="1C97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3796546" y="1447919"/>
            <a:ext cx="442200" cy="442200"/>
          </a:xfrm>
          <a:prstGeom prst="roundRect">
            <a:avLst>
              <a:gd fmla="val 206785" name="adj"/>
            </a:avLst>
          </a:prstGeom>
          <a:solidFill>
            <a:srgbClr val="1C97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7" name="Google Shape;77;p14"/>
          <p:cNvSpPr/>
          <p:nvPr/>
        </p:nvSpPr>
        <p:spPr>
          <a:xfrm>
            <a:off x="956419" y="2037525"/>
            <a:ext cx="61224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47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700"/>
              <a:buFont typeface="DM Sans"/>
              <a:buNone/>
            </a:pPr>
            <a:r>
              <a:rPr b="0" i="0" lang="en-US" sz="2200" u="none" cap="none" strike="noStrike">
                <a:solidFill>
                  <a:srgbClr val="464646"/>
                </a:solidFill>
                <a:latin typeface="DM Sans"/>
                <a:ea typeface="DM Sans"/>
                <a:cs typeface="DM Sans"/>
                <a:sym typeface="DM Sans"/>
              </a:rPr>
              <a:t>Funcionalidades-Chave</a:t>
            </a:r>
            <a:endParaRPr b="0" i="0" sz="2200" u="none" cap="none" strike="noStrike"/>
          </a:p>
        </p:txBody>
      </p:sp>
      <p:sp>
        <p:nvSpPr>
          <p:cNvPr id="78" name="Google Shape;78;p14"/>
          <p:cNvSpPr/>
          <p:nvPr/>
        </p:nvSpPr>
        <p:spPr>
          <a:xfrm>
            <a:off x="956429" y="2402205"/>
            <a:ext cx="6122432" cy="2357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869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150"/>
              <a:buFont typeface="Inter"/>
              <a:buNone/>
            </a:pPr>
            <a:r>
              <a:rPr b="0" i="0" lang="en-US" sz="1650" u="none" cap="none" strike="noStrike">
                <a:solidFill>
                  <a:srgbClr val="464646"/>
                </a:solidFill>
                <a:latin typeface="Inter"/>
                <a:ea typeface="Inter"/>
                <a:cs typeface="Inter"/>
                <a:sym typeface="Inter"/>
              </a:rPr>
              <a:t>Visualizar os </a:t>
            </a:r>
            <a:r>
              <a:rPr b="1" i="0" lang="en-US" sz="1650" u="none" cap="none" strike="noStrike">
                <a:solidFill>
                  <a:srgbClr val="464646"/>
                </a:solidFill>
                <a:latin typeface="Inter"/>
                <a:ea typeface="Inter"/>
                <a:cs typeface="Inter"/>
                <a:sym typeface="Inter"/>
              </a:rPr>
              <a:t>20 times da Série A 2025</a:t>
            </a:r>
            <a:endParaRPr b="0" i="0" sz="1650" u="none" cap="none" strike="noStrike"/>
          </a:p>
        </p:txBody>
      </p:sp>
      <p:sp>
        <p:nvSpPr>
          <p:cNvPr id="79" name="Google Shape;79;p14"/>
          <p:cNvSpPr/>
          <p:nvPr/>
        </p:nvSpPr>
        <p:spPr>
          <a:xfrm>
            <a:off x="956429" y="2689503"/>
            <a:ext cx="6122432" cy="2357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74650" lvl="0" marL="342900" marR="0" rtl="0" algn="l">
              <a:lnSpc>
                <a:spcPct val="160869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650"/>
              <a:buFont typeface="Inter"/>
              <a:buChar char="•"/>
            </a:pPr>
            <a:r>
              <a:rPr b="0" i="0" lang="en-US" sz="1650" u="none" cap="none" strike="noStrike">
                <a:solidFill>
                  <a:srgbClr val="464646"/>
                </a:solidFill>
                <a:latin typeface="Inter"/>
                <a:ea typeface="Inter"/>
                <a:cs typeface="Inter"/>
                <a:sym typeface="Inter"/>
              </a:rPr>
              <a:t>Consultar informações (elenco, estatísticas)</a:t>
            </a:r>
            <a:endParaRPr b="0" i="0" sz="1650" u="none" cap="none" strike="noStrike"/>
          </a:p>
        </p:txBody>
      </p:sp>
      <p:sp>
        <p:nvSpPr>
          <p:cNvPr id="80" name="Google Shape;80;p14"/>
          <p:cNvSpPr/>
          <p:nvPr/>
        </p:nvSpPr>
        <p:spPr>
          <a:xfrm>
            <a:off x="956429" y="2976801"/>
            <a:ext cx="6122432" cy="2357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74650" lvl="0" marL="342900" marR="0" rtl="0" algn="l">
              <a:lnSpc>
                <a:spcPct val="160869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650"/>
              <a:buFont typeface="Inter"/>
              <a:buChar char="•"/>
            </a:pPr>
            <a:r>
              <a:rPr b="0" i="0" lang="en-US" sz="1650" u="none" cap="none" strike="noStrike">
                <a:solidFill>
                  <a:srgbClr val="464646"/>
                </a:solidFill>
                <a:latin typeface="Inter"/>
                <a:ea typeface="Inter"/>
                <a:cs typeface="Inter"/>
                <a:sym typeface="Inter"/>
              </a:rPr>
              <a:t>Analisar dados históricos (gols, cartões, partidas)</a:t>
            </a:r>
            <a:endParaRPr b="0" i="0" sz="1650" u="none" cap="none" strike="noStrike"/>
          </a:p>
        </p:txBody>
      </p:sp>
      <p:sp>
        <p:nvSpPr>
          <p:cNvPr id="81" name="Google Shape;81;p14"/>
          <p:cNvSpPr/>
          <p:nvPr/>
        </p:nvSpPr>
        <p:spPr>
          <a:xfrm>
            <a:off x="956429" y="3264098"/>
            <a:ext cx="6122432" cy="2357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74650" lvl="0" marL="342900" marR="0" rtl="0" algn="l">
              <a:lnSpc>
                <a:spcPct val="160869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650"/>
              <a:buFont typeface="Inter"/>
              <a:buChar char="•"/>
            </a:pPr>
            <a:r>
              <a:rPr b="0" i="0" lang="en-US" sz="1650" u="none" cap="none" strike="noStrike">
                <a:solidFill>
                  <a:srgbClr val="464646"/>
                </a:solidFill>
                <a:latin typeface="Inter"/>
                <a:ea typeface="Inter"/>
                <a:cs typeface="Inter"/>
                <a:sym typeface="Inter"/>
              </a:rPr>
              <a:t>Filtros dinâmicos e gráficos interativos para análise</a:t>
            </a:r>
            <a:endParaRPr b="0" i="0" sz="1650" u="none" cap="none" strike="noStrike"/>
          </a:p>
        </p:txBody>
      </p:sp>
      <p:sp>
        <p:nvSpPr>
          <p:cNvPr id="82" name="Google Shape;82;p14"/>
          <p:cNvSpPr/>
          <p:nvPr/>
        </p:nvSpPr>
        <p:spPr>
          <a:xfrm>
            <a:off x="7388900" y="1669018"/>
            <a:ext cx="6447711" cy="2317552"/>
          </a:xfrm>
          <a:prstGeom prst="roundRect">
            <a:avLst>
              <a:gd fmla="val 315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3" name="Google Shape;83;p14"/>
          <p:cNvSpPr/>
          <p:nvPr/>
        </p:nvSpPr>
        <p:spPr>
          <a:xfrm>
            <a:off x="7388900" y="1653778"/>
            <a:ext cx="6447711" cy="60960"/>
          </a:xfrm>
          <a:prstGeom prst="roundRect">
            <a:avLst>
              <a:gd fmla="val 36279" name="adj"/>
            </a:avLst>
          </a:prstGeom>
          <a:solidFill>
            <a:srgbClr val="1C97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4"/>
          <p:cNvSpPr/>
          <p:nvPr/>
        </p:nvSpPr>
        <p:spPr>
          <a:xfrm>
            <a:off x="10391656" y="1447919"/>
            <a:ext cx="442200" cy="442200"/>
          </a:xfrm>
          <a:prstGeom prst="roundRect">
            <a:avLst>
              <a:gd fmla="val 206785" name="adj"/>
            </a:avLst>
          </a:prstGeom>
          <a:solidFill>
            <a:srgbClr val="1C97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5" name="Google Shape;85;p14"/>
          <p:cNvSpPr/>
          <p:nvPr/>
        </p:nvSpPr>
        <p:spPr>
          <a:xfrm>
            <a:off x="7551567" y="2037525"/>
            <a:ext cx="59715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47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700"/>
              <a:buFont typeface="DM Sans"/>
              <a:buNone/>
            </a:pPr>
            <a:r>
              <a:rPr lang="en-US" sz="2200">
                <a:solidFill>
                  <a:srgbClr val="464646"/>
                </a:solidFill>
                <a:latin typeface="DM Sans"/>
                <a:ea typeface="DM Sans"/>
                <a:cs typeface="DM Sans"/>
                <a:sym typeface="DM Sans"/>
              </a:rPr>
              <a:t>Tecnologias</a:t>
            </a:r>
            <a:r>
              <a:rPr b="0" i="0" lang="en-US" sz="2200" u="none" cap="none" strike="noStrike">
                <a:solidFill>
                  <a:srgbClr val="464646"/>
                </a:solidFill>
                <a:latin typeface="DM Sans"/>
                <a:ea typeface="DM Sans"/>
                <a:cs typeface="DM Sans"/>
                <a:sym typeface="DM Sans"/>
              </a:rPr>
              <a:t> Utilizadas</a:t>
            </a:r>
            <a:endParaRPr b="0" i="0" sz="2200" u="none" cap="none" strike="noStrike"/>
          </a:p>
        </p:txBody>
      </p:sp>
      <p:sp>
        <p:nvSpPr>
          <p:cNvPr id="86" name="Google Shape;86;p14"/>
          <p:cNvSpPr/>
          <p:nvPr/>
        </p:nvSpPr>
        <p:spPr>
          <a:xfrm>
            <a:off x="7551539" y="2402205"/>
            <a:ext cx="6122432" cy="2357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869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150"/>
              <a:buFont typeface="Inter"/>
              <a:buNone/>
            </a:pPr>
            <a:r>
              <a:rPr b="0" i="0" lang="en-US" sz="1250" u="none" cap="none" strike="noStrike">
                <a:solidFill>
                  <a:srgbClr val="464646"/>
                </a:solidFill>
                <a:latin typeface="Inter"/>
                <a:ea typeface="Inter"/>
                <a:cs typeface="Inter"/>
                <a:sym typeface="Inter"/>
              </a:rPr>
              <a:t>Construído com uma stack moderna para garantir performance e escalabilidade:</a:t>
            </a:r>
            <a:endParaRPr b="0" i="0" sz="1250" u="none" cap="none" strike="noStrike"/>
          </a:p>
        </p:txBody>
      </p:sp>
      <p:sp>
        <p:nvSpPr>
          <p:cNvPr id="87" name="Google Shape;87;p14"/>
          <p:cNvSpPr/>
          <p:nvPr/>
        </p:nvSpPr>
        <p:spPr>
          <a:xfrm>
            <a:off x="7551539" y="2726293"/>
            <a:ext cx="6122432" cy="2357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869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150"/>
              <a:buFont typeface="Inter"/>
              <a:buNone/>
            </a:pPr>
            <a:r>
              <a:rPr b="1" i="0" lang="en-US" sz="1650" u="none" cap="none" strike="noStrike">
                <a:solidFill>
                  <a:srgbClr val="464646"/>
                </a:solidFill>
                <a:latin typeface="Inter"/>
                <a:ea typeface="Inter"/>
                <a:cs typeface="Inter"/>
                <a:sym typeface="Inter"/>
              </a:rPr>
              <a:t>Backend:</a:t>
            </a:r>
            <a:r>
              <a:rPr b="0" i="0" lang="en-US" sz="1650" u="none" cap="none" strike="noStrike">
                <a:solidFill>
                  <a:srgbClr val="464646"/>
                </a:solidFill>
                <a:latin typeface="Inter"/>
                <a:ea typeface="Inter"/>
                <a:cs typeface="Inter"/>
                <a:sym typeface="Inter"/>
              </a:rPr>
              <a:t> Python, Pandas</a:t>
            </a:r>
            <a:endParaRPr b="0" i="0" sz="1650" u="none" cap="none" strike="noStrike"/>
          </a:p>
        </p:txBody>
      </p:sp>
      <p:sp>
        <p:nvSpPr>
          <p:cNvPr id="88" name="Google Shape;88;p14"/>
          <p:cNvSpPr/>
          <p:nvPr/>
        </p:nvSpPr>
        <p:spPr>
          <a:xfrm>
            <a:off x="7551539" y="3013591"/>
            <a:ext cx="6122432" cy="2357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869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150"/>
              <a:buFont typeface="Inter"/>
              <a:buNone/>
            </a:pPr>
            <a:r>
              <a:rPr b="1" i="0" lang="en-US" sz="1650" u="none" cap="none" strike="noStrike">
                <a:solidFill>
                  <a:srgbClr val="464646"/>
                </a:solidFill>
                <a:latin typeface="Inter"/>
                <a:ea typeface="Inter"/>
                <a:cs typeface="Inter"/>
                <a:sym typeface="Inter"/>
              </a:rPr>
              <a:t>Frontend:</a:t>
            </a:r>
            <a:r>
              <a:rPr b="0" i="0" lang="en-US" sz="1650" u="none" cap="none" strike="noStrike">
                <a:solidFill>
                  <a:srgbClr val="464646"/>
                </a:solidFill>
                <a:latin typeface="Inter"/>
                <a:ea typeface="Inter"/>
                <a:cs typeface="Inter"/>
                <a:sym typeface="Inter"/>
              </a:rPr>
              <a:t> Streamlit</a:t>
            </a:r>
            <a:endParaRPr b="0" i="0" sz="1650" u="none" cap="none" strike="noStrike"/>
          </a:p>
        </p:txBody>
      </p:sp>
      <p:sp>
        <p:nvSpPr>
          <p:cNvPr id="89" name="Google Shape;89;p14"/>
          <p:cNvSpPr/>
          <p:nvPr/>
        </p:nvSpPr>
        <p:spPr>
          <a:xfrm>
            <a:off x="7551539" y="3300889"/>
            <a:ext cx="6122432" cy="2357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869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150"/>
              <a:buFont typeface="Inter"/>
              <a:buNone/>
            </a:pPr>
            <a:r>
              <a:rPr b="1" i="0" lang="en-US" sz="1650" u="none" cap="none" strike="noStrike">
                <a:solidFill>
                  <a:srgbClr val="464646"/>
                </a:solidFill>
                <a:latin typeface="Inter"/>
                <a:ea typeface="Inter"/>
                <a:cs typeface="Inter"/>
                <a:sym typeface="Inter"/>
              </a:rPr>
              <a:t>Visualização:</a:t>
            </a:r>
            <a:r>
              <a:rPr b="0" i="0" lang="en-US" sz="1650" u="none" cap="none" strike="noStrike">
                <a:solidFill>
                  <a:srgbClr val="464646"/>
                </a:solidFill>
                <a:latin typeface="Inter"/>
                <a:ea typeface="Inter"/>
                <a:cs typeface="Inter"/>
                <a:sym typeface="Inter"/>
              </a:rPr>
              <a:t> Plotly</a:t>
            </a:r>
            <a:endParaRPr b="0" i="0" sz="1650" u="none" cap="none" strike="noStrike"/>
          </a:p>
        </p:txBody>
      </p:sp>
      <p:sp>
        <p:nvSpPr>
          <p:cNvPr id="90" name="Google Shape;90;p14"/>
          <p:cNvSpPr/>
          <p:nvPr/>
        </p:nvSpPr>
        <p:spPr>
          <a:xfrm>
            <a:off x="7551539" y="3588187"/>
            <a:ext cx="6122432" cy="2357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869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150"/>
              <a:buFont typeface="Inter"/>
              <a:buNone/>
            </a:pPr>
            <a:r>
              <a:rPr b="1" i="0" lang="en-US" sz="1650" u="none" cap="none" strike="noStrike">
                <a:solidFill>
                  <a:srgbClr val="464646"/>
                </a:solidFill>
                <a:latin typeface="Inter"/>
                <a:ea typeface="Inter"/>
                <a:cs typeface="Inter"/>
                <a:sym typeface="Inter"/>
              </a:rPr>
              <a:t>Dados:</a:t>
            </a:r>
            <a:r>
              <a:rPr b="0" i="0" lang="en-US" sz="1650" u="none" cap="none" strike="noStrike">
                <a:solidFill>
                  <a:srgbClr val="464646"/>
                </a:solidFill>
                <a:latin typeface="Inter"/>
                <a:ea typeface="Inter"/>
                <a:cs typeface="Inter"/>
                <a:sym typeface="Inter"/>
              </a:rPr>
              <a:t> Kaggle e Scoreaxis</a:t>
            </a:r>
            <a:endParaRPr b="0" i="0" sz="1650" u="none" cap="none" strike="noStrike"/>
          </a:p>
        </p:txBody>
      </p:sp>
      <p:sp>
        <p:nvSpPr>
          <p:cNvPr id="91" name="Google Shape;91;p14"/>
          <p:cNvSpPr/>
          <p:nvPr/>
        </p:nvSpPr>
        <p:spPr>
          <a:xfrm>
            <a:off x="793790" y="4423299"/>
            <a:ext cx="13042800" cy="26100"/>
          </a:xfrm>
          <a:prstGeom prst="rect">
            <a:avLst/>
          </a:prstGeom>
          <a:solidFill>
            <a:srgbClr val="464646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92" name="Google Shape;92;p14"/>
          <p:cNvSpPr/>
          <p:nvPr/>
        </p:nvSpPr>
        <p:spPr>
          <a:xfrm>
            <a:off x="793790" y="4670284"/>
            <a:ext cx="59715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086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2300"/>
              <a:buFont typeface="DM Sans"/>
              <a:buNone/>
            </a:pPr>
            <a:r>
              <a:rPr b="0" i="0" lang="en-US" sz="2400" u="none" cap="none" strike="noStrike">
                <a:solidFill>
                  <a:srgbClr val="030303"/>
                </a:solidFill>
                <a:latin typeface="DM Sans"/>
                <a:ea typeface="DM Sans"/>
                <a:cs typeface="DM Sans"/>
                <a:sym typeface="DM Sans"/>
              </a:rPr>
              <a:t>Engenharia de Requisitos: Foco no Usuário</a:t>
            </a:r>
            <a:endParaRPr b="0" i="0" sz="2400" u="none" cap="none" strike="noStrike"/>
          </a:p>
        </p:txBody>
      </p:sp>
      <p:sp>
        <p:nvSpPr>
          <p:cNvPr id="93" name="Google Shape;93;p14"/>
          <p:cNvSpPr/>
          <p:nvPr/>
        </p:nvSpPr>
        <p:spPr>
          <a:xfrm>
            <a:off x="793800" y="5328221"/>
            <a:ext cx="6447600" cy="1085100"/>
          </a:xfrm>
          <a:prstGeom prst="roundRect">
            <a:avLst>
              <a:gd fmla="val 1321" name="adj"/>
            </a:avLst>
          </a:prstGeom>
          <a:solidFill>
            <a:srgbClr val="F2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941189" y="5475623"/>
            <a:ext cx="1946400" cy="2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137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450"/>
              <a:buFont typeface="DM Sans"/>
              <a:buNone/>
            </a:pPr>
            <a:r>
              <a:rPr b="0" i="0" lang="en-US" sz="1450" u="none" cap="none" strike="noStrike">
                <a:solidFill>
                  <a:srgbClr val="464646"/>
                </a:solidFill>
                <a:latin typeface="DM Sans"/>
                <a:ea typeface="DM Sans"/>
                <a:cs typeface="DM Sans"/>
                <a:sym typeface="DM Sans"/>
              </a:rPr>
              <a:t>Pesquisa Quantitativa</a:t>
            </a:r>
            <a:endParaRPr b="0" i="0" sz="1450" u="none" cap="none" strike="noStrike"/>
          </a:p>
        </p:txBody>
      </p:sp>
      <p:sp>
        <p:nvSpPr>
          <p:cNvPr id="95" name="Google Shape;95;p14"/>
          <p:cNvSpPr/>
          <p:nvPr/>
        </p:nvSpPr>
        <p:spPr>
          <a:xfrm>
            <a:off x="941189" y="5794353"/>
            <a:ext cx="61530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869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150"/>
              <a:buFont typeface="Inter"/>
              <a:buNone/>
            </a:pPr>
            <a:r>
              <a:rPr b="0" i="0" lang="en-US" sz="1150" u="none" cap="none" strike="noStrike">
                <a:solidFill>
                  <a:srgbClr val="464646"/>
                </a:solidFill>
                <a:latin typeface="Inter"/>
                <a:ea typeface="Inter"/>
                <a:cs typeface="Inter"/>
                <a:sym typeface="Inter"/>
              </a:rPr>
              <a:t>32 usuários entrevistados. Público majoritário de 15-25 anos (81,25%), garantindo aderência ao target.</a:t>
            </a:r>
            <a:endParaRPr b="0" i="0" sz="1150" u="none" cap="none" strike="noStrike"/>
          </a:p>
        </p:txBody>
      </p:sp>
      <p:sp>
        <p:nvSpPr>
          <p:cNvPr id="96" name="Google Shape;96;p14"/>
          <p:cNvSpPr/>
          <p:nvPr/>
        </p:nvSpPr>
        <p:spPr>
          <a:xfrm>
            <a:off x="7388900" y="5328146"/>
            <a:ext cx="6447600" cy="1085100"/>
          </a:xfrm>
          <a:prstGeom prst="roundRect">
            <a:avLst>
              <a:gd fmla="val 1321" name="adj"/>
            </a:avLst>
          </a:prstGeom>
          <a:solidFill>
            <a:srgbClr val="F2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7536299" y="5475623"/>
            <a:ext cx="1888800" cy="2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137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450"/>
              <a:buFont typeface="DM Sans"/>
              <a:buNone/>
            </a:pPr>
            <a:r>
              <a:rPr b="0" i="0" lang="en-US" sz="1450" u="none" cap="none" strike="noStrike">
                <a:solidFill>
                  <a:srgbClr val="464646"/>
                </a:solidFill>
                <a:latin typeface="DM Sans"/>
                <a:ea typeface="DM Sans"/>
                <a:cs typeface="DM Sans"/>
                <a:sym typeface="DM Sans"/>
              </a:rPr>
              <a:t>Feedback Qualitativo</a:t>
            </a:r>
            <a:endParaRPr b="0" i="0" sz="1450" u="none" cap="none" strike="noStrike"/>
          </a:p>
        </p:txBody>
      </p:sp>
      <p:sp>
        <p:nvSpPr>
          <p:cNvPr id="98" name="Google Shape;98;p14"/>
          <p:cNvSpPr/>
          <p:nvPr/>
        </p:nvSpPr>
        <p:spPr>
          <a:xfrm>
            <a:off x="7536299" y="5794353"/>
            <a:ext cx="61530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869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150"/>
              <a:buFont typeface="Inter"/>
              <a:buNone/>
            </a:pPr>
            <a:r>
              <a:rPr b="0" i="0" lang="en-US" sz="1150" u="none" cap="none" strike="noStrike">
                <a:solidFill>
                  <a:srgbClr val="464646"/>
                </a:solidFill>
                <a:latin typeface="Inter"/>
                <a:ea typeface="Inter"/>
                <a:cs typeface="Inter"/>
                <a:sym typeface="Inter"/>
              </a:rPr>
              <a:t>Principal necessidade (João): </a:t>
            </a:r>
            <a:r>
              <a:rPr b="1" i="0" lang="en-US" sz="1150" u="none" cap="none" strike="noStrike">
                <a:solidFill>
                  <a:srgbClr val="464646"/>
                </a:solidFill>
                <a:latin typeface="Inter"/>
                <a:ea typeface="Inter"/>
                <a:cs typeface="Inter"/>
                <a:sym typeface="Inter"/>
              </a:rPr>
              <a:t>"O sistema deve atualizar constantemente"</a:t>
            </a:r>
            <a:r>
              <a:rPr b="0" i="0" lang="en-US" sz="1150" u="none" cap="none" strike="noStrike">
                <a:solidFill>
                  <a:srgbClr val="464646"/>
                </a:solidFill>
                <a:latin typeface="Inter"/>
                <a:ea typeface="Inter"/>
                <a:cs typeface="Inter"/>
                <a:sym typeface="Inter"/>
              </a:rPr>
              <a:t>. Isso priorizou a integração com APIs em tempo real.</a:t>
            </a:r>
            <a:endParaRPr b="0" i="0" sz="1150" u="none" cap="none" strike="noStrike"/>
          </a:p>
        </p:txBody>
      </p:sp>
      <p:sp>
        <p:nvSpPr>
          <p:cNvPr id="99" name="Google Shape;99;p14"/>
          <p:cNvSpPr/>
          <p:nvPr/>
        </p:nvSpPr>
        <p:spPr>
          <a:xfrm>
            <a:off x="793790" y="6579094"/>
            <a:ext cx="13042800" cy="633900"/>
          </a:xfrm>
          <a:prstGeom prst="roundRect">
            <a:avLst>
              <a:gd fmla="val 3489" name="adj"/>
            </a:avLst>
          </a:prstGeom>
          <a:solidFill>
            <a:srgbClr val="BEF3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941250" y="6784000"/>
            <a:ext cx="127479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8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Inter"/>
              <a:buNone/>
            </a:pPr>
            <a:r>
              <a:rPr b="0" i="0" lang="en-US" sz="115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✅</a:t>
            </a:r>
            <a:r>
              <a:rPr b="1" i="0" lang="en-US" sz="115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Requisitos Validados e Implementados</a:t>
            </a:r>
            <a:r>
              <a:rPr b="0" i="0" lang="en-US" sz="115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com base nas necessidades do usuário final, garantindo relevância.</a:t>
            </a:r>
            <a:endParaRPr b="0" i="0" sz="1150" u="none" cap="none" strike="noStrike"/>
          </a:p>
        </p:txBody>
      </p:sp>
      <p:sp>
        <p:nvSpPr>
          <p:cNvPr id="101" name="Google Shape;101;p14"/>
          <p:cNvSpPr/>
          <p:nvPr/>
        </p:nvSpPr>
        <p:spPr>
          <a:xfrm>
            <a:off x="11588700" y="7610900"/>
            <a:ext cx="3041700" cy="63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/>
          <p:nvPr/>
        </p:nvSpPr>
        <p:spPr>
          <a:xfrm>
            <a:off x="793790" y="667345"/>
            <a:ext cx="8278416" cy="566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352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3550"/>
              <a:buFont typeface="DM Sans"/>
              <a:buNone/>
            </a:pPr>
            <a:r>
              <a:rPr b="0" i="0" lang="en-US" sz="3550" u="none" cap="none" strike="noStrike">
                <a:solidFill>
                  <a:srgbClr val="030303"/>
                </a:solidFill>
                <a:latin typeface="DM Sans"/>
                <a:ea typeface="DM Sans"/>
                <a:cs typeface="DM Sans"/>
                <a:sym typeface="DM Sans"/>
              </a:rPr>
              <a:t>Design de Software - Princípios SOLID</a:t>
            </a:r>
            <a:endParaRPr b="0" i="0" sz="3550" u="none" cap="none" strike="noStrike"/>
          </a:p>
        </p:txBody>
      </p:sp>
      <p:sp>
        <p:nvSpPr>
          <p:cNvPr id="108" name="Google Shape;108;p15"/>
          <p:cNvSpPr/>
          <p:nvPr/>
        </p:nvSpPr>
        <p:spPr>
          <a:xfrm>
            <a:off x="793790" y="1597223"/>
            <a:ext cx="13042821" cy="5805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714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400"/>
              <a:buFont typeface="Inter"/>
              <a:buNone/>
            </a:pPr>
            <a:r>
              <a:rPr b="0" i="0" lang="en-US" sz="1400" u="none" cap="none" strike="noStrike">
                <a:solidFill>
                  <a:srgbClr val="464646"/>
                </a:solidFill>
                <a:latin typeface="Inter"/>
                <a:ea typeface="Inter"/>
                <a:cs typeface="Inter"/>
                <a:sym typeface="Inter"/>
              </a:rPr>
              <a:t>A aplicação dos princípios SOLID garante um código robusto, flexível e de fácil manutenção. O </a:t>
            </a:r>
            <a:r>
              <a:rPr b="1" i="0" lang="en-US" sz="1400" u="none" cap="none" strike="noStrike">
                <a:solidFill>
                  <a:srgbClr val="464646"/>
                </a:solidFill>
                <a:latin typeface="Inter"/>
                <a:ea typeface="Inter"/>
                <a:cs typeface="Inter"/>
                <a:sym typeface="Inter"/>
              </a:rPr>
              <a:t>SRP (Single Responsibility Principle)</a:t>
            </a:r>
            <a:r>
              <a:rPr b="0" i="0" lang="en-US" sz="1400" u="none" cap="none" strike="noStrike">
                <a:solidFill>
                  <a:srgbClr val="464646"/>
                </a:solidFill>
                <a:latin typeface="Inter"/>
                <a:ea typeface="Inter"/>
                <a:cs typeface="Inter"/>
                <a:sym typeface="Inter"/>
              </a:rPr>
              <a:t> é o pilar da nossa organização.</a:t>
            </a:r>
            <a:endParaRPr b="0" i="0" sz="1400" u="none" cap="none" strike="noStrike"/>
          </a:p>
        </p:txBody>
      </p:sp>
      <p:sp>
        <p:nvSpPr>
          <p:cNvPr id="109" name="Google Shape;109;p15"/>
          <p:cNvSpPr/>
          <p:nvPr/>
        </p:nvSpPr>
        <p:spPr>
          <a:xfrm>
            <a:off x="793790" y="2585918"/>
            <a:ext cx="7648575" cy="4336018"/>
          </a:xfrm>
          <a:prstGeom prst="roundRect">
            <a:avLst>
              <a:gd fmla="val 628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5"/>
          <p:cNvSpPr/>
          <p:nvPr/>
        </p:nvSpPr>
        <p:spPr>
          <a:xfrm>
            <a:off x="784741" y="2585918"/>
            <a:ext cx="7666673" cy="4336018"/>
          </a:xfrm>
          <a:prstGeom prst="roundRect">
            <a:avLst>
              <a:gd fmla="val 628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5"/>
          <p:cNvSpPr/>
          <p:nvPr/>
        </p:nvSpPr>
        <p:spPr>
          <a:xfrm>
            <a:off x="966200" y="2721997"/>
            <a:ext cx="7303800" cy="40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714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400"/>
              <a:buFont typeface="Consolas"/>
              <a:buNone/>
            </a:pPr>
            <a:r>
              <a:rPr b="0" i="0" lang="en-US" sz="1300" u="none" cap="none" strike="noStrike">
                <a:solidFill>
                  <a:srgbClr val="464646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# utils/db_utils.py - Single Responsibility Principle</a:t>
            </a:r>
            <a:endParaRPr b="0" i="0" sz="1300" u="none" cap="none" strike="noStrike">
              <a:solidFill>
                <a:srgbClr val="464646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60714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400"/>
              <a:buFont typeface="Consolas"/>
              <a:buNone/>
            </a:pPr>
            <a:r>
              <a:rPr b="0" i="0" lang="en-US" sz="1300" u="none" cap="none" strike="noStrike">
                <a:solidFill>
                  <a:srgbClr val="464646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def get_lista_times():    </a:t>
            </a:r>
            <a:endParaRPr b="0" i="0" sz="1300" u="none" cap="none" strike="noStrike">
              <a:solidFill>
                <a:srgbClr val="464646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0" rtl="0" algn="l">
              <a:lnSpc>
                <a:spcPct val="160714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400"/>
              <a:buFont typeface="Consolas"/>
              <a:buNone/>
            </a:pPr>
            <a:r>
              <a:rPr b="0" i="0" lang="en-US" sz="1300" u="none" cap="none" strike="noStrike">
                <a:solidFill>
                  <a:srgbClr val="464646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return TIMES_SERIE_A_2025  </a:t>
            </a:r>
            <a:endParaRPr b="0" i="0" sz="1300" u="none" cap="none" strike="noStrike">
              <a:solidFill>
                <a:srgbClr val="464646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60714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400"/>
              <a:buFont typeface="Consolas"/>
              <a:buNone/>
            </a:pPr>
            <a:r>
              <a:rPr b="0" i="0" lang="en-US" sz="1300" u="none" cap="none" strike="noStrike">
                <a:solidFill>
                  <a:srgbClr val="464646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# Apenas retorna lista</a:t>
            </a:r>
            <a:endParaRPr b="0" i="0" sz="1300" u="none" cap="none" strike="noStrike">
              <a:solidFill>
                <a:srgbClr val="464646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0" rtl="0" algn="l">
              <a:lnSpc>
                <a:spcPct val="160714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400"/>
              <a:buFont typeface="Consolas"/>
              <a:buNone/>
            </a:pPr>
            <a:r>
              <a:t/>
            </a:r>
            <a:endParaRPr sz="1300">
              <a:solidFill>
                <a:srgbClr val="464646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60714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400"/>
              <a:buFont typeface="Consolas"/>
              <a:buNone/>
            </a:pPr>
            <a:r>
              <a:rPr b="0" i="0" lang="en-US" sz="1300" u="none" cap="none" strike="noStrike">
                <a:solidFill>
                  <a:srgbClr val="464646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def normalizar_nome_time(time: str):    </a:t>
            </a:r>
            <a:endParaRPr b="0" i="0" sz="1300" u="none" cap="none" strike="noStrike">
              <a:solidFill>
                <a:srgbClr val="464646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60714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400"/>
              <a:buFont typeface="Consolas"/>
              <a:buNone/>
            </a:pPr>
            <a:r>
              <a:rPr b="0" i="0" lang="en-US" sz="1300" u="none" cap="none" strike="noStrike">
                <a:solidFill>
                  <a:srgbClr val="464646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# Apenas normaliza nomes (e.g., para busca de escudo)</a:t>
            </a:r>
            <a:endParaRPr sz="1300">
              <a:solidFill>
                <a:srgbClr val="464646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60714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400"/>
              <a:buFont typeface="Consolas"/>
              <a:buNone/>
            </a:pPr>
            <a:r>
              <a:t/>
            </a:r>
            <a:endParaRPr sz="1300">
              <a:solidFill>
                <a:srgbClr val="464646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60714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400"/>
              <a:buFont typeface="Consolas"/>
              <a:buNone/>
            </a:pPr>
            <a:r>
              <a:rPr b="0" i="0" lang="en-US" sz="1300" u="none" cap="none" strike="noStrike">
                <a:solidFill>
                  <a:srgbClr val="464646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def get_escudo_path(time: str):    </a:t>
            </a:r>
            <a:endParaRPr b="0" i="0" sz="1300" u="none" cap="none" strike="noStrike">
              <a:solidFill>
                <a:srgbClr val="464646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60714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400"/>
              <a:buFont typeface="Consolas"/>
              <a:buNone/>
            </a:pPr>
            <a:r>
              <a:rPr b="0" i="0" lang="en-US" sz="1300" u="none" cap="none" strike="noStrike">
                <a:solidFill>
                  <a:srgbClr val="464646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# Apenas busca caminho do escudo (.png)</a:t>
            </a:r>
            <a:endParaRPr b="0" i="0" sz="1300" u="none" cap="none" strike="noStrike">
              <a:solidFill>
                <a:srgbClr val="464646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60714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400"/>
              <a:buFont typeface="Consolas"/>
              <a:buNone/>
            </a:pPr>
            <a:r>
              <a:rPr b="0" i="0" lang="en-US" sz="1300" u="none" cap="none" strike="noStrike">
                <a:solidFill>
                  <a:srgbClr val="464646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def get_team_id(time: str):    </a:t>
            </a:r>
            <a:endParaRPr b="0" i="0" sz="1300" u="none" cap="none" strike="noStrike">
              <a:solidFill>
                <a:srgbClr val="464646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60714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400"/>
              <a:buFont typeface="Consolas"/>
              <a:buNone/>
            </a:pPr>
            <a:r>
              <a:rPr b="0" i="0" lang="en-US" sz="1300" u="none" cap="none" strike="noStrike">
                <a:solidFill>
                  <a:srgbClr val="464646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# Apenas retorna ID único do time (API Scoreaxis)</a:t>
            </a:r>
            <a:endParaRPr b="0" i="0" sz="1300" u="none" cap="none" strike="noStrike"/>
          </a:p>
        </p:txBody>
      </p:sp>
      <p:sp>
        <p:nvSpPr>
          <p:cNvPr id="112" name="Google Shape;112;p15"/>
          <p:cNvSpPr/>
          <p:nvPr/>
        </p:nvSpPr>
        <p:spPr>
          <a:xfrm>
            <a:off x="9482376" y="2585918"/>
            <a:ext cx="2607231" cy="2834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750"/>
              <a:buFont typeface="DM Sans"/>
              <a:buNone/>
            </a:pPr>
            <a:r>
              <a:rPr b="0" i="0" lang="en-US" sz="1750" u="none" cap="none" strike="noStrike">
                <a:solidFill>
                  <a:srgbClr val="464646"/>
                </a:solidFill>
                <a:latin typeface="DM Sans"/>
                <a:ea typeface="DM Sans"/>
                <a:cs typeface="DM Sans"/>
                <a:sym typeface="DM Sans"/>
              </a:rPr>
              <a:t>Responsabilidade Única</a:t>
            </a:r>
            <a:endParaRPr b="0" i="0" sz="1750" u="none" cap="none" strike="noStrike"/>
          </a:p>
        </p:txBody>
      </p:sp>
      <p:sp>
        <p:nvSpPr>
          <p:cNvPr id="113" name="Google Shape;113;p15"/>
          <p:cNvSpPr/>
          <p:nvPr/>
        </p:nvSpPr>
        <p:spPr>
          <a:xfrm>
            <a:off x="9482376" y="3050858"/>
            <a:ext cx="4361736" cy="5805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714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400"/>
              <a:buFont typeface="Inter"/>
              <a:buNone/>
            </a:pPr>
            <a:r>
              <a:rPr b="0" i="0" lang="en-US" sz="1400" u="none" cap="none" strike="noStrike">
                <a:solidFill>
                  <a:srgbClr val="464646"/>
                </a:solidFill>
                <a:latin typeface="Inter"/>
                <a:ea typeface="Inter"/>
                <a:cs typeface="Inter"/>
                <a:sym typeface="Inter"/>
              </a:rPr>
              <a:t>Cada função tem </a:t>
            </a:r>
            <a:r>
              <a:rPr b="1" i="0" lang="en-US" sz="1400" u="none" cap="none" strike="noStrike">
                <a:solidFill>
                  <a:srgbClr val="464646"/>
                </a:solidFill>
                <a:latin typeface="Inter"/>
                <a:ea typeface="Inter"/>
                <a:cs typeface="Inter"/>
                <a:sym typeface="Inter"/>
              </a:rPr>
              <a:t>UMA</a:t>
            </a:r>
            <a:r>
              <a:rPr b="0" i="0" lang="en-US" sz="1400" u="none" cap="none" strike="noStrike">
                <a:solidFill>
                  <a:srgbClr val="464646"/>
                </a:solidFill>
                <a:latin typeface="Inter"/>
                <a:ea typeface="Inter"/>
                <a:cs typeface="Inter"/>
                <a:sym typeface="Inter"/>
              </a:rPr>
              <a:t> e </a:t>
            </a:r>
            <a:r>
              <a:rPr b="1" i="0" lang="en-US" sz="1400" u="none" cap="none" strike="noStrike">
                <a:solidFill>
                  <a:srgbClr val="464646"/>
                </a:solidFill>
                <a:latin typeface="Inter"/>
                <a:ea typeface="Inter"/>
                <a:cs typeface="Inter"/>
                <a:sym typeface="Inter"/>
              </a:rPr>
              <a:t>SOMENTE UMA</a:t>
            </a:r>
            <a:r>
              <a:rPr b="0" i="0" lang="en-US" sz="1400" u="none" cap="none" strike="noStrike">
                <a:solidFill>
                  <a:srgbClr val="464646"/>
                </a:solidFill>
                <a:latin typeface="Inter"/>
                <a:ea typeface="Inter"/>
                <a:cs typeface="Inter"/>
                <a:sym typeface="Inter"/>
              </a:rPr>
              <a:t> responsabilidade clara.</a:t>
            </a:r>
            <a:endParaRPr b="0" i="0" sz="1400" u="none" cap="none" strike="noStrike"/>
          </a:p>
        </p:txBody>
      </p:sp>
      <p:sp>
        <p:nvSpPr>
          <p:cNvPr id="114" name="Google Shape;114;p15"/>
          <p:cNvSpPr/>
          <p:nvPr/>
        </p:nvSpPr>
        <p:spPr>
          <a:xfrm>
            <a:off x="9482376" y="3994309"/>
            <a:ext cx="2483287" cy="2834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750"/>
              <a:buFont typeface="DM Sans"/>
              <a:buNone/>
            </a:pPr>
            <a:r>
              <a:rPr b="0" i="0" lang="en-US" sz="1750" u="none" cap="none" strike="noStrike">
                <a:solidFill>
                  <a:srgbClr val="464646"/>
                </a:solidFill>
                <a:latin typeface="DM Sans"/>
                <a:ea typeface="DM Sans"/>
                <a:cs typeface="DM Sans"/>
                <a:sym typeface="DM Sans"/>
              </a:rPr>
              <a:t>Manutenção Facilitada</a:t>
            </a:r>
            <a:endParaRPr b="0" i="0" sz="1750" u="none" cap="none" strike="noStrike"/>
          </a:p>
        </p:txBody>
      </p:sp>
      <p:sp>
        <p:nvSpPr>
          <p:cNvPr id="115" name="Google Shape;115;p15"/>
          <p:cNvSpPr/>
          <p:nvPr/>
        </p:nvSpPr>
        <p:spPr>
          <a:xfrm>
            <a:off x="9482376" y="4459248"/>
            <a:ext cx="4361736" cy="870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714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400"/>
              <a:buFont typeface="Inter"/>
              <a:buNone/>
            </a:pPr>
            <a:r>
              <a:rPr b="0" i="0" lang="en-US" sz="1400" u="none" cap="none" strike="noStrike">
                <a:solidFill>
                  <a:srgbClr val="464646"/>
                </a:solidFill>
                <a:latin typeface="Inter"/>
                <a:ea typeface="Inter"/>
                <a:cs typeface="Inter"/>
                <a:sym typeface="Inter"/>
              </a:rPr>
              <a:t>Se precisar alterar o caminho do escudo, não afeta a lógica de normalização do nome. Testes isolados.</a:t>
            </a:r>
            <a:endParaRPr b="0" i="0" sz="1400" u="none" cap="none" strike="noStrike"/>
          </a:p>
        </p:txBody>
      </p:sp>
      <p:sp>
        <p:nvSpPr>
          <p:cNvPr id="116" name="Google Shape;116;p15"/>
          <p:cNvSpPr/>
          <p:nvPr/>
        </p:nvSpPr>
        <p:spPr>
          <a:xfrm>
            <a:off x="9482376" y="5692973"/>
            <a:ext cx="2268260" cy="2834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750"/>
              <a:buFont typeface="DM Sans"/>
              <a:buNone/>
            </a:pPr>
            <a:r>
              <a:rPr b="0" i="0" lang="en-US" sz="1750" u="none" cap="none" strike="noStrike">
                <a:solidFill>
                  <a:srgbClr val="464646"/>
                </a:solidFill>
                <a:latin typeface="DM Sans"/>
                <a:ea typeface="DM Sans"/>
                <a:cs typeface="DM Sans"/>
                <a:sym typeface="DM Sans"/>
              </a:rPr>
              <a:t>SRP em Ação!</a:t>
            </a:r>
            <a:endParaRPr b="0" i="0" sz="1750" u="none" cap="none" strike="noStrike"/>
          </a:p>
        </p:txBody>
      </p:sp>
      <p:sp>
        <p:nvSpPr>
          <p:cNvPr id="117" name="Google Shape;117;p15"/>
          <p:cNvSpPr/>
          <p:nvPr/>
        </p:nvSpPr>
        <p:spPr>
          <a:xfrm>
            <a:off x="9482376" y="6157913"/>
            <a:ext cx="4361736" cy="5805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714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400"/>
              <a:buFont typeface="Inter"/>
              <a:buNone/>
            </a:pPr>
            <a:r>
              <a:rPr b="0" i="0" lang="en-US" sz="1400" u="none" cap="none" strike="noStrike">
                <a:solidFill>
                  <a:srgbClr val="464646"/>
                </a:solidFill>
                <a:latin typeface="Inter"/>
                <a:ea typeface="Inter"/>
                <a:cs typeface="Inter"/>
                <a:sym typeface="Inter"/>
              </a:rPr>
              <a:t>O módulo de utilitários de dados é coeso e minimamente acoplado.</a:t>
            </a:r>
            <a:endParaRPr b="0" i="0" sz="1400" u="none" cap="none" strike="noStrike"/>
          </a:p>
        </p:txBody>
      </p:sp>
      <p:sp>
        <p:nvSpPr>
          <p:cNvPr id="118" name="Google Shape;118;p15"/>
          <p:cNvSpPr/>
          <p:nvPr/>
        </p:nvSpPr>
        <p:spPr>
          <a:xfrm>
            <a:off x="793790" y="7330083"/>
            <a:ext cx="13042821" cy="2321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100"/>
              <a:buFont typeface="Inter"/>
              <a:buNone/>
            </a:pPr>
            <a:r>
              <a:rPr b="1" i="0" lang="en-US" sz="1100" u="none" cap="none" strike="noStrike">
                <a:solidFill>
                  <a:srgbClr val="464646"/>
                </a:solidFill>
                <a:latin typeface="Inter"/>
                <a:ea typeface="Inter"/>
                <a:cs typeface="Inter"/>
                <a:sym typeface="Inter"/>
              </a:rPr>
              <a:t>Outros Princípios Aplicados:</a:t>
            </a:r>
            <a:r>
              <a:rPr b="0" i="0" lang="en-US" sz="1100" u="none" cap="none" strike="noStrike">
                <a:solidFill>
                  <a:srgbClr val="464646"/>
                </a:solidFill>
                <a:latin typeface="Inter"/>
                <a:ea typeface="Inter"/>
                <a:cs typeface="Inter"/>
                <a:sym typeface="Inter"/>
              </a:rPr>
              <a:t> Também implementamos o </a:t>
            </a:r>
            <a:r>
              <a:rPr b="1" i="0" lang="en-US" sz="1100" u="none" cap="none" strike="noStrike">
                <a:solidFill>
                  <a:srgbClr val="464646"/>
                </a:solidFill>
                <a:latin typeface="Inter"/>
                <a:ea typeface="Inter"/>
                <a:cs typeface="Inter"/>
                <a:sym typeface="Inter"/>
              </a:rPr>
              <a:t>Open/Closed Principle</a:t>
            </a:r>
            <a:r>
              <a:rPr b="0" i="0" lang="en-US" sz="1100" u="none" cap="none" strike="noStrike">
                <a:solidFill>
                  <a:srgbClr val="464646"/>
                </a:solidFill>
                <a:latin typeface="Inter"/>
                <a:ea typeface="Inter"/>
                <a:cs typeface="Inter"/>
                <a:sym typeface="Inter"/>
              </a:rPr>
              <a:t> (extensível, mas fechado para modificação) e o </a:t>
            </a:r>
            <a:r>
              <a:rPr b="1" i="0" lang="en-US" sz="1100" u="none" cap="none" strike="noStrike">
                <a:solidFill>
                  <a:srgbClr val="464646"/>
                </a:solidFill>
                <a:latin typeface="Inter"/>
                <a:ea typeface="Inter"/>
                <a:cs typeface="Inter"/>
                <a:sym typeface="Inter"/>
              </a:rPr>
              <a:t>Dependency Inversion Principle</a:t>
            </a:r>
            <a:r>
              <a:rPr b="0" i="0" lang="en-US" sz="1100" u="none" cap="none" strike="noStrike">
                <a:solidFill>
                  <a:srgbClr val="464646"/>
                </a:solidFill>
                <a:latin typeface="Inter"/>
                <a:ea typeface="Inter"/>
                <a:cs typeface="Inter"/>
                <a:sym typeface="Inter"/>
              </a:rPr>
              <a:t> (uso de abstrações).</a:t>
            </a:r>
            <a:endParaRPr b="0" i="0" sz="1100" u="none" cap="none" strike="noStrike"/>
          </a:p>
        </p:txBody>
      </p:sp>
      <p:sp>
        <p:nvSpPr>
          <p:cNvPr id="119" name="Google Shape;119;p15"/>
          <p:cNvSpPr/>
          <p:nvPr/>
        </p:nvSpPr>
        <p:spPr>
          <a:xfrm>
            <a:off x="8625325" y="2478813"/>
            <a:ext cx="674100" cy="49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5"/>
          <p:cNvSpPr/>
          <p:nvPr/>
        </p:nvSpPr>
        <p:spPr>
          <a:xfrm>
            <a:off x="8629850" y="3887188"/>
            <a:ext cx="674100" cy="49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5"/>
          <p:cNvSpPr/>
          <p:nvPr/>
        </p:nvSpPr>
        <p:spPr>
          <a:xfrm>
            <a:off x="8629850" y="5585850"/>
            <a:ext cx="674100" cy="49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5"/>
          <p:cNvSpPr/>
          <p:nvPr/>
        </p:nvSpPr>
        <p:spPr>
          <a:xfrm>
            <a:off x="11588700" y="7610900"/>
            <a:ext cx="3041700" cy="63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/>
          <p:nvPr/>
        </p:nvSpPr>
        <p:spPr>
          <a:xfrm>
            <a:off x="793790" y="1359218"/>
            <a:ext cx="11709202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4450"/>
              <a:buFont typeface="DM Sans"/>
              <a:buNone/>
            </a:pPr>
            <a:r>
              <a:rPr b="0" i="0" lang="en-US" sz="4450" u="none" cap="none" strike="noStrike">
                <a:solidFill>
                  <a:srgbClr val="030303"/>
                </a:solidFill>
                <a:latin typeface="DM Sans"/>
                <a:ea typeface="DM Sans"/>
                <a:cs typeface="DM Sans"/>
                <a:sym typeface="DM Sans"/>
              </a:rPr>
              <a:t>Design Patterns - Otimização com Padrões</a:t>
            </a:r>
            <a:endParaRPr b="0" i="0" sz="4450" u="none" cap="none" strike="noStrike"/>
          </a:p>
        </p:txBody>
      </p:sp>
      <p:sp>
        <p:nvSpPr>
          <p:cNvPr id="129" name="Google Shape;129;p16"/>
          <p:cNvSpPr/>
          <p:nvPr/>
        </p:nvSpPr>
        <p:spPr>
          <a:xfrm>
            <a:off x="793790" y="2521625"/>
            <a:ext cx="130428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464646"/>
                </a:solidFill>
                <a:latin typeface="Inter"/>
                <a:ea typeface="Inter"/>
                <a:cs typeface="Inter"/>
                <a:sym typeface="Inter"/>
              </a:rPr>
              <a:t>Utilizamos padrões de projeto para resolver problemas comuns de forma eficiente e estruturada.</a:t>
            </a:r>
            <a:endParaRPr b="0" i="0" sz="1750" u="none" cap="none" strike="noStrike"/>
          </a:p>
        </p:txBody>
      </p:sp>
      <p:sp>
        <p:nvSpPr>
          <p:cNvPr id="130" name="Google Shape;130;p16"/>
          <p:cNvSpPr/>
          <p:nvPr/>
        </p:nvSpPr>
        <p:spPr>
          <a:xfrm>
            <a:off x="793790" y="3139678"/>
            <a:ext cx="3090505" cy="3730704"/>
          </a:xfrm>
          <a:prstGeom prst="roundRect">
            <a:avLst>
              <a:gd fmla="val 1101" name="adj"/>
            </a:avLst>
          </a:prstGeom>
          <a:solidFill>
            <a:srgbClr val="F2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6"/>
          <p:cNvSpPr/>
          <p:nvPr/>
        </p:nvSpPr>
        <p:spPr>
          <a:xfrm>
            <a:off x="1020604" y="3366492"/>
            <a:ext cx="2636877" cy="361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200"/>
              <a:buFont typeface="DM Sans"/>
              <a:buNone/>
            </a:pPr>
            <a:r>
              <a:rPr b="0" i="0" lang="en-US" sz="2200" u="none" cap="none" strike="noStrike">
                <a:solidFill>
                  <a:srgbClr val="464646"/>
                </a:solidFill>
                <a:latin typeface="DM Sans"/>
                <a:ea typeface="DM Sans"/>
                <a:cs typeface="DM Sans"/>
                <a:sym typeface="DM Sans"/>
              </a:rPr>
              <a:t>Singleton </a:t>
            </a:r>
            <a:endParaRPr b="0" i="0" sz="2200" u="none" cap="none" strike="noStrike"/>
          </a:p>
        </p:txBody>
      </p:sp>
      <p:sp>
        <p:nvSpPr>
          <p:cNvPr id="132" name="Google Shape;132;p16"/>
          <p:cNvSpPr/>
          <p:nvPr/>
        </p:nvSpPr>
        <p:spPr>
          <a:xfrm>
            <a:off x="1020604" y="3864531"/>
            <a:ext cx="2636877" cy="14744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750"/>
              <a:buFont typeface="Consolas"/>
              <a:buNone/>
            </a:pPr>
            <a:r>
              <a:rPr b="0" i="0" lang="en-US" sz="1750" u="none" cap="none" strike="noStrike">
                <a:solidFill>
                  <a:srgbClr val="464646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@st.cache_data</a:t>
            </a:r>
            <a:r>
              <a:rPr b="0" i="0" lang="en-US" sz="1750" u="none" cap="none" strike="noStrike">
                <a:solidFill>
                  <a:srgbClr val="464646"/>
                </a:solidFill>
                <a:latin typeface="Inter"/>
                <a:ea typeface="Inter"/>
                <a:cs typeface="Inter"/>
                <a:sym typeface="Inter"/>
              </a:rPr>
              <a:t> do Streamlit atua como Singleton para DataFrames.</a:t>
            </a:r>
            <a:endParaRPr b="0" i="0" sz="1750" u="none" cap="none" strike="noStrike"/>
          </a:p>
        </p:txBody>
      </p:sp>
      <p:sp>
        <p:nvSpPr>
          <p:cNvPr id="133" name="Google Shape;133;p16"/>
          <p:cNvSpPr/>
          <p:nvPr/>
        </p:nvSpPr>
        <p:spPr>
          <a:xfrm>
            <a:off x="1020604" y="5475089"/>
            <a:ext cx="2636877" cy="11610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714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400"/>
              <a:buFont typeface="Inter"/>
              <a:buNone/>
            </a:pPr>
            <a:r>
              <a:rPr b="1" i="0" lang="en-US" sz="1400" u="none" cap="none" strike="noStrike">
                <a:solidFill>
                  <a:srgbClr val="464646"/>
                </a:solidFill>
                <a:latin typeface="Inter"/>
                <a:ea typeface="Inter"/>
                <a:cs typeface="Inter"/>
                <a:sym typeface="Inter"/>
              </a:rPr>
              <a:t>Benefício:</a:t>
            </a:r>
            <a:r>
              <a:rPr b="0" i="0" lang="en-US" sz="1400" u="none" cap="none" strike="noStrike">
                <a:solidFill>
                  <a:srgbClr val="464646"/>
                </a:solidFill>
                <a:latin typeface="Inter"/>
                <a:ea typeface="Inter"/>
                <a:cs typeface="Inter"/>
                <a:sym typeface="Inter"/>
              </a:rPr>
              <a:t> Performance +80% ao evitar recarregamento desnecessário do CSV.</a:t>
            </a:r>
            <a:endParaRPr b="0" i="0" sz="1400" u="none" cap="none" strike="noStrike"/>
          </a:p>
        </p:txBody>
      </p:sp>
      <p:sp>
        <p:nvSpPr>
          <p:cNvPr id="134" name="Google Shape;134;p16"/>
          <p:cNvSpPr/>
          <p:nvPr/>
        </p:nvSpPr>
        <p:spPr>
          <a:xfrm>
            <a:off x="4111109" y="3139678"/>
            <a:ext cx="3090624" cy="3730704"/>
          </a:xfrm>
          <a:prstGeom prst="roundRect">
            <a:avLst>
              <a:gd fmla="val 1101" name="adj"/>
            </a:avLst>
          </a:prstGeom>
          <a:solidFill>
            <a:srgbClr val="F2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6"/>
          <p:cNvSpPr/>
          <p:nvPr/>
        </p:nvSpPr>
        <p:spPr>
          <a:xfrm>
            <a:off x="4337923" y="3366492"/>
            <a:ext cx="2636996" cy="361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200"/>
              <a:buFont typeface="DM Sans"/>
              <a:buNone/>
            </a:pPr>
            <a:r>
              <a:rPr b="0" i="0" lang="en-US" sz="2200" u="none" cap="none" strike="noStrike">
                <a:solidFill>
                  <a:srgbClr val="464646"/>
                </a:solidFill>
                <a:latin typeface="DM Sans"/>
                <a:ea typeface="DM Sans"/>
                <a:cs typeface="DM Sans"/>
                <a:sym typeface="DM Sans"/>
              </a:rPr>
              <a:t>Facade </a:t>
            </a:r>
            <a:endParaRPr b="0" i="0" sz="2200" u="none" cap="none" strike="noStrike"/>
          </a:p>
        </p:txBody>
      </p:sp>
      <p:sp>
        <p:nvSpPr>
          <p:cNvPr id="136" name="Google Shape;136;p16"/>
          <p:cNvSpPr/>
          <p:nvPr/>
        </p:nvSpPr>
        <p:spPr>
          <a:xfrm>
            <a:off x="4337923" y="3864531"/>
            <a:ext cx="2636996" cy="8860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714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400"/>
              <a:buFont typeface="Consolas"/>
              <a:buNone/>
            </a:pPr>
            <a:r>
              <a:rPr b="0" i="0" lang="en-US" sz="1400" u="none" cap="none" strike="noStrike">
                <a:solidFill>
                  <a:srgbClr val="464646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def mostrar_elenco(team_id):</a:t>
            </a:r>
            <a:r>
              <a:rPr b="0" i="0" lang="en-US" sz="1400" u="none" cap="none" strike="noStrike">
                <a:solidFill>
                  <a:srgbClr val="464646"/>
                </a:solidFill>
                <a:latin typeface="Inter"/>
                <a:ea typeface="Inter"/>
                <a:cs typeface="Inter"/>
                <a:sym typeface="Inter"/>
              </a:rPr>
              <a:t> encapsula a complexidade do IFrame e da API de terceiros.</a:t>
            </a:r>
            <a:endParaRPr b="0" i="0" sz="1400" u="none" cap="none" strike="noStrike"/>
          </a:p>
        </p:txBody>
      </p:sp>
      <p:sp>
        <p:nvSpPr>
          <p:cNvPr id="137" name="Google Shape;137;p16"/>
          <p:cNvSpPr/>
          <p:nvPr/>
        </p:nvSpPr>
        <p:spPr>
          <a:xfrm>
            <a:off x="4224523" y="5339007"/>
            <a:ext cx="2637000" cy="8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714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400"/>
              <a:buFont typeface="Inter"/>
              <a:buNone/>
            </a:pPr>
            <a:r>
              <a:rPr b="1" i="0" lang="en-US" sz="1400" u="none" cap="none" strike="noStrike">
                <a:solidFill>
                  <a:srgbClr val="464646"/>
                </a:solidFill>
                <a:latin typeface="Inter"/>
                <a:ea typeface="Inter"/>
                <a:cs typeface="Inter"/>
                <a:sym typeface="Inter"/>
              </a:rPr>
              <a:t>Benefício:</a:t>
            </a:r>
            <a:r>
              <a:rPr b="0" i="0" lang="en-US" sz="1400" u="none" cap="none" strike="noStrike">
                <a:solidFill>
                  <a:srgbClr val="464646"/>
                </a:solidFill>
                <a:latin typeface="Inter"/>
                <a:ea typeface="Inter"/>
                <a:cs typeface="Inter"/>
                <a:sym typeface="Inter"/>
              </a:rPr>
              <a:t> Oferece uma interface simples e limpa para a camada de apresentação.</a:t>
            </a:r>
            <a:endParaRPr b="0" i="0" sz="1400" u="none" cap="none" strike="noStrike"/>
          </a:p>
        </p:txBody>
      </p:sp>
      <p:sp>
        <p:nvSpPr>
          <p:cNvPr id="138" name="Google Shape;138;p16"/>
          <p:cNvSpPr/>
          <p:nvPr/>
        </p:nvSpPr>
        <p:spPr>
          <a:xfrm>
            <a:off x="7428548" y="3139678"/>
            <a:ext cx="3090624" cy="3730704"/>
          </a:xfrm>
          <a:prstGeom prst="roundRect">
            <a:avLst>
              <a:gd fmla="val 1101" name="adj"/>
            </a:avLst>
          </a:prstGeom>
          <a:solidFill>
            <a:srgbClr val="F2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6"/>
          <p:cNvSpPr/>
          <p:nvPr/>
        </p:nvSpPr>
        <p:spPr>
          <a:xfrm>
            <a:off x="7655362" y="3366492"/>
            <a:ext cx="2636996" cy="361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200"/>
              <a:buFont typeface="DM Sans"/>
              <a:buNone/>
            </a:pPr>
            <a:r>
              <a:rPr b="0" i="0" lang="en-US" sz="2200" u="none" cap="none" strike="noStrike">
                <a:solidFill>
                  <a:srgbClr val="464646"/>
                </a:solidFill>
                <a:latin typeface="DM Sans"/>
                <a:ea typeface="DM Sans"/>
                <a:cs typeface="DM Sans"/>
                <a:sym typeface="DM Sans"/>
              </a:rPr>
              <a:t>Adapter </a:t>
            </a:r>
            <a:endParaRPr b="0" i="0" sz="2200" u="none" cap="none" strike="noStrike"/>
          </a:p>
        </p:txBody>
      </p:sp>
      <p:sp>
        <p:nvSpPr>
          <p:cNvPr id="140" name="Google Shape;140;p16"/>
          <p:cNvSpPr/>
          <p:nvPr/>
        </p:nvSpPr>
        <p:spPr>
          <a:xfrm>
            <a:off x="7655362" y="3864531"/>
            <a:ext cx="2636996" cy="17721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714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400"/>
              <a:buFont typeface="Consolas"/>
              <a:buNone/>
            </a:pPr>
            <a:r>
              <a:rPr b="0" i="0" lang="en-US" sz="1400" u="none" cap="none" strike="noStrike">
                <a:solidFill>
                  <a:srgbClr val="464646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def normalizar_nome_time(time):</a:t>
            </a:r>
            <a:r>
              <a:rPr b="0" i="0" lang="en-US" sz="1400" u="none" cap="none" strike="noStrike">
                <a:solidFill>
                  <a:srgbClr val="464646"/>
                </a:solidFill>
                <a:latin typeface="Inter"/>
                <a:ea typeface="Inter"/>
                <a:cs typeface="Inter"/>
                <a:sym typeface="Inter"/>
              </a:rPr>
              <a:t> transforma nomes de times para o formato de arquivo (e.g., "São Paulo" → "sao_paulo.png").</a:t>
            </a:r>
            <a:endParaRPr b="0" i="0" sz="1400" u="none" cap="none" strike="noStrike"/>
          </a:p>
        </p:txBody>
      </p:sp>
      <p:sp>
        <p:nvSpPr>
          <p:cNvPr id="141" name="Google Shape;141;p16"/>
          <p:cNvSpPr/>
          <p:nvPr/>
        </p:nvSpPr>
        <p:spPr>
          <a:xfrm>
            <a:off x="7655362" y="5772745"/>
            <a:ext cx="2636996" cy="870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714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400"/>
              <a:buFont typeface="Inter"/>
              <a:buNone/>
            </a:pPr>
            <a:r>
              <a:rPr b="1" i="0" lang="en-US" sz="1400" u="none" cap="none" strike="noStrike">
                <a:solidFill>
                  <a:srgbClr val="464646"/>
                </a:solidFill>
                <a:latin typeface="Inter"/>
                <a:ea typeface="Inter"/>
                <a:cs typeface="Inter"/>
                <a:sym typeface="Inter"/>
              </a:rPr>
              <a:t>Benefício:</a:t>
            </a:r>
            <a:r>
              <a:rPr b="0" i="0" lang="en-US" sz="1400" u="none" cap="none" strike="noStrike">
                <a:solidFill>
                  <a:srgbClr val="464646"/>
                </a:solidFill>
                <a:latin typeface="Inter"/>
                <a:ea typeface="Inter"/>
                <a:cs typeface="Inter"/>
                <a:sym typeface="Inter"/>
              </a:rPr>
              <a:t> Integração perfeita entre diferentes formatos de dados e fontes.</a:t>
            </a:r>
            <a:endParaRPr b="0" i="0" sz="1400" u="none" cap="none" strike="noStrike"/>
          </a:p>
        </p:txBody>
      </p:sp>
      <p:sp>
        <p:nvSpPr>
          <p:cNvPr id="142" name="Google Shape;142;p16"/>
          <p:cNvSpPr/>
          <p:nvPr/>
        </p:nvSpPr>
        <p:spPr>
          <a:xfrm>
            <a:off x="10745986" y="3139678"/>
            <a:ext cx="3090624" cy="3730704"/>
          </a:xfrm>
          <a:prstGeom prst="roundRect">
            <a:avLst>
              <a:gd fmla="val 1101" name="adj"/>
            </a:avLst>
          </a:prstGeom>
          <a:solidFill>
            <a:srgbClr val="F2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6"/>
          <p:cNvSpPr/>
          <p:nvPr/>
        </p:nvSpPr>
        <p:spPr>
          <a:xfrm>
            <a:off x="10972800" y="3366492"/>
            <a:ext cx="2636996" cy="361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200"/>
              <a:buFont typeface="DM Sans"/>
              <a:buNone/>
            </a:pPr>
            <a:r>
              <a:rPr b="0" i="0" lang="en-US" sz="2200" u="none" cap="none" strike="noStrike">
                <a:solidFill>
                  <a:srgbClr val="464646"/>
                </a:solidFill>
                <a:latin typeface="DM Sans"/>
                <a:ea typeface="DM Sans"/>
                <a:cs typeface="DM Sans"/>
                <a:sym typeface="DM Sans"/>
              </a:rPr>
              <a:t>Observer </a:t>
            </a:r>
            <a:endParaRPr b="0" i="0" sz="2200" u="none" cap="none" strike="noStrike"/>
          </a:p>
        </p:txBody>
      </p:sp>
      <p:sp>
        <p:nvSpPr>
          <p:cNvPr id="144" name="Google Shape;144;p16"/>
          <p:cNvSpPr/>
          <p:nvPr/>
        </p:nvSpPr>
        <p:spPr>
          <a:xfrm>
            <a:off x="10972800" y="3864531"/>
            <a:ext cx="2636996" cy="11915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714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400"/>
              <a:buFont typeface="Inter"/>
              <a:buNone/>
            </a:pPr>
            <a:r>
              <a:rPr b="0" i="0" lang="en-US" sz="1400" u="none" cap="none" strike="noStrike">
                <a:solidFill>
                  <a:srgbClr val="464646"/>
                </a:solidFill>
                <a:latin typeface="Inter"/>
                <a:ea typeface="Inter"/>
                <a:cs typeface="Inter"/>
                <a:sym typeface="Inter"/>
              </a:rPr>
              <a:t>Componentes Streamlit (</a:t>
            </a:r>
            <a:r>
              <a:rPr b="0" i="0" lang="en-US" sz="1400" u="none" cap="none" strike="noStrike">
                <a:solidFill>
                  <a:srgbClr val="464646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st.multiselect(..., key="rodada")</a:t>
            </a:r>
            <a:r>
              <a:rPr b="0" i="0" lang="en-US" sz="1400" u="none" cap="none" strike="noStrike">
                <a:solidFill>
                  <a:srgbClr val="464646"/>
                </a:solidFill>
                <a:latin typeface="Inter"/>
                <a:ea typeface="Inter"/>
                <a:cs typeface="Inter"/>
                <a:sym typeface="Inter"/>
              </a:rPr>
              <a:t>) monitoram o estado.</a:t>
            </a:r>
            <a:endParaRPr b="0" i="0" sz="1400" u="none" cap="none" strike="noStrike"/>
          </a:p>
        </p:txBody>
      </p:sp>
      <p:sp>
        <p:nvSpPr>
          <p:cNvPr id="145" name="Google Shape;145;p16"/>
          <p:cNvSpPr/>
          <p:nvPr/>
        </p:nvSpPr>
        <p:spPr>
          <a:xfrm>
            <a:off x="10972800" y="5192197"/>
            <a:ext cx="2636996" cy="870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714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400"/>
              <a:buFont typeface="Inter"/>
              <a:buNone/>
            </a:pPr>
            <a:r>
              <a:rPr b="1" i="0" lang="en-US" sz="1400" u="none" cap="none" strike="noStrike">
                <a:solidFill>
                  <a:srgbClr val="464646"/>
                </a:solidFill>
                <a:latin typeface="Inter"/>
                <a:ea typeface="Inter"/>
                <a:cs typeface="Inter"/>
                <a:sym typeface="Inter"/>
              </a:rPr>
              <a:t>Benefício:</a:t>
            </a:r>
            <a:r>
              <a:rPr b="0" i="0" lang="en-US" sz="1400" u="none" cap="none" strike="noStrike">
                <a:solidFill>
                  <a:srgbClr val="464646"/>
                </a:solidFill>
                <a:latin typeface="Inter"/>
                <a:ea typeface="Inter"/>
                <a:cs typeface="Inter"/>
                <a:sym typeface="Inter"/>
              </a:rPr>
              <a:t> Interface reativa, atualizando gráficos e tabelas automaticamente a cada filtro.</a:t>
            </a:r>
            <a:endParaRPr b="0" i="0" sz="1400" u="none" cap="none" strike="noStrike"/>
          </a:p>
        </p:txBody>
      </p:sp>
      <p:sp>
        <p:nvSpPr>
          <p:cNvPr id="146" name="Google Shape;146;p16"/>
          <p:cNvSpPr/>
          <p:nvPr/>
        </p:nvSpPr>
        <p:spPr>
          <a:xfrm>
            <a:off x="11588700" y="7610900"/>
            <a:ext cx="3041700" cy="63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/>
          <p:nvPr/>
        </p:nvSpPr>
        <p:spPr>
          <a:xfrm>
            <a:off x="793790" y="687943"/>
            <a:ext cx="13042821" cy="12049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333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3750"/>
              <a:buFont typeface="DM Sans"/>
              <a:buNone/>
            </a:pPr>
            <a:r>
              <a:rPr b="0" i="0" lang="en-US" sz="3750" u="none" cap="none" strike="noStrike">
                <a:solidFill>
                  <a:srgbClr val="030303"/>
                </a:solidFill>
                <a:latin typeface="DM Sans"/>
                <a:ea typeface="DM Sans"/>
                <a:cs typeface="DM Sans"/>
                <a:sym typeface="DM Sans"/>
              </a:rPr>
              <a:t>Arquitetura em Camadas: Separação </a:t>
            </a:r>
            <a:r>
              <a:rPr lang="en-US" sz="3750">
                <a:solidFill>
                  <a:srgbClr val="030303"/>
                </a:solidFill>
                <a:latin typeface="DM Sans"/>
                <a:ea typeface="DM Sans"/>
                <a:cs typeface="DM Sans"/>
                <a:sym typeface="DM Sans"/>
              </a:rPr>
              <a:t>em 4 camadas</a:t>
            </a:r>
            <a:endParaRPr b="0" i="0" sz="3750" u="none" cap="none" strike="noStrike"/>
          </a:p>
        </p:txBody>
      </p:sp>
      <p:sp>
        <p:nvSpPr>
          <p:cNvPr id="153" name="Google Shape;153;p17"/>
          <p:cNvSpPr/>
          <p:nvPr/>
        </p:nvSpPr>
        <p:spPr>
          <a:xfrm>
            <a:off x="793790" y="2278380"/>
            <a:ext cx="13042821" cy="3083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500"/>
              <a:buFont typeface="Inter"/>
              <a:buNone/>
            </a:pPr>
            <a:r>
              <a:rPr b="0" i="0" lang="en-US" sz="1500" u="none" cap="none" strike="noStrike">
                <a:solidFill>
                  <a:srgbClr val="464646"/>
                </a:solidFill>
                <a:latin typeface="Inter"/>
                <a:ea typeface="Inter"/>
                <a:cs typeface="Inter"/>
                <a:sym typeface="Inter"/>
              </a:rPr>
              <a:t>Adotamos uma arquitetura hierárquica para estruturar o sistema, isolando a interface do usuário da lógica de dados.</a:t>
            </a:r>
            <a:endParaRPr b="0" i="0" sz="1500" u="none" cap="none" strike="noStrike"/>
          </a:p>
        </p:txBody>
      </p:sp>
      <p:sp>
        <p:nvSpPr>
          <p:cNvPr id="154" name="Google Shape;154;p17"/>
          <p:cNvSpPr/>
          <p:nvPr/>
        </p:nvSpPr>
        <p:spPr>
          <a:xfrm>
            <a:off x="793790" y="2803565"/>
            <a:ext cx="3116104" cy="2912031"/>
          </a:xfrm>
          <a:prstGeom prst="roundRect">
            <a:avLst>
              <a:gd fmla="val 993" name="adj"/>
            </a:avLst>
          </a:prstGeom>
          <a:solidFill>
            <a:srgbClr val="F2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7"/>
          <p:cNvSpPr/>
          <p:nvPr/>
        </p:nvSpPr>
        <p:spPr>
          <a:xfrm>
            <a:off x="986552" y="2996327"/>
            <a:ext cx="2730579" cy="7229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444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250"/>
              <a:buFont typeface="DM Sans"/>
              <a:buNone/>
            </a:pPr>
            <a:r>
              <a:rPr b="0" i="0" lang="en-US" sz="2250" u="none" cap="none" strike="noStrike">
                <a:solidFill>
                  <a:srgbClr val="464646"/>
                </a:solidFill>
                <a:latin typeface="DM Sans"/>
                <a:ea typeface="DM Sans"/>
                <a:cs typeface="DM Sans"/>
                <a:sym typeface="DM Sans"/>
              </a:rPr>
              <a:t>CAMADA 1: APRESENTAÇÃO</a:t>
            </a:r>
            <a:endParaRPr b="0" i="0" sz="2250" u="none" cap="none" strike="noStrike"/>
          </a:p>
        </p:txBody>
      </p:sp>
      <p:sp>
        <p:nvSpPr>
          <p:cNvPr id="156" name="Google Shape;156;p17"/>
          <p:cNvSpPr/>
          <p:nvPr/>
        </p:nvSpPr>
        <p:spPr>
          <a:xfrm>
            <a:off x="986552" y="3834884"/>
            <a:ext cx="2730579" cy="3312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500"/>
              <a:buFont typeface="Consolas"/>
              <a:buNone/>
            </a:pPr>
            <a:r>
              <a:rPr b="0" i="0" lang="en-US" sz="1500" u="none" cap="none" strike="noStrike">
                <a:solidFill>
                  <a:srgbClr val="464646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Pagina_Inicial.py</a:t>
            </a:r>
            <a:r>
              <a:rPr b="0" i="0" lang="en-US" sz="1500" u="none" cap="none" strike="noStrike">
                <a:solidFill>
                  <a:srgbClr val="464646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b="0" i="0" lang="en-US" sz="1500" u="none" cap="none" strike="noStrike">
                <a:solidFill>
                  <a:srgbClr val="464646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pages/*</a:t>
            </a:r>
            <a:endParaRPr b="0" i="0" sz="1500" u="none" cap="none" strike="noStrike"/>
          </a:p>
        </p:txBody>
      </p:sp>
      <p:sp>
        <p:nvSpPr>
          <p:cNvPr id="157" name="Google Shape;157;p17"/>
          <p:cNvSpPr/>
          <p:nvPr/>
        </p:nvSpPr>
        <p:spPr>
          <a:xfrm>
            <a:off x="986552" y="4281726"/>
            <a:ext cx="2730579" cy="6243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Inter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🎯</a:t>
            </a:r>
            <a:r>
              <a:rPr b="1" i="0" lang="en-US" sz="1500" u="none" cap="none" strike="noStrike">
                <a:solidFill>
                  <a:srgbClr val="464646"/>
                </a:solidFill>
                <a:latin typeface="Inter"/>
                <a:ea typeface="Inter"/>
                <a:cs typeface="Inter"/>
                <a:sym typeface="Inter"/>
              </a:rPr>
              <a:t> Foco:</a:t>
            </a:r>
            <a:r>
              <a:rPr b="0" i="0" lang="en-US" sz="1500" u="none" cap="none" strike="noStrike">
                <a:solidFill>
                  <a:srgbClr val="464646"/>
                </a:solidFill>
                <a:latin typeface="Inter"/>
                <a:ea typeface="Inter"/>
                <a:cs typeface="Inter"/>
                <a:sym typeface="Inter"/>
              </a:rPr>
              <a:t> Interface do usuário e interação (Streamlit).</a:t>
            </a:r>
            <a:endParaRPr b="0" i="0" sz="1500" u="none" cap="none" strike="noStrike"/>
          </a:p>
        </p:txBody>
      </p:sp>
      <p:sp>
        <p:nvSpPr>
          <p:cNvPr id="158" name="Google Shape;158;p17"/>
          <p:cNvSpPr/>
          <p:nvPr/>
        </p:nvSpPr>
        <p:spPr>
          <a:xfrm>
            <a:off x="4102656" y="2803565"/>
            <a:ext cx="3116104" cy="2912031"/>
          </a:xfrm>
          <a:prstGeom prst="roundRect">
            <a:avLst>
              <a:gd fmla="val 993" name="adj"/>
            </a:avLst>
          </a:prstGeom>
          <a:solidFill>
            <a:srgbClr val="F2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/>
          <p:nvPr/>
        </p:nvSpPr>
        <p:spPr>
          <a:xfrm>
            <a:off x="4295418" y="2996327"/>
            <a:ext cx="2730579" cy="7229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444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250"/>
              <a:buFont typeface="DM Sans"/>
              <a:buNone/>
            </a:pPr>
            <a:r>
              <a:rPr b="0" i="0" lang="en-US" sz="2250" u="none" cap="none" strike="noStrike">
                <a:solidFill>
                  <a:srgbClr val="464646"/>
                </a:solidFill>
                <a:latin typeface="DM Sans"/>
                <a:ea typeface="DM Sans"/>
                <a:cs typeface="DM Sans"/>
                <a:sym typeface="DM Sans"/>
              </a:rPr>
              <a:t>CAMADA 2: SERVIÇOS</a:t>
            </a:r>
            <a:endParaRPr b="0" i="0" sz="2250" u="none" cap="none" strike="noStrike"/>
          </a:p>
        </p:txBody>
      </p:sp>
      <p:sp>
        <p:nvSpPr>
          <p:cNvPr id="160" name="Google Shape;160;p17"/>
          <p:cNvSpPr/>
          <p:nvPr/>
        </p:nvSpPr>
        <p:spPr>
          <a:xfrm>
            <a:off x="4295418" y="3834884"/>
            <a:ext cx="2730579" cy="3312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500"/>
              <a:buFont typeface="Consolas"/>
              <a:buNone/>
            </a:pPr>
            <a:r>
              <a:rPr b="0" i="0" lang="en-US" sz="1500" u="none" cap="none" strike="noStrike">
                <a:solidFill>
                  <a:srgbClr val="464646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service_kaggle</a:t>
            </a:r>
            <a:r>
              <a:rPr b="0" i="0" lang="en-US" sz="1500" u="none" cap="none" strike="noStrike">
                <a:solidFill>
                  <a:srgbClr val="464646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b="0" i="0" lang="en-US" sz="1500" u="none" cap="none" strike="noStrike">
                <a:solidFill>
                  <a:srgbClr val="464646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scoreaxis</a:t>
            </a:r>
            <a:endParaRPr b="0" i="0" sz="1500" u="none" cap="none" strike="noStrike"/>
          </a:p>
        </p:txBody>
      </p:sp>
      <p:sp>
        <p:nvSpPr>
          <p:cNvPr id="161" name="Google Shape;161;p17"/>
          <p:cNvSpPr/>
          <p:nvPr/>
        </p:nvSpPr>
        <p:spPr>
          <a:xfrm>
            <a:off x="4295418" y="4281726"/>
            <a:ext cx="2730579" cy="9327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Inter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🎯</a:t>
            </a:r>
            <a:r>
              <a:rPr b="1" i="0" lang="en-US" sz="1500" u="none" cap="none" strike="noStrike">
                <a:solidFill>
                  <a:srgbClr val="464646"/>
                </a:solidFill>
                <a:latin typeface="Inter"/>
                <a:ea typeface="Inter"/>
                <a:cs typeface="Inter"/>
                <a:sym typeface="Inter"/>
              </a:rPr>
              <a:t> Foco:</a:t>
            </a:r>
            <a:r>
              <a:rPr b="0" i="0" lang="en-US" sz="1500" u="none" cap="none" strike="noStrike">
                <a:solidFill>
                  <a:srgbClr val="464646"/>
                </a:solidFill>
                <a:latin typeface="Inter"/>
                <a:ea typeface="Inter"/>
                <a:cs typeface="Inter"/>
                <a:sym typeface="Inter"/>
              </a:rPr>
              <a:t> Lógica de negócio, como cálculo de estatísticas e manipulação de APIs.</a:t>
            </a:r>
            <a:endParaRPr b="0" i="0" sz="1500" u="none" cap="none" strike="noStrike"/>
          </a:p>
        </p:txBody>
      </p:sp>
      <p:sp>
        <p:nvSpPr>
          <p:cNvPr id="162" name="Google Shape;162;p17"/>
          <p:cNvSpPr/>
          <p:nvPr/>
        </p:nvSpPr>
        <p:spPr>
          <a:xfrm>
            <a:off x="7411522" y="2803565"/>
            <a:ext cx="3116104" cy="2912031"/>
          </a:xfrm>
          <a:prstGeom prst="roundRect">
            <a:avLst>
              <a:gd fmla="val 993" name="adj"/>
            </a:avLst>
          </a:prstGeom>
          <a:solidFill>
            <a:srgbClr val="F2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7"/>
          <p:cNvSpPr/>
          <p:nvPr/>
        </p:nvSpPr>
        <p:spPr>
          <a:xfrm>
            <a:off x="7604284" y="2996327"/>
            <a:ext cx="2730579" cy="7229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444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250"/>
              <a:buFont typeface="DM Sans"/>
              <a:buNone/>
            </a:pPr>
            <a:r>
              <a:rPr b="0" i="0" lang="en-US" sz="2250" u="none" cap="none" strike="noStrike">
                <a:solidFill>
                  <a:srgbClr val="464646"/>
                </a:solidFill>
                <a:latin typeface="DM Sans"/>
                <a:ea typeface="DM Sans"/>
                <a:cs typeface="DM Sans"/>
                <a:sym typeface="DM Sans"/>
              </a:rPr>
              <a:t>CAMADA 3: UTILITÁRIOS</a:t>
            </a:r>
            <a:endParaRPr b="0" i="0" sz="2250" u="none" cap="none" strike="noStrike"/>
          </a:p>
        </p:txBody>
      </p:sp>
      <p:sp>
        <p:nvSpPr>
          <p:cNvPr id="164" name="Google Shape;164;p17"/>
          <p:cNvSpPr/>
          <p:nvPr/>
        </p:nvSpPr>
        <p:spPr>
          <a:xfrm>
            <a:off x="7604284" y="3834884"/>
            <a:ext cx="2730579" cy="6396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500"/>
              <a:buFont typeface="Consolas"/>
              <a:buNone/>
            </a:pPr>
            <a:r>
              <a:rPr b="0" i="0" lang="en-US" sz="1500" u="none" cap="none" strike="noStrike">
                <a:solidFill>
                  <a:srgbClr val="464646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db_utils.py</a:t>
            </a:r>
            <a:r>
              <a:rPr b="0" i="0" lang="en-US" sz="1500" u="none" cap="none" strike="noStrike">
                <a:solidFill>
                  <a:srgbClr val="464646"/>
                </a:solidFill>
                <a:latin typeface="Inter"/>
                <a:ea typeface="Inter"/>
                <a:cs typeface="Inter"/>
                <a:sym typeface="Inter"/>
              </a:rPr>
              <a:t>, Funções de limpeza</a:t>
            </a:r>
            <a:endParaRPr b="0" i="0" sz="1500" u="none" cap="none" strike="noStrike"/>
          </a:p>
        </p:txBody>
      </p:sp>
      <p:sp>
        <p:nvSpPr>
          <p:cNvPr id="165" name="Google Shape;165;p17"/>
          <p:cNvSpPr/>
          <p:nvPr/>
        </p:nvSpPr>
        <p:spPr>
          <a:xfrm>
            <a:off x="7604284" y="4590098"/>
            <a:ext cx="2730579" cy="9327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Inter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🎯</a:t>
            </a:r>
            <a:r>
              <a:rPr b="1" i="0" lang="en-US" sz="1500" u="none" cap="none" strike="noStrike">
                <a:solidFill>
                  <a:srgbClr val="464646"/>
                </a:solidFill>
                <a:latin typeface="Inter"/>
                <a:ea typeface="Inter"/>
                <a:cs typeface="Inter"/>
                <a:sym typeface="Inter"/>
              </a:rPr>
              <a:t> Foco:</a:t>
            </a:r>
            <a:r>
              <a:rPr b="0" i="0" lang="en-US" sz="1500" u="none" cap="none" strike="noStrike">
                <a:solidFill>
                  <a:srgbClr val="464646"/>
                </a:solidFill>
                <a:latin typeface="Inter"/>
                <a:ea typeface="Inter"/>
                <a:cs typeface="Inter"/>
                <a:sym typeface="Inter"/>
              </a:rPr>
              <a:t> Funções auxiliares, como normalização de nomes e busca de escudos.</a:t>
            </a:r>
            <a:endParaRPr b="0" i="0" sz="1500" u="none" cap="none" strike="noStrike"/>
          </a:p>
        </p:txBody>
      </p:sp>
      <p:sp>
        <p:nvSpPr>
          <p:cNvPr id="166" name="Google Shape;166;p17"/>
          <p:cNvSpPr/>
          <p:nvPr/>
        </p:nvSpPr>
        <p:spPr>
          <a:xfrm>
            <a:off x="10720387" y="2803565"/>
            <a:ext cx="3116223" cy="2912031"/>
          </a:xfrm>
          <a:prstGeom prst="roundRect">
            <a:avLst>
              <a:gd fmla="val 993" name="adj"/>
            </a:avLst>
          </a:prstGeom>
          <a:solidFill>
            <a:srgbClr val="F2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7"/>
          <p:cNvSpPr/>
          <p:nvPr/>
        </p:nvSpPr>
        <p:spPr>
          <a:xfrm>
            <a:off x="10913150" y="2996327"/>
            <a:ext cx="2730698" cy="3614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444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250"/>
              <a:buFont typeface="DM Sans"/>
              <a:buNone/>
            </a:pPr>
            <a:r>
              <a:rPr b="0" i="0" lang="en-US" sz="2250" u="none" cap="none" strike="noStrike">
                <a:solidFill>
                  <a:srgbClr val="464646"/>
                </a:solidFill>
                <a:latin typeface="DM Sans"/>
                <a:ea typeface="DM Sans"/>
                <a:cs typeface="DM Sans"/>
                <a:sym typeface="DM Sans"/>
              </a:rPr>
              <a:t>CAMADA 4: DADOS</a:t>
            </a:r>
            <a:endParaRPr b="0" i="0" sz="2250" u="none" cap="none" strike="noStrike"/>
          </a:p>
        </p:txBody>
      </p:sp>
      <p:sp>
        <p:nvSpPr>
          <p:cNvPr id="168" name="Google Shape;168;p17"/>
          <p:cNvSpPr/>
          <p:nvPr/>
        </p:nvSpPr>
        <p:spPr>
          <a:xfrm>
            <a:off x="10913150" y="3473410"/>
            <a:ext cx="2730698" cy="3083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500"/>
              <a:buFont typeface="Inter"/>
              <a:buNone/>
            </a:pPr>
            <a:r>
              <a:rPr b="0" i="0" lang="en-US" sz="1500" u="none" cap="none" strike="noStrike">
                <a:solidFill>
                  <a:srgbClr val="464646"/>
                </a:solidFill>
                <a:latin typeface="Inter"/>
                <a:ea typeface="Inter"/>
                <a:cs typeface="Inter"/>
                <a:sym typeface="Inter"/>
              </a:rPr>
              <a:t>Kaggle + Scoreaxis APIs</a:t>
            </a:r>
            <a:endParaRPr b="0" i="0" sz="1500" u="none" cap="none" strike="noStrike"/>
          </a:p>
        </p:txBody>
      </p:sp>
      <p:sp>
        <p:nvSpPr>
          <p:cNvPr id="169" name="Google Shape;169;p17"/>
          <p:cNvSpPr/>
          <p:nvPr/>
        </p:nvSpPr>
        <p:spPr>
          <a:xfrm>
            <a:off x="10913150" y="3897392"/>
            <a:ext cx="2730698" cy="9327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Inter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🎯</a:t>
            </a:r>
            <a:r>
              <a:rPr b="1" i="0" lang="en-US" sz="1500" u="none" cap="none" strike="noStrike">
                <a:solidFill>
                  <a:srgbClr val="464646"/>
                </a:solidFill>
                <a:latin typeface="Inter"/>
                <a:ea typeface="Inter"/>
                <a:cs typeface="Inter"/>
                <a:sym typeface="Inter"/>
              </a:rPr>
              <a:t> Foco:</a:t>
            </a:r>
            <a:r>
              <a:rPr b="0" i="0" lang="en-US" sz="1500" u="none" cap="none" strike="noStrike">
                <a:solidFill>
                  <a:srgbClr val="464646"/>
                </a:solidFill>
                <a:latin typeface="Inter"/>
                <a:ea typeface="Inter"/>
                <a:cs typeface="Inter"/>
                <a:sym typeface="Inter"/>
              </a:rPr>
              <a:t> Fontes primárias e secundárias de dados brutos.</a:t>
            </a:r>
            <a:endParaRPr b="0" i="0" sz="1500" u="none" cap="none" strike="noStrike"/>
          </a:p>
        </p:txBody>
      </p:sp>
      <p:sp>
        <p:nvSpPr>
          <p:cNvPr id="170" name="Google Shape;170;p17"/>
          <p:cNvSpPr/>
          <p:nvPr/>
        </p:nvSpPr>
        <p:spPr>
          <a:xfrm>
            <a:off x="793790" y="6125170"/>
            <a:ext cx="2541865" cy="3012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027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850"/>
              <a:buFont typeface="DM Sans"/>
              <a:buNone/>
            </a:pPr>
            <a:r>
              <a:rPr b="0" i="0" lang="en-US" sz="1850" u="none" cap="none" strike="noStrike">
                <a:solidFill>
                  <a:srgbClr val="030303"/>
                </a:solidFill>
                <a:latin typeface="DM Sans"/>
                <a:ea typeface="DM Sans"/>
                <a:cs typeface="DM Sans"/>
                <a:sym typeface="DM Sans"/>
              </a:rPr>
              <a:t>Benefícios Estruturais</a:t>
            </a:r>
            <a:endParaRPr b="0" i="0" sz="1850" u="none" cap="none" strike="noStrike"/>
          </a:p>
        </p:txBody>
      </p:sp>
      <p:sp>
        <p:nvSpPr>
          <p:cNvPr id="171" name="Google Shape;171;p17"/>
          <p:cNvSpPr/>
          <p:nvPr/>
        </p:nvSpPr>
        <p:spPr>
          <a:xfrm>
            <a:off x="4855250" y="6105882"/>
            <a:ext cx="8988862" cy="3083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500"/>
              <a:buFont typeface="Inter"/>
              <a:buNone/>
            </a:pPr>
            <a:r>
              <a:rPr b="1" i="0" lang="en-US" sz="1500" u="none" cap="none" strike="noStrike">
                <a:solidFill>
                  <a:srgbClr val="464646"/>
                </a:solidFill>
                <a:latin typeface="Inter"/>
                <a:ea typeface="Inter"/>
                <a:cs typeface="Inter"/>
                <a:sym typeface="Inter"/>
              </a:rPr>
              <a:t>Separação Clara:</a:t>
            </a:r>
            <a:r>
              <a:rPr b="0" i="0" lang="en-US" sz="1500" u="none" cap="none" strike="noStrike">
                <a:solidFill>
                  <a:srgbClr val="464646"/>
                </a:solidFill>
                <a:latin typeface="Inter"/>
                <a:ea typeface="Inter"/>
                <a:cs typeface="Inter"/>
                <a:sym typeface="Inter"/>
              </a:rPr>
              <a:t> Mudanças na UI não afetam o acesso a dados.</a:t>
            </a:r>
            <a:endParaRPr b="0" i="0" sz="1500" u="none" cap="none" strike="noStrike"/>
          </a:p>
        </p:txBody>
      </p:sp>
      <p:sp>
        <p:nvSpPr>
          <p:cNvPr id="172" name="Google Shape;172;p17"/>
          <p:cNvSpPr/>
          <p:nvPr/>
        </p:nvSpPr>
        <p:spPr>
          <a:xfrm>
            <a:off x="4855250" y="6481643"/>
            <a:ext cx="8988862" cy="3083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500"/>
              <a:buFont typeface="Inter"/>
              <a:buNone/>
            </a:pPr>
            <a:r>
              <a:rPr b="1" i="0" lang="en-US" sz="1500" u="none" cap="none" strike="noStrike">
                <a:solidFill>
                  <a:srgbClr val="464646"/>
                </a:solidFill>
                <a:latin typeface="Inter"/>
                <a:ea typeface="Inter"/>
                <a:cs typeface="Inter"/>
                <a:sym typeface="Inter"/>
              </a:rPr>
              <a:t>Fácil Manutenção:</a:t>
            </a:r>
            <a:r>
              <a:rPr b="0" i="0" lang="en-US" sz="1500" u="none" cap="none" strike="noStrike">
                <a:solidFill>
                  <a:srgbClr val="464646"/>
                </a:solidFill>
                <a:latin typeface="Inter"/>
                <a:ea typeface="Inter"/>
                <a:cs typeface="Inter"/>
                <a:sym typeface="Inter"/>
              </a:rPr>
              <a:t> Debugging isolado em cada camada.</a:t>
            </a:r>
            <a:endParaRPr b="0" i="0" sz="1500" u="none" cap="none" strike="noStrike"/>
          </a:p>
        </p:txBody>
      </p:sp>
      <p:sp>
        <p:nvSpPr>
          <p:cNvPr id="173" name="Google Shape;173;p17"/>
          <p:cNvSpPr/>
          <p:nvPr/>
        </p:nvSpPr>
        <p:spPr>
          <a:xfrm>
            <a:off x="4855250" y="6857405"/>
            <a:ext cx="8988862" cy="6167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500"/>
              <a:buFont typeface="Inter"/>
              <a:buNone/>
            </a:pPr>
            <a:r>
              <a:rPr b="1" i="0" lang="en-US" sz="1500" u="none" cap="none" strike="noStrike">
                <a:solidFill>
                  <a:srgbClr val="464646"/>
                </a:solidFill>
                <a:latin typeface="Inter"/>
                <a:ea typeface="Inter"/>
                <a:cs typeface="Inter"/>
                <a:sym typeface="Inter"/>
              </a:rPr>
              <a:t>Evolução Independente:</a:t>
            </a:r>
            <a:r>
              <a:rPr b="0" i="0" lang="en-US" sz="1500" u="none" cap="none" strike="noStrike">
                <a:solidFill>
                  <a:srgbClr val="464646"/>
                </a:solidFill>
                <a:latin typeface="Inter"/>
                <a:ea typeface="Inter"/>
                <a:cs typeface="Inter"/>
                <a:sym typeface="Inter"/>
              </a:rPr>
              <a:t> Permite a troca de uma fonte de dados (Camada 4) sem refatorar a lógica de negócio (Camada 2).</a:t>
            </a:r>
            <a:endParaRPr b="0" i="0" sz="1500" u="none" cap="none" strike="noStrike"/>
          </a:p>
        </p:txBody>
      </p:sp>
      <p:sp>
        <p:nvSpPr>
          <p:cNvPr id="174" name="Google Shape;174;p17"/>
          <p:cNvSpPr/>
          <p:nvPr/>
        </p:nvSpPr>
        <p:spPr>
          <a:xfrm>
            <a:off x="11588700" y="7610900"/>
            <a:ext cx="3041700" cy="63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"/>
          <p:cNvSpPr/>
          <p:nvPr/>
        </p:nvSpPr>
        <p:spPr>
          <a:xfrm>
            <a:off x="793790" y="769025"/>
            <a:ext cx="10102453" cy="566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352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3550"/>
              <a:buFont typeface="DM Sans"/>
              <a:buNone/>
            </a:pPr>
            <a:r>
              <a:rPr b="0" i="0" lang="en-US" sz="3550" u="none" cap="none" strike="noStrike">
                <a:solidFill>
                  <a:srgbClr val="030303"/>
                </a:solidFill>
                <a:latin typeface="DM Sans"/>
                <a:ea typeface="DM Sans"/>
                <a:cs typeface="DM Sans"/>
                <a:sym typeface="DM Sans"/>
              </a:rPr>
              <a:t>Qualidade de Software: Metodologia de Testes</a:t>
            </a:r>
            <a:endParaRPr b="0" i="0" sz="3550" u="none" cap="none" strike="noStrike"/>
          </a:p>
        </p:txBody>
      </p:sp>
      <p:sp>
        <p:nvSpPr>
          <p:cNvPr id="181" name="Google Shape;181;p18"/>
          <p:cNvSpPr/>
          <p:nvPr/>
        </p:nvSpPr>
        <p:spPr>
          <a:xfrm>
            <a:off x="793790" y="1698903"/>
            <a:ext cx="13042821" cy="2902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714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400"/>
              <a:buFont typeface="Inter"/>
              <a:buNone/>
            </a:pPr>
            <a:r>
              <a:rPr b="0" i="0" lang="en-US" sz="1400" u="none" cap="none" strike="noStrike">
                <a:solidFill>
                  <a:srgbClr val="464646"/>
                </a:solidFill>
                <a:latin typeface="Inter"/>
                <a:ea typeface="Inter"/>
                <a:cs typeface="Inter"/>
                <a:sym typeface="Inter"/>
              </a:rPr>
              <a:t>Um plano de testes </a:t>
            </a:r>
            <a:r>
              <a:rPr lang="en-US">
                <a:solidFill>
                  <a:srgbClr val="464646"/>
                </a:solidFill>
                <a:latin typeface="Inter"/>
                <a:ea typeface="Inter"/>
                <a:cs typeface="Inter"/>
                <a:sym typeface="Inter"/>
              </a:rPr>
              <a:t>foi planejado para garantir </a:t>
            </a:r>
            <a:r>
              <a:rPr b="0" i="0" lang="en-US" sz="1400" u="none" cap="none" strike="noStrike">
                <a:solidFill>
                  <a:srgbClr val="464646"/>
                </a:solidFill>
                <a:latin typeface="Inter"/>
                <a:ea typeface="Inter"/>
                <a:cs typeface="Inter"/>
                <a:sym typeface="Inter"/>
              </a:rPr>
              <a:t>a confiabilidade do sistema e a aderência aos requisitos.</a:t>
            </a:r>
            <a:endParaRPr b="0" i="0" sz="1400" u="none" cap="none" strike="noStrike"/>
          </a:p>
        </p:txBody>
      </p:sp>
      <p:sp>
        <p:nvSpPr>
          <p:cNvPr id="182" name="Google Shape;182;p18"/>
          <p:cNvSpPr/>
          <p:nvPr/>
        </p:nvSpPr>
        <p:spPr>
          <a:xfrm>
            <a:off x="793790" y="2193250"/>
            <a:ext cx="13042821" cy="3692604"/>
          </a:xfrm>
          <a:prstGeom prst="roundRect">
            <a:avLst>
              <a:gd fmla="val 737" name="adj"/>
            </a:avLst>
          </a:prstGeom>
          <a:noFill/>
          <a:ln cap="flat" cmpd="sng" w="9525">
            <a:solidFill>
              <a:srgbClr val="000000">
                <a:alpha val="7843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8"/>
          <p:cNvSpPr/>
          <p:nvPr/>
        </p:nvSpPr>
        <p:spPr>
          <a:xfrm>
            <a:off x="801410" y="2200870"/>
            <a:ext cx="13027581" cy="523161"/>
          </a:xfrm>
          <a:prstGeom prst="rect">
            <a:avLst/>
          </a:prstGeom>
          <a:solidFill>
            <a:srgbClr val="FFFFFF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8"/>
          <p:cNvSpPr/>
          <p:nvPr/>
        </p:nvSpPr>
        <p:spPr>
          <a:xfrm>
            <a:off x="983099" y="2317313"/>
            <a:ext cx="2890123" cy="2902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714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400"/>
              <a:buFont typeface="Inter"/>
              <a:buNone/>
            </a:pPr>
            <a:r>
              <a:rPr b="0" i="0" lang="en-US" sz="1400" u="none" cap="none" strike="noStrike">
                <a:solidFill>
                  <a:srgbClr val="464646"/>
                </a:solidFill>
                <a:latin typeface="Inter"/>
                <a:ea typeface="Inter"/>
                <a:cs typeface="Inter"/>
                <a:sym typeface="Inter"/>
              </a:rPr>
              <a:t>Categoria</a:t>
            </a:r>
            <a:endParaRPr b="0" i="0" sz="1400" u="none" cap="none" strike="noStrike"/>
          </a:p>
        </p:txBody>
      </p:sp>
      <p:sp>
        <p:nvSpPr>
          <p:cNvPr id="185" name="Google Shape;185;p18"/>
          <p:cNvSpPr/>
          <p:nvPr/>
        </p:nvSpPr>
        <p:spPr>
          <a:xfrm>
            <a:off x="4243745" y="2317313"/>
            <a:ext cx="932140" cy="2902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714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400"/>
              <a:buFont typeface="Inter"/>
              <a:buNone/>
            </a:pPr>
            <a:r>
              <a:rPr b="0" i="0" lang="en-US" sz="1400" u="none" cap="none" strike="noStrike">
                <a:solidFill>
                  <a:srgbClr val="464646"/>
                </a:solidFill>
                <a:latin typeface="Inter"/>
                <a:ea typeface="Inter"/>
                <a:cs typeface="Inter"/>
                <a:sym typeface="Inter"/>
              </a:rPr>
              <a:t>IDs</a:t>
            </a:r>
            <a:endParaRPr b="0" i="0" sz="1400" u="none" cap="none" strike="noStrike"/>
          </a:p>
        </p:txBody>
      </p:sp>
      <p:sp>
        <p:nvSpPr>
          <p:cNvPr id="186" name="Google Shape;186;p18"/>
          <p:cNvSpPr/>
          <p:nvPr/>
        </p:nvSpPr>
        <p:spPr>
          <a:xfrm>
            <a:off x="5546408" y="2317313"/>
            <a:ext cx="8101132" cy="2902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714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400"/>
              <a:buFont typeface="Inter"/>
              <a:buNone/>
            </a:pPr>
            <a:r>
              <a:rPr b="0" i="0" lang="en-US" sz="1400" u="none" cap="none" strike="noStrike">
                <a:solidFill>
                  <a:srgbClr val="464646"/>
                </a:solidFill>
                <a:latin typeface="Inter"/>
                <a:ea typeface="Inter"/>
                <a:cs typeface="Inter"/>
                <a:sym typeface="Inter"/>
              </a:rPr>
              <a:t>Descrição e Foco Principal</a:t>
            </a:r>
            <a:endParaRPr b="0" i="0" sz="1400" u="none" cap="none" strike="noStrike"/>
          </a:p>
        </p:txBody>
      </p:sp>
      <p:sp>
        <p:nvSpPr>
          <p:cNvPr id="187" name="Google Shape;187;p18"/>
          <p:cNvSpPr/>
          <p:nvPr/>
        </p:nvSpPr>
        <p:spPr>
          <a:xfrm>
            <a:off x="801410" y="2724031"/>
            <a:ext cx="13027581" cy="538401"/>
          </a:xfrm>
          <a:prstGeom prst="rect">
            <a:avLst/>
          </a:prstGeom>
          <a:solidFill>
            <a:srgbClr val="000000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8"/>
          <p:cNvSpPr/>
          <p:nvPr/>
        </p:nvSpPr>
        <p:spPr>
          <a:xfrm>
            <a:off x="983099" y="2840474"/>
            <a:ext cx="2890123" cy="2902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714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400"/>
              <a:buFont typeface="Inter"/>
              <a:buNone/>
            </a:pPr>
            <a:r>
              <a:rPr b="0" i="0" lang="en-US" sz="1400" u="none" cap="none" strike="noStrike">
                <a:solidFill>
                  <a:srgbClr val="464646"/>
                </a:solidFill>
                <a:latin typeface="Inter"/>
                <a:ea typeface="Inter"/>
                <a:cs typeface="Inter"/>
                <a:sym typeface="Inter"/>
              </a:rPr>
              <a:t>Unitários (UT)</a:t>
            </a:r>
            <a:endParaRPr b="0" i="0" sz="1400" u="none" cap="none" strike="noStrike"/>
          </a:p>
        </p:txBody>
      </p:sp>
      <p:sp>
        <p:nvSpPr>
          <p:cNvPr id="189" name="Google Shape;189;p18"/>
          <p:cNvSpPr/>
          <p:nvPr/>
        </p:nvSpPr>
        <p:spPr>
          <a:xfrm>
            <a:off x="4243745" y="2840474"/>
            <a:ext cx="932140" cy="2902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714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400"/>
              <a:buFont typeface="Inter"/>
              <a:buNone/>
            </a:pPr>
            <a:r>
              <a:rPr b="0" i="0" lang="en-US" sz="1400" u="none" cap="none" strike="noStrike">
                <a:solidFill>
                  <a:srgbClr val="464646"/>
                </a:solidFill>
                <a:latin typeface="Inter"/>
                <a:ea typeface="Inter"/>
                <a:cs typeface="Inter"/>
                <a:sym typeface="Inter"/>
              </a:rPr>
              <a:t>1-6</a:t>
            </a:r>
            <a:endParaRPr b="0" i="0" sz="1400" u="none" cap="none" strike="noStrike"/>
          </a:p>
        </p:txBody>
      </p:sp>
      <p:sp>
        <p:nvSpPr>
          <p:cNvPr id="190" name="Google Shape;190;p18"/>
          <p:cNvSpPr/>
          <p:nvPr/>
        </p:nvSpPr>
        <p:spPr>
          <a:xfrm>
            <a:off x="5546408" y="2840474"/>
            <a:ext cx="8101132" cy="3055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714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400"/>
              <a:buFont typeface="Inter"/>
              <a:buNone/>
            </a:pPr>
            <a:r>
              <a:rPr b="0" i="0" lang="en-US" sz="1400" u="none" cap="none" strike="noStrike">
                <a:solidFill>
                  <a:srgbClr val="464646"/>
                </a:solidFill>
                <a:latin typeface="Inter"/>
                <a:ea typeface="Inter"/>
                <a:cs typeface="Inter"/>
                <a:sym typeface="Inter"/>
              </a:rPr>
              <a:t>Verificação de funções isoladas no módulo de utilitários (</a:t>
            </a:r>
            <a:r>
              <a:rPr b="0" i="0" lang="en-US" sz="1400" u="none" cap="none" strike="noStrike">
                <a:solidFill>
                  <a:srgbClr val="464646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db_utils</a:t>
            </a:r>
            <a:r>
              <a:rPr b="0" i="0" lang="en-US" sz="1400" u="none" cap="none" strike="noStrike">
                <a:solidFill>
                  <a:srgbClr val="464646"/>
                </a:solidFill>
                <a:latin typeface="Inter"/>
                <a:ea typeface="Inter"/>
                <a:cs typeface="Inter"/>
                <a:sym typeface="Inter"/>
              </a:rPr>
              <a:t>).</a:t>
            </a:r>
            <a:endParaRPr b="0" i="0" sz="1400" u="none" cap="none" strike="noStrike"/>
          </a:p>
        </p:txBody>
      </p:sp>
      <p:sp>
        <p:nvSpPr>
          <p:cNvPr id="191" name="Google Shape;191;p18"/>
          <p:cNvSpPr/>
          <p:nvPr/>
        </p:nvSpPr>
        <p:spPr>
          <a:xfrm>
            <a:off x="801410" y="3262432"/>
            <a:ext cx="13027581" cy="523161"/>
          </a:xfrm>
          <a:prstGeom prst="rect">
            <a:avLst/>
          </a:prstGeom>
          <a:solidFill>
            <a:srgbClr val="FFFFFF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8"/>
          <p:cNvSpPr/>
          <p:nvPr/>
        </p:nvSpPr>
        <p:spPr>
          <a:xfrm>
            <a:off x="983099" y="3378875"/>
            <a:ext cx="2890123" cy="2902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714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400"/>
              <a:buFont typeface="Inter"/>
              <a:buNone/>
            </a:pPr>
            <a:r>
              <a:rPr b="0" i="0" lang="en-US" sz="1400" u="none" cap="none" strike="noStrike">
                <a:solidFill>
                  <a:srgbClr val="464646"/>
                </a:solidFill>
                <a:latin typeface="Inter"/>
                <a:ea typeface="Inter"/>
                <a:cs typeface="Inter"/>
                <a:sym typeface="Inter"/>
              </a:rPr>
              <a:t>Integração (IT)</a:t>
            </a:r>
            <a:endParaRPr b="0" i="0" sz="1400" u="none" cap="none" strike="noStrike"/>
          </a:p>
        </p:txBody>
      </p:sp>
      <p:sp>
        <p:nvSpPr>
          <p:cNvPr id="193" name="Google Shape;193;p18"/>
          <p:cNvSpPr/>
          <p:nvPr/>
        </p:nvSpPr>
        <p:spPr>
          <a:xfrm>
            <a:off x="4243745" y="3378875"/>
            <a:ext cx="932140" cy="2902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714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400"/>
              <a:buFont typeface="Inter"/>
              <a:buNone/>
            </a:pPr>
            <a:r>
              <a:rPr b="0" i="0" lang="en-US" sz="1400" u="none" cap="none" strike="noStrike">
                <a:solidFill>
                  <a:srgbClr val="464646"/>
                </a:solidFill>
                <a:latin typeface="Inter"/>
                <a:ea typeface="Inter"/>
                <a:cs typeface="Inter"/>
                <a:sym typeface="Inter"/>
              </a:rPr>
              <a:t>1-5</a:t>
            </a:r>
            <a:endParaRPr b="0" i="0" sz="1400" u="none" cap="none" strike="noStrike"/>
          </a:p>
        </p:txBody>
      </p:sp>
      <p:sp>
        <p:nvSpPr>
          <p:cNvPr id="194" name="Google Shape;194;p18"/>
          <p:cNvSpPr/>
          <p:nvPr/>
        </p:nvSpPr>
        <p:spPr>
          <a:xfrm>
            <a:off x="5546408" y="3378875"/>
            <a:ext cx="8101132" cy="2902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714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400"/>
              <a:buFont typeface="Inter"/>
              <a:buNone/>
            </a:pPr>
            <a:r>
              <a:rPr b="0" i="0" lang="en-US" sz="1400" u="none" cap="none" strike="noStrike">
                <a:solidFill>
                  <a:srgbClr val="464646"/>
                </a:solidFill>
                <a:latin typeface="Inter"/>
                <a:ea typeface="Inter"/>
                <a:cs typeface="Inter"/>
                <a:sym typeface="Inter"/>
              </a:rPr>
              <a:t>Conexão e retorno de dados corretos das APIs externas (Kaggle e Scoreaxis).</a:t>
            </a:r>
            <a:endParaRPr b="0" i="0" sz="1400" u="none" cap="none" strike="noStrike"/>
          </a:p>
        </p:txBody>
      </p:sp>
      <p:sp>
        <p:nvSpPr>
          <p:cNvPr id="195" name="Google Shape;195;p18"/>
          <p:cNvSpPr/>
          <p:nvPr/>
        </p:nvSpPr>
        <p:spPr>
          <a:xfrm>
            <a:off x="801410" y="3785592"/>
            <a:ext cx="13027581" cy="523161"/>
          </a:xfrm>
          <a:prstGeom prst="rect">
            <a:avLst/>
          </a:prstGeom>
          <a:solidFill>
            <a:srgbClr val="000000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8"/>
          <p:cNvSpPr/>
          <p:nvPr/>
        </p:nvSpPr>
        <p:spPr>
          <a:xfrm>
            <a:off x="983099" y="3902035"/>
            <a:ext cx="2890123" cy="2902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714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400"/>
              <a:buFont typeface="Inter"/>
              <a:buNone/>
            </a:pPr>
            <a:r>
              <a:rPr b="0" i="0" lang="en-US" sz="1400" u="none" cap="none" strike="noStrike">
                <a:solidFill>
                  <a:srgbClr val="464646"/>
                </a:solidFill>
                <a:latin typeface="Inter"/>
                <a:ea typeface="Inter"/>
                <a:cs typeface="Inter"/>
                <a:sym typeface="Inter"/>
              </a:rPr>
              <a:t>Funcionais (FT)</a:t>
            </a:r>
            <a:endParaRPr b="0" i="0" sz="1400" u="none" cap="none" strike="noStrike"/>
          </a:p>
        </p:txBody>
      </p:sp>
      <p:sp>
        <p:nvSpPr>
          <p:cNvPr id="197" name="Google Shape;197;p18"/>
          <p:cNvSpPr/>
          <p:nvPr/>
        </p:nvSpPr>
        <p:spPr>
          <a:xfrm>
            <a:off x="4243745" y="3902035"/>
            <a:ext cx="932140" cy="2902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714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400"/>
              <a:buFont typeface="Inter"/>
              <a:buNone/>
            </a:pPr>
            <a:r>
              <a:rPr b="0" i="0" lang="en-US" sz="1400" u="none" cap="none" strike="noStrike">
                <a:solidFill>
                  <a:srgbClr val="464646"/>
                </a:solidFill>
                <a:latin typeface="Inter"/>
                <a:ea typeface="Inter"/>
                <a:cs typeface="Inter"/>
                <a:sym typeface="Inter"/>
              </a:rPr>
              <a:t>1-6</a:t>
            </a:r>
            <a:endParaRPr b="0" i="0" sz="1400" u="none" cap="none" strike="noStrike"/>
          </a:p>
        </p:txBody>
      </p:sp>
      <p:sp>
        <p:nvSpPr>
          <p:cNvPr id="198" name="Google Shape;198;p18"/>
          <p:cNvSpPr/>
          <p:nvPr/>
        </p:nvSpPr>
        <p:spPr>
          <a:xfrm>
            <a:off x="5546408" y="3902035"/>
            <a:ext cx="8101132" cy="2902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714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400"/>
              <a:buFont typeface="Inter"/>
              <a:buNone/>
            </a:pPr>
            <a:r>
              <a:rPr b="0" i="0" lang="en-US" sz="1400" u="none" cap="none" strike="noStrike">
                <a:solidFill>
                  <a:srgbClr val="464646"/>
                </a:solidFill>
                <a:latin typeface="Inter"/>
                <a:ea typeface="Inter"/>
                <a:cs typeface="Inter"/>
                <a:sym typeface="Inter"/>
              </a:rPr>
              <a:t>Testes de UI/UX, navegação entre páginas e precisão dos dados exibidos.</a:t>
            </a:r>
            <a:endParaRPr b="0" i="0" sz="1400" u="none" cap="none" strike="noStrike"/>
          </a:p>
        </p:txBody>
      </p:sp>
      <p:sp>
        <p:nvSpPr>
          <p:cNvPr id="199" name="Google Shape;199;p18"/>
          <p:cNvSpPr/>
          <p:nvPr/>
        </p:nvSpPr>
        <p:spPr>
          <a:xfrm>
            <a:off x="801410" y="4308753"/>
            <a:ext cx="13027581" cy="523161"/>
          </a:xfrm>
          <a:prstGeom prst="rect">
            <a:avLst/>
          </a:prstGeom>
          <a:solidFill>
            <a:srgbClr val="FFFFFF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8"/>
          <p:cNvSpPr/>
          <p:nvPr/>
        </p:nvSpPr>
        <p:spPr>
          <a:xfrm>
            <a:off x="983099" y="4425196"/>
            <a:ext cx="2890123" cy="2902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714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400"/>
              <a:buFont typeface="Inter"/>
              <a:buNone/>
            </a:pPr>
            <a:r>
              <a:rPr b="0" i="0" lang="en-US" sz="1400" u="none" cap="none" strike="noStrike">
                <a:solidFill>
                  <a:srgbClr val="464646"/>
                </a:solidFill>
                <a:latin typeface="Inter"/>
                <a:ea typeface="Inter"/>
                <a:cs typeface="Inter"/>
                <a:sym typeface="Inter"/>
              </a:rPr>
              <a:t>Robustez (RB)</a:t>
            </a:r>
            <a:endParaRPr b="0" i="0" sz="1400" u="none" cap="none" strike="noStrike"/>
          </a:p>
        </p:txBody>
      </p:sp>
      <p:sp>
        <p:nvSpPr>
          <p:cNvPr id="201" name="Google Shape;201;p18"/>
          <p:cNvSpPr/>
          <p:nvPr/>
        </p:nvSpPr>
        <p:spPr>
          <a:xfrm>
            <a:off x="4243745" y="4425196"/>
            <a:ext cx="932140" cy="2902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714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400"/>
              <a:buFont typeface="Inter"/>
              <a:buNone/>
            </a:pPr>
            <a:r>
              <a:rPr b="0" i="0" lang="en-US" sz="1400" u="none" cap="none" strike="noStrike">
                <a:solidFill>
                  <a:srgbClr val="464646"/>
                </a:solidFill>
                <a:latin typeface="Inter"/>
                <a:ea typeface="Inter"/>
                <a:cs typeface="Inter"/>
                <a:sym typeface="Inter"/>
              </a:rPr>
              <a:t>1-5</a:t>
            </a:r>
            <a:endParaRPr b="0" i="0" sz="1400" u="none" cap="none" strike="noStrike"/>
          </a:p>
        </p:txBody>
      </p:sp>
      <p:sp>
        <p:nvSpPr>
          <p:cNvPr id="202" name="Google Shape;202;p18"/>
          <p:cNvSpPr/>
          <p:nvPr/>
        </p:nvSpPr>
        <p:spPr>
          <a:xfrm>
            <a:off x="5546408" y="4425196"/>
            <a:ext cx="8101132" cy="2902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714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400"/>
              <a:buFont typeface="Inter"/>
              <a:buNone/>
            </a:pPr>
            <a:r>
              <a:rPr b="0" i="0" lang="en-US" sz="1400" u="none" cap="none" strike="noStrike">
                <a:solidFill>
                  <a:srgbClr val="464646"/>
                </a:solidFill>
                <a:latin typeface="Inter"/>
                <a:ea typeface="Inter"/>
                <a:cs typeface="Inter"/>
                <a:sym typeface="Inter"/>
              </a:rPr>
              <a:t>Validação de </a:t>
            </a:r>
            <a:r>
              <a:rPr b="0" i="1" lang="en-US" sz="1400" u="none" cap="none" strike="noStrike">
                <a:solidFill>
                  <a:srgbClr val="464646"/>
                </a:solidFill>
                <a:latin typeface="Inter"/>
                <a:ea typeface="Inter"/>
                <a:cs typeface="Inter"/>
                <a:sym typeface="Inter"/>
              </a:rPr>
              <a:t>fallbacks</a:t>
            </a:r>
            <a:r>
              <a:rPr b="0" i="0" lang="en-US" sz="1400" u="none" cap="none" strike="noStrike">
                <a:solidFill>
                  <a:srgbClr val="464646"/>
                </a:solidFill>
                <a:latin typeface="Inter"/>
                <a:ea typeface="Inter"/>
                <a:cs typeface="Inter"/>
                <a:sym typeface="Inter"/>
              </a:rPr>
              <a:t> e tratamento de erros (dados ausentes ou conexões falhas).</a:t>
            </a:r>
            <a:endParaRPr b="0" i="0" sz="1400" u="none" cap="none" strike="noStrike"/>
          </a:p>
        </p:txBody>
      </p:sp>
      <p:sp>
        <p:nvSpPr>
          <p:cNvPr id="203" name="Google Shape;203;p18"/>
          <p:cNvSpPr/>
          <p:nvPr/>
        </p:nvSpPr>
        <p:spPr>
          <a:xfrm>
            <a:off x="801410" y="4831913"/>
            <a:ext cx="13027581" cy="523161"/>
          </a:xfrm>
          <a:prstGeom prst="rect">
            <a:avLst/>
          </a:prstGeom>
          <a:solidFill>
            <a:srgbClr val="000000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8"/>
          <p:cNvSpPr/>
          <p:nvPr/>
        </p:nvSpPr>
        <p:spPr>
          <a:xfrm>
            <a:off x="983099" y="4948357"/>
            <a:ext cx="2890123" cy="2902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714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400"/>
              <a:buFont typeface="Inter"/>
              <a:buNone/>
            </a:pPr>
            <a:r>
              <a:rPr b="0" i="0" lang="en-US" sz="1400" u="none" cap="none" strike="noStrike">
                <a:solidFill>
                  <a:srgbClr val="464646"/>
                </a:solidFill>
                <a:latin typeface="Inter"/>
                <a:ea typeface="Inter"/>
                <a:cs typeface="Inter"/>
                <a:sym typeface="Inter"/>
              </a:rPr>
              <a:t>Desempenho (DP)</a:t>
            </a:r>
            <a:endParaRPr b="0" i="0" sz="1400" u="none" cap="none" strike="noStrike"/>
          </a:p>
        </p:txBody>
      </p:sp>
      <p:sp>
        <p:nvSpPr>
          <p:cNvPr id="205" name="Google Shape;205;p18"/>
          <p:cNvSpPr/>
          <p:nvPr/>
        </p:nvSpPr>
        <p:spPr>
          <a:xfrm>
            <a:off x="4243745" y="4948357"/>
            <a:ext cx="932140" cy="2902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714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400"/>
              <a:buFont typeface="Inter"/>
              <a:buNone/>
            </a:pPr>
            <a:r>
              <a:rPr b="0" i="0" lang="en-US" sz="1400" u="none" cap="none" strike="noStrike">
                <a:solidFill>
                  <a:srgbClr val="464646"/>
                </a:solidFill>
                <a:latin typeface="Inter"/>
                <a:ea typeface="Inter"/>
                <a:cs typeface="Inter"/>
                <a:sym typeface="Inter"/>
              </a:rPr>
              <a:t>1-3</a:t>
            </a:r>
            <a:endParaRPr b="0" i="0" sz="1400" u="none" cap="none" strike="noStrike"/>
          </a:p>
        </p:txBody>
      </p:sp>
      <p:sp>
        <p:nvSpPr>
          <p:cNvPr id="206" name="Google Shape;206;p18"/>
          <p:cNvSpPr/>
          <p:nvPr/>
        </p:nvSpPr>
        <p:spPr>
          <a:xfrm>
            <a:off x="5546408" y="4948357"/>
            <a:ext cx="8101132" cy="2902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714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400"/>
              <a:buFont typeface="Inter"/>
              <a:buNone/>
            </a:pPr>
            <a:r>
              <a:rPr b="0" i="0" lang="en-US" sz="1400" u="none" cap="none" strike="noStrike">
                <a:solidFill>
                  <a:srgbClr val="464646"/>
                </a:solidFill>
                <a:latin typeface="Inter"/>
                <a:ea typeface="Inter"/>
                <a:cs typeface="Inter"/>
                <a:sym typeface="Inter"/>
              </a:rPr>
              <a:t>Tempo de carregamento inicial e latência após aplicação de filtros.</a:t>
            </a:r>
            <a:endParaRPr b="0" i="0" sz="1400" u="none" cap="none" strike="noStrike"/>
          </a:p>
        </p:txBody>
      </p:sp>
      <p:sp>
        <p:nvSpPr>
          <p:cNvPr id="207" name="Google Shape;207;p18"/>
          <p:cNvSpPr/>
          <p:nvPr/>
        </p:nvSpPr>
        <p:spPr>
          <a:xfrm>
            <a:off x="801410" y="5355074"/>
            <a:ext cx="13027581" cy="523161"/>
          </a:xfrm>
          <a:prstGeom prst="rect">
            <a:avLst/>
          </a:prstGeom>
          <a:solidFill>
            <a:srgbClr val="FFFFFF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8"/>
          <p:cNvSpPr/>
          <p:nvPr/>
        </p:nvSpPr>
        <p:spPr>
          <a:xfrm>
            <a:off x="983099" y="5471517"/>
            <a:ext cx="2890123" cy="2902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714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400"/>
              <a:buFont typeface="Inter"/>
              <a:buNone/>
            </a:pPr>
            <a:r>
              <a:rPr b="0" i="0" lang="en-US" sz="1400" u="none" cap="none" strike="noStrike">
                <a:solidFill>
                  <a:srgbClr val="464646"/>
                </a:solidFill>
                <a:latin typeface="Inter"/>
                <a:ea typeface="Inter"/>
                <a:cs typeface="Inter"/>
                <a:sym typeface="Inter"/>
              </a:rPr>
              <a:t>Usabilidade (US)</a:t>
            </a:r>
            <a:endParaRPr b="0" i="0" sz="1400" u="none" cap="none" strike="noStrike"/>
          </a:p>
        </p:txBody>
      </p:sp>
      <p:sp>
        <p:nvSpPr>
          <p:cNvPr id="209" name="Google Shape;209;p18"/>
          <p:cNvSpPr/>
          <p:nvPr/>
        </p:nvSpPr>
        <p:spPr>
          <a:xfrm>
            <a:off x="4243745" y="5471517"/>
            <a:ext cx="932140" cy="2902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714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400"/>
              <a:buFont typeface="Inter"/>
              <a:buNone/>
            </a:pPr>
            <a:r>
              <a:rPr b="0" i="0" lang="en-US" sz="1400" u="none" cap="none" strike="noStrike">
                <a:solidFill>
                  <a:srgbClr val="464646"/>
                </a:solidFill>
                <a:latin typeface="Inter"/>
                <a:ea typeface="Inter"/>
                <a:cs typeface="Inter"/>
                <a:sym typeface="Inter"/>
              </a:rPr>
              <a:t>1-3</a:t>
            </a:r>
            <a:endParaRPr b="0" i="0" sz="1400" u="none" cap="none" strike="noStrike"/>
          </a:p>
        </p:txBody>
      </p:sp>
      <p:sp>
        <p:nvSpPr>
          <p:cNvPr id="210" name="Google Shape;210;p18"/>
          <p:cNvSpPr/>
          <p:nvPr/>
        </p:nvSpPr>
        <p:spPr>
          <a:xfrm>
            <a:off x="5546408" y="5471517"/>
            <a:ext cx="8101132" cy="2902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714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400"/>
              <a:buFont typeface="Inter"/>
              <a:buNone/>
            </a:pPr>
            <a:r>
              <a:rPr b="0" i="0" lang="en-US" sz="1400" u="none" cap="none" strike="noStrike">
                <a:solidFill>
                  <a:srgbClr val="464646"/>
                </a:solidFill>
                <a:latin typeface="Inter"/>
                <a:ea typeface="Inter"/>
                <a:cs typeface="Inter"/>
                <a:sym typeface="Inter"/>
              </a:rPr>
              <a:t>Responsividade e facilidade de uso em diferentes dispositivos.</a:t>
            </a:r>
            <a:endParaRPr b="0" i="0" sz="1400" u="none" cap="none" strike="noStrike"/>
          </a:p>
        </p:txBody>
      </p:sp>
      <p:sp>
        <p:nvSpPr>
          <p:cNvPr id="211" name="Google Shape;211;p18"/>
          <p:cNvSpPr/>
          <p:nvPr/>
        </p:nvSpPr>
        <p:spPr>
          <a:xfrm>
            <a:off x="793790" y="6180656"/>
            <a:ext cx="13042821" cy="30242"/>
          </a:xfrm>
          <a:prstGeom prst="rect">
            <a:avLst/>
          </a:prstGeom>
          <a:solidFill>
            <a:srgbClr val="464646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8"/>
          <p:cNvSpPr/>
          <p:nvPr/>
        </p:nvSpPr>
        <p:spPr>
          <a:xfrm>
            <a:off x="793799" y="6414975"/>
            <a:ext cx="4752600" cy="1045500"/>
          </a:xfrm>
          <a:prstGeom prst="rect">
            <a:avLst/>
          </a:prstGeom>
          <a:solidFill>
            <a:srgbClr val="437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8"/>
          <p:cNvSpPr/>
          <p:nvPr/>
        </p:nvSpPr>
        <p:spPr>
          <a:xfrm>
            <a:off x="983100" y="6596425"/>
            <a:ext cx="41928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DM Sans"/>
              <a:buNone/>
            </a:pPr>
            <a:r>
              <a:rPr b="0" i="0" lang="en-US" sz="175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Resultado (Planejado)</a:t>
            </a:r>
            <a:endParaRPr b="0" i="0" sz="1750" u="none" cap="none" strike="noStrike"/>
          </a:p>
        </p:txBody>
      </p:sp>
      <p:sp>
        <p:nvSpPr>
          <p:cNvPr id="214" name="Google Shape;214;p18"/>
          <p:cNvSpPr/>
          <p:nvPr/>
        </p:nvSpPr>
        <p:spPr>
          <a:xfrm>
            <a:off x="983100" y="6988725"/>
            <a:ext cx="43044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nter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✅</a:t>
            </a:r>
            <a:r>
              <a:rPr b="1" i="0" lang="en-US" sz="14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Todos os casos conforme esperado.</a:t>
            </a:r>
            <a:r>
              <a:rPr b="0" i="0" lang="en-US" sz="14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endParaRPr b="0" i="0" sz="1400" u="none" cap="none" strike="noStrike"/>
          </a:p>
        </p:txBody>
      </p:sp>
      <p:sp>
        <p:nvSpPr>
          <p:cNvPr id="215" name="Google Shape;215;p18"/>
          <p:cNvSpPr/>
          <p:nvPr/>
        </p:nvSpPr>
        <p:spPr>
          <a:xfrm>
            <a:off x="11588700" y="7610900"/>
            <a:ext cx="3041700" cy="63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9"/>
          <p:cNvSpPr/>
          <p:nvPr/>
        </p:nvSpPr>
        <p:spPr>
          <a:xfrm>
            <a:off x="793790" y="786170"/>
            <a:ext cx="8216979" cy="637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4000"/>
              <a:buFont typeface="DM Sans"/>
              <a:buNone/>
            </a:pPr>
            <a:r>
              <a:rPr b="0" i="0" lang="en-US" sz="4000" u="none" cap="none" strike="noStrike">
                <a:solidFill>
                  <a:srgbClr val="030303"/>
                </a:solidFill>
                <a:latin typeface="DM Sans"/>
                <a:ea typeface="DM Sans"/>
                <a:cs typeface="DM Sans"/>
                <a:sym typeface="DM Sans"/>
              </a:rPr>
              <a:t>Manutenção e Evolução Contínua</a:t>
            </a:r>
            <a:endParaRPr b="0" i="0" sz="4000" u="none" cap="none" strike="noStrike"/>
          </a:p>
        </p:txBody>
      </p:sp>
      <p:sp>
        <p:nvSpPr>
          <p:cNvPr id="222" name="Google Shape;222;p19"/>
          <p:cNvSpPr/>
          <p:nvPr/>
        </p:nvSpPr>
        <p:spPr>
          <a:xfrm>
            <a:off x="793790" y="1505664"/>
            <a:ext cx="6026110" cy="3827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2400"/>
              <a:buFont typeface="DM Sans"/>
              <a:buNone/>
            </a:pPr>
            <a:r>
              <a:rPr b="0" i="0" lang="en-US" sz="2400" u="none" cap="none" strike="noStrike">
                <a:solidFill>
                  <a:srgbClr val="030303"/>
                </a:solidFill>
                <a:latin typeface="DM Sans"/>
                <a:ea typeface="DM Sans"/>
                <a:cs typeface="DM Sans"/>
                <a:sym typeface="DM Sans"/>
              </a:rPr>
              <a:t>Estudo de Caso: Otimização Pós-Revisão</a:t>
            </a:r>
            <a:endParaRPr b="0" i="0" sz="2400" u="none" cap="none" strike="noStrike"/>
          </a:p>
        </p:txBody>
      </p:sp>
      <p:sp>
        <p:nvSpPr>
          <p:cNvPr id="223" name="Google Shape;223;p19"/>
          <p:cNvSpPr/>
          <p:nvPr/>
        </p:nvSpPr>
        <p:spPr>
          <a:xfrm>
            <a:off x="793814" y="2398625"/>
            <a:ext cx="62724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DM San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❌</a:t>
            </a:r>
            <a:r>
              <a:rPr b="0" i="0" lang="en-US" sz="2000" u="none" cap="none" strike="noStrike">
                <a:solidFill>
                  <a:srgbClr val="030303"/>
                </a:solidFill>
                <a:latin typeface="DM Sans"/>
                <a:ea typeface="DM Sans"/>
                <a:cs typeface="DM Sans"/>
                <a:sym typeface="DM Sans"/>
              </a:rPr>
              <a:t> ANTES</a:t>
            </a:r>
            <a:endParaRPr b="0" i="0" sz="2000" u="none" cap="none" strike="noStrike"/>
          </a:p>
        </p:txBody>
      </p:sp>
      <p:sp>
        <p:nvSpPr>
          <p:cNvPr id="224" name="Google Shape;224;p19"/>
          <p:cNvSpPr/>
          <p:nvPr/>
        </p:nvSpPr>
        <p:spPr>
          <a:xfrm>
            <a:off x="793790" y="2947035"/>
            <a:ext cx="6272451" cy="632698"/>
          </a:xfrm>
          <a:prstGeom prst="roundRect">
            <a:avLst>
              <a:gd fmla="val 484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9"/>
          <p:cNvSpPr/>
          <p:nvPr/>
        </p:nvSpPr>
        <p:spPr>
          <a:xfrm>
            <a:off x="783669" y="2947035"/>
            <a:ext cx="6292691" cy="632698"/>
          </a:xfrm>
          <a:prstGeom prst="roundRect">
            <a:avLst>
              <a:gd fmla="val 484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9"/>
          <p:cNvSpPr/>
          <p:nvPr/>
        </p:nvSpPr>
        <p:spPr>
          <a:xfrm>
            <a:off x="987742" y="3100030"/>
            <a:ext cx="5884545" cy="326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464646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st.dataframe(tabela)</a:t>
            </a:r>
            <a:endParaRPr b="0" i="0" sz="1600" u="none" cap="none" strike="noStrike"/>
          </a:p>
        </p:txBody>
      </p:sp>
      <p:sp>
        <p:nvSpPr>
          <p:cNvPr id="227" name="Google Shape;227;p19"/>
          <p:cNvSpPr/>
          <p:nvPr/>
        </p:nvSpPr>
        <p:spPr>
          <a:xfrm>
            <a:off x="793790" y="3809286"/>
            <a:ext cx="6272451" cy="676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600"/>
              <a:buFont typeface="Inter"/>
              <a:buNone/>
            </a:pPr>
            <a:r>
              <a:rPr b="0" i="0" lang="en-US" sz="1600" u="none" cap="none" strike="noStrike">
                <a:solidFill>
                  <a:srgbClr val="464646"/>
                </a:solidFill>
                <a:latin typeface="Inter"/>
                <a:ea typeface="Inter"/>
                <a:cs typeface="Inter"/>
                <a:sym typeface="Inter"/>
              </a:rPr>
              <a:t>Dados ausentes (NaN) eram exibidos como </a:t>
            </a:r>
            <a:r>
              <a:rPr b="0" i="0" lang="en-US" sz="1600" u="none" cap="none" strike="noStrike">
                <a:solidFill>
                  <a:srgbClr val="464646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"None"</a:t>
            </a:r>
            <a:r>
              <a:rPr b="0" i="0" lang="en-US" sz="1600" u="none" cap="none" strike="noStrike">
                <a:solidFill>
                  <a:srgbClr val="464646"/>
                </a:solidFill>
                <a:latin typeface="Inter"/>
                <a:ea typeface="Inter"/>
                <a:cs typeface="Inter"/>
                <a:sym typeface="Inter"/>
              </a:rPr>
              <a:t> na interface, tornando-a </a:t>
            </a:r>
            <a:r>
              <a:rPr b="1" i="0" lang="en-US" sz="1600" u="none" cap="none" strike="noStrike">
                <a:solidFill>
                  <a:srgbClr val="464646"/>
                </a:solidFill>
                <a:latin typeface="Inter"/>
                <a:ea typeface="Inter"/>
                <a:cs typeface="Inter"/>
                <a:sym typeface="Inter"/>
              </a:rPr>
              <a:t>confusa</a:t>
            </a:r>
            <a:r>
              <a:rPr b="0" i="0" lang="en-US" sz="1600" u="none" cap="none" strike="noStrike">
                <a:solidFill>
                  <a:srgbClr val="464646"/>
                </a:solidFill>
                <a:latin typeface="Inter"/>
                <a:ea typeface="Inter"/>
                <a:cs typeface="Inter"/>
                <a:sym typeface="Inter"/>
              </a:rPr>
              <a:t> para o usuário final.</a:t>
            </a:r>
            <a:endParaRPr b="0" i="0" sz="1600" u="none" cap="none" strike="noStrike"/>
          </a:p>
        </p:txBody>
      </p:sp>
      <p:pic>
        <p:nvPicPr>
          <p:cNvPr descr="preencoded.png" id="228" name="Google Shape;22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6530" y="4715113"/>
            <a:ext cx="2426970" cy="126623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9" name="Google Shape;229;p19"/>
          <p:cNvSpPr/>
          <p:nvPr/>
        </p:nvSpPr>
        <p:spPr>
          <a:xfrm>
            <a:off x="7571768" y="2398625"/>
            <a:ext cx="62724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DM San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✅</a:t>
            </a:r>
            <a:r>
              <a:rPr b="0" i="0" lang="en-US" sz="2000" u="none" cap="none" strike="noStrike">
                <a:solidFill>
                  <a:srgbClr val="030303"/>
                </a:solidFill>
                <a:latin typeface="DM Sans"/>
                <a:ea typeface="DM Sans"/>
                <a:cs typeface="DM Sans"/>
                <a:sym typeface="DM Sans"/>
              </a:rPr>
              <a:t> DEPOIS (</a:t>
            </a:r>
            <a:r>
              <a:rPr lang="en-US" sz="2000">
                <a:solidFill>
                  <a:srgbClr val="030303"/>
                </a:solidFill>
                <a:latin typeface="DM Sans"/>
                <a:ea typeface="DM Sans"/>
                <a:cs typeface="DM Sans"/>
                <a:sym typeface="DM Sans"/>
              </a:rPr>
              <a:t>FEEDBACK HUMANO)</a:t>
            </a:r>
            <a:endParaRPr b="0" i="0" sz="2000" u="none" cap="none" strike="noStrike"/>
          </a:p>
        </p:txBody>
      </p:sp>
      <p:sp>
        <p:nvSpPr>
          <p:cNvPr id="230" name="Google Shape;230;p19"/>
          <p:cNvSpPr/>
          <p:nvPr/>
        </p:nvSpPr>
        <p:spPr>
          <a:xfrm>
            <a:off x="7571780" y="2947035"/>
            <a:ext cx="6272451" cy="959406"/>
          </a:xfrm>
          <a:prstGeom prst="roundRect">
            <a:avLst>
              <a:gd fmla="val 3192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9"/>
          <p:cNvSpPr/>
          <p:nvPr/>
        </p:nvSpPr>
        <p:spPr>
          <a:xfrm>
            <a:off x="7561659" y="2947035"/>
            <a:ext cx="6292691" cy="959406"/>
          </a:xfrm>
          <a:prstGeom prst="roundRect">
            <a:avLst>
              <a:gd fmla="val 3192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9"/>
          <p:cNvSpPr/>
          <p:nvPr/>
        </p:nvSpPr>
        <p:spPr>
          <a:xfrm>
            <a:off x="7765733" y="3100030"/>
            <a:ext cx="5884545" cy="6534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464646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tabela = tabela.fillna(" ")st.dataframe(tabela)</a:t>
            </a:r>
            <a:endParaRPr b="0" i="0" sz="1600" u="none" cap="none" strike="noStrike"/>
          </a:p>
        </p:txBody>
      </p:sp>
      <p:sp>
        <p:nvSpPr>
          <p:cNvPr id="233" name="Google Shape;233;p19"/>
          <p:cNvSpPr/>
          <p:nvPr/>
        </p:nvSpPr>
        <p:spPr>
          <a:xfrm>
            <a:off x="7571780" y="4135993"/>
            <a:ext cx="6272451" cy="6534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600"/>
              <a:buFont typeface="Inter"/>
              <a:buNone/>
            </a:pPr>
            <a:r>
              <a:rPr b="0" i="0" lang="en-US" sz="1600" u="none" cap="none" strike="noStrike">
                <a:solidFill>
                  <a:srgbClr val="464646"/>
                </a:solidFill>
                <a:latin typeface="Inter"/>
                <a:ea typeface="Inter"/>
                <a:cs typeface="Inter"/>
                <a:sym typeface="Inter"/>
              </a:rPr>
              <a:t>Implementação de tratamento de valores. O usuário vê um </a:t>
            </a:r>
            <a:r>
              <a:rPr b="1" i="0" lang="en-US" sz="1600" u="none" cap="none" strike="noStrike">
                <a:solidFill>
                  <a:srgbClr val="464646"/>
                </a:solidFill>
                <a:latin typeface="Inter"/>
                <a:ea typeface="Inter"/>
                <a:cs typeface="Inter"/>
                <a:sym typeface="Inter"/>
              </a:rPr>
              <a:t>espaço limpo</a:t>
            </a:r>
            <a:r>
              <a:rPr b="0" i="0" lang="en-US" sz="1600" u="none" cap="none" strike="noStrike">
                <a:solidFill>
                  <a:srgbClr val="464646"/>
                </a:solidFill>
                <a:latin typeface="Inter"/>
                <a:ea typeface="Inter"/>
                <a:cs typeface="Inter"/>
                <a:sym typeface="Inter"/>
              </a:rPr>
              <a:t> ou um traço, melhorando a experiência (UI/UX).</a:t>
            </a:r>
            <a:endParaRPr b="0" i="0" sz="1600" u="none" cap="none" strike="noStrike"/>
          </a:p>
        </p:txBody>
      </p:sp>
      <p:pic>
        <p:nvPicPr>
          <p:cNvPr descr="preencoded.png" id="234" name="Google Shape;234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49671" y="5018961"/>
            <a:ext cx="1916668" cy="95833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5" name="Google Shape;235;p19"/>
          <p:cNvSpPr/>
          <p:nvPr/>
        </p:nvSpPr>
        <p:spPr>
          <a:xfrm>
            <a:off x="783680" y="6518588"/>
            <a:ext cx="153300" cy="102000"/>
          </a:xfrm>
          <a:prstGeom prst="roundRect">
            <a:avLst>
              <a:gd fmla="val 448073" name="adj"/>
            </a:avLst>
          </a:prstGeom>
          <a:solidFill>
            <a:srgbClr val="1C97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9"/>
          <p:cNvSpPr/>
          <p:nvPr/>
        </p:nvSpPr>
        <p:spPr>
          <a:xfrm>
            <a:off x="1243317" y="6406375"/>
            <a:ext cx="5812800" cy="12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600"/>
              <a:buFont typeface="Inter"/>
              <a:buNone/>
            </a:pPr>
            <a:r>
              <a:rPr b="1" i="0" lang="en-US" sz="2200" u="none" cap="none" strike="noStrike">
                <a:solidFill>
                  <a:srgbClr val="464646"/>
                </a:solidFill>
                <a:latin typeface="Inter"/>
                <a:ea typeface="Inter"/>
                <a:cs typeface="Inter"/>
                <a:sym typeface="Inter"/>
              </a:rPr>
              <a:t>Padronizar dados ausentes:</a:t>
            </a:r>
            <a:r>
              <a:rPr b="0" i="0" lang="en-US" sz="2200" u="none" cap="none" strike="noStrike">
                <a:solidFill>
                  <a:srgbClr val="464646"/>
                </a:solidFill>
                <a:latin typeface="Inter"/>
                <a:ea typeface="Inter"/>
                <a:cs typeface="Inter"/>
                <a:sym typeface="Inter"/>
              </a:rPr>
              <a:t> Implementado (substituição de </a:t>
            </a:r>
            <a:r>
              <a:rPr b="0" i="0" lang="en-US" sz="2200" u="none" cap="none" strike="noStrike">
                <a:solidFill>
                  <a:srgbClr val="464646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NaN</a:t>
            </a:r>
            <a:r>
              <a:rPr b="0" i="0" lang="en-US" sz="2200" u="none" cap="none" strike="noStrike">
                <a:solidFill>
                  <a:srgbClr val="464646"/>
                </a:solidFill>
                <a:latin typeface="Inter"/>
                <a:ea typeface="Inter"/>
                <a:cs typeface="Inter"/>
                <a:sym typeface="Inter"/>
              </a:rPr>
              <a:t> por " ").</a:t>
            </a:r>
            <a:endParaRPr b="0" i="0" sz="2200" u="none" cap="none" strike="noStrike"/>
          </a:p>
        </p:txBody>
      </p:sp>
      <p:sp>
        <p:nvSpPr>
          <p:cNvPr id="237" name="Google Shape;237;p19"/>
          <p:cNvSpPr/>
          <p:nvPr/>
        </p:nvSpPr>
        <p:spPr>
          <a:xfrm>
            <a:off x="7561653" y="6608936"/>
            <a:ext cx="153000" cy="153000"/>
          </a:xfrm>
          <a:prstGeom prst="roundRect">
            <a:avLst>
              <a:gd fmla="val 448073" name="adj"/>
            </a:avLst>
          </a:prstGeom>
          <a:solidFill>
            <a:srgbClr val="1C9770"/>
          </a:solidFill>
          <a:ln>
            <a:noFill/>
          </a:ln>
        </p:spPr>
        <p:txBody>
          <a:bodyPr anchorCtr="0" anchor="ctr" bIns="137275" lIns="137275" spcFirstLastPara="1" rIns="137275" wrap="square" tIns="137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9"/>
          <p:cNvSpPr/>
          <p:nvPr/>
        </p:nvSpPr>
        <p:spPr>
          <a:xfrm>
            <a:off x="8021256" y="6440451"/>
            <a:ext cx="5812800" cy="9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402"/>
              <a:buFont typeface="Inter"/>
              <a:buNone/>
            </a:pPr>
            <a:r>
              <a:rPr b="1" i="0" lang="en-US" sz="2202" u="none" cap="none" strike="noStrike">
                <a:solidFill>
                  <a:srgbClr val="464646"/>
                </a:solidFill>
                <a:latin typeface="Inter"/>
                <a:ea typeface="Inter"/>
                <a:cs typeface="Inter"/>
                <a:sym typeface="Inter"/>
              </a:rPr>
              <a:t>Adicionar gráficos:</a:t>
            </a:r>
            <a:r>
              <a:rPr b="0" i="0" lang="en-US" sz="2202" u="none" cap="none" strike="noStrike">
                <a:solidFill>
                  <a:srgbClr val="464646"/>
                </a:solidFill>
                <a:latin typeface="Inter"/>
                <a:ea typeface="Inter"/>
                <a:cs typeface="Inter"/>
                <a:sym typeface="Inter"/>
              </a:rPr>
              <a:t> Implementado com Plotly para visualizações interativas.</a:t>
            </a:r>
            <a:endParaRPr b="0" i="0" sz="2202" u="none" cap="none" strike="noStrike"/>
          </a:p>
        </p:txBody>
      </p:sp>
      <p:sp>
        <p:nvSpPr>
          <p:cNvPr id="239" name="Google Shape;239;p19"/>
          <p:cNvSpPr/>
          <p:nvPr/>
        </p:nvSpPr>
        <p:spPr>
          <a:xfrm>
            <a:off x="11588700" y="7610900"/>
            <a:ext cx="3041700" cy="63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0"/>
          <p:cNvSpPr/>
          <p:nvPr/>
        </p:nvSpPr>
        <p:spPr>
          <a:xfrm>
            <a:off x="793805" y="657950"/>
            <a:ext cx="130428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137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2900"/>
              <a:buFont typeface="DM Sans"/>
              <a:buNone/>
            </a:pPr>
            <a:r>
              <a:rPr b="0" i="0" lang="en-US" sz="4000" u="none" cap="none" strike="noStrike">
                <a:solidFill>
                  <a:srgbClr val="030303"/>
                </a:solidFill>
                <a:latin typeface="DM Sans"/>
                <a:ea typeface="DM Sans"/>
                <a:cs typeface="DM Sans"/>
                <a:sym typeface="DM Sans"/>
              </a:rPr>
              <a:t>DevOps e Feedback: Ciclo de Melhoria Contínua</a:t>
            </a:r>
            <a:endParaRPr b="0" i="0" sz="4000" u="none" cap="none" strike="noStrike"/>
          </a:p>
        </p:txBody>
      </p:sp>
      <p:sp>
        <p:nvSpPr>
          <p:cNvPr id="246" name="Google Shape;246;p20"/>
          <p:cNvSpPr/>
          <p:nvPr/>
        </p:nvSpPr>
        <p:spPr>
          <a:xfrm>
            <a:off x="5123855" y="1518447"/>
            <a:ext cx="43827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647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DM Sans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⚠️</a:t>
            </a:r>
            <a:r>
              <a:rPr b="0" i="0" lang="en-US" sz="1700" u="none" cap="none" strike="noStrike">
                <a:solidFill>
                  <a:srgbClr val="030303"/>
                </a:solidFill>
                <a:latin typeface="DM Sans"/>
                <a:ea typeface="DM Sans"/>
                <a:cs typeface="DM Sans"/>
                <a:sym typeface="DM Sans"/>
              </a:rPr>
              <a:t> Implementação Teórica de DevOps </a:t>
            </a:r>
            <a:r>
              <a:rPr b="0" i="0" lang="en-US" sz="17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⚠️</a:t>
            </a:r>
            <a:endParaRPr b="0" i="0" sz="1700" u="none" cap="none" strike="noStrike"/>
          </a:p>
        </p:txBody>
      </p:sp>
      <p:sp>
        <p:nvSpPr>
          <p:cNvPr id="247" name="Google Shape;247;p20"/>
          <p:cNvSpPr/>
          <p:nvPr/>
        </p:nvSpPr>
        <p:spPr>
          <a:xfrm>
            <a:off x="793790" y="1896115"/>
            <a:ext cx="13042800" cy="2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869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150"/>
              <a:buFont typeface="Inter"/>
              <a:buNone/>
            </a:pPr>
            <a:r>
              <a:rPr b="0" i="0" lang="en-US" sz="1150" u="none" cap="none" strike="noStrike">
                <a:solidFill>
                  <a:srgbClr val="464646"/>
                </a:solidFill>
                <a:latin typeface="Inter"/>
                <a:ea typeface="Inter"/>
                <a:cs typeface="Inter"/>
                <a:sym typeface="Inter"/>
              </a:rPr>
              <a:t>Embora o deployment não seja totalmente automatizado neste ambiente, os conceitos de infraestrutura como código e pipeline foram o foco do estudo.</a:t>
            </a:r>
            <a:endParaRPr b="0" i="0" sz="1150" u="none" cap="none" strike="noStrike"/>
          </a:p>
        </p:txBody>
      </p:sp>
      <p:sp>
        <p:nvSpPr>
          <p:cNvPr id="248" name="Google Shape;248;p20"/>
          <p:cNvSpPr/>
          <p:nvPr/>
        </p:nvSpPr>
        <p:spPr>
          <a:xfrm>
            <a:off x="793790" y="2517939"/>
            <a:ext cx="2270700" cy="2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137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450"/>
              <a:buFont typeface="DM Sans"/>
              <a:buNone/>
            </a:pPr>
            <a:r>
              <a:rPr b="0" i="0" lang="en-US" sz="1450" u="none" cap="none" strike="noStrike">
                <a:solidFill>
                  <a:srgbClr val="464646"/>
                </a:solidFill>
                <a:latin typeface="DM Sans"/>
                <a:ea typeface="DM Sans"/>
                <a:cs typeface="DM Sans"/>
                <a:sym typeface="DM Sans"/>
              </a:rPr>
              <a:t>Containerização (Docker)</a:t>
            </a:r>
            <a:endParaRPr b="0" i="0" sz="1450" u="none" cap="none" strike="noStrike"/>
          </a:p>
        </p:txBody>
      </p:sp>
      <p:sp>
        <p:nvSpPr>
          <p:cNvPr id="249" name="Google Shape;249;p20"/>
          <p:cNvSpPr/>
          <p:nvPr/>
        </p:nvSpPr>
        <p:spPr>
          <a:xfrm>
            <a:off x="793790" y="2836669"/>
            <a:ext cx="64293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869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150"/>
              <a:buFont typeface="Inter"/>
              <a:buNone/>
            </a:pPr>
            <a:r>
              <a:rPr b="0" i="0" lang="en-US" sz="1150" u="none" cap="none" strike="noStrike">
                <a:solidFill>
                  <a:srgbClr val="464646"/>
                </a:solidFill>
                <a:latin typeface="Inter"/>
                <a:ea typeface="Inter"/>
                <a:cs typeface="Inter"/>
                <a:sym typeface="Inter"/>
              </a:rPr>
              <a:t>Definição de </a:t>
            </a:r>
            <a:r>
              <a:rPr b="0" i="0" lang="en-US" sz="1150" u="none" cap="none" strike="noStrike">
                <a:solidFill>
                  <a:srgbClr val="464646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Dockerfile</a:t>
            </a:r>
            <a:r>
              <a:rPr b="0" i="0" lang="en-US" sz="1150" u="none" cap="none" strike="noStrike">
                <a:solidFill>
                  <a:srgbClr val="464646"/>
                </a:solidFill>
                <a:latin typeface="Inter"/>
                <a:ea typeface="Inter"/>
                <a:cs typeface="Inter"/>
                <a:sym typeface="Inter"/>
              </a:rPr>
              <a:t> e </a:t>
            </a:r>
            <a:r>
              <a:rPr b="0" i="0" lang="en-US" sz="1150" u="none" cap="none" strike="noStrike">
                <a:solidFill>
                  <a:srgbClr val="464646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Docker Compose</a:t>
            </a:r>
            <a:r>
              <a:rPr b="0" i="0" lang="en-US" sz="1150" u="none" cap="none" strike="noStrike">
                <a:solidFill>
                  <a:srgbClr val="464646"/>
                </a:solidFill>
                <a:latin typeface="Inter"/>
                <a:ea typeface="Inter"/>
                <a:cs typeface="Inter"/>
                <a:sym typeface="Inter"/>
              </a:rPr>
              <a:t> para garantir a portabilidade do ambiente em qualquer sistema operacional.</a:t>
            </a:r>
            <a:endParaRPr b="0" i="0" sz="1150" u="none" cap="none" strike="noStrike"/>
          </a:p>
        </p:txBody>
      </p:sp>
      <p:sp>
        <p:nvSpPr>
          <p:cNvPr id="250" name="Google Shape;250;p20"/>
          <p:cNvSpPr/>
          <p:nvPr/>
        </p:nvSpPr>
        <p:spPr>
          <a:xfrm>
            <a:off x="7407235" y="2517939"/>
            <a:ext cx="1842900" cy="2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137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450"/>
              <a:buFont typeface="DM Sans"/>
              <a:buNone/>
            </a:pPr>
            <a:r>
              <a:rPr b="0" i="0" lang="en-US" sz="1450" u="none" cap="none" strike="noStrike">
                <a:solidFill>
                  <a:srgbClr val="464646"/>
                </a:solidFill>
                <a:latin typeface="DM Sans"/>
                <a:ea typeface="DM Sans"/>
                <a:cs typeface="DM Sans"/>
                <a:sym typeface="DM Sans"/>
              </a:rPr>
              <a:t>CI/CD Pipeline</a:t>
            </a:r>
            <a:endParaRPr b="0" i="0" sz="1450" u="none" cap="none" strike="noStrike"/>
          </a:p>
        </p:txBody>
      </p:sp>
      <p:sp>
        <p:nvSpPr>
          <p:cNvPr id="251" name="Google Shape;251;p20"/>
          <p:cNvSpPr/>
          <p:nvPr/>
        </p:nvSpPr>
        <p:spPr>
          <a:xfrm>
            <a:off x="7407235" y="2836669"/>
            <a:ext cx="64293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869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150"/>
              <a:buFont typeface="Inter"/>
              <a:buNone/>
            </a:pPr>
            <a:r>
              <a:rPr b="0" i="0" lang="en-US" sz="1150" u="none" cap="none" strike="noStrike">
                <a:solidFill>
                  <a:srgbClr val="464646"/>
                </a:solidFill>
                <a:latin typeface="Inter"/>
                <a:ea typeface="Inter"/>
                <a:cs typeface="Inter"/>
                <a:sym typeface="Inter"/>
              </a:rPr>
              <a:t>Mapeamento de um pipeline ideal, incluindo etapas de </a:t>
            </a:r>
            <a:r>
              <a:rPr b="0" i="1" lang="en-US" sz="1150" u="none" cap="none" strike="noStrike">
                <a:solidFill>
                  <a:srgbClr val="464646"/>
                </a:solidFill>
                <a:latin typeface="Inter"/>
                <a:ea typeface="Inter"/>
                <a:cs typeface="Inter"/>
                <a:sym typeface="Inter"/>
              </a:rPr>
              <a:t>Code Quality</a:t>
            </a:r>
            <a:r>
              <a:rPr b="0" i="0" lang="en-US" sz="1150" u="none" cap="none" strike="noStrike">
                <a:solidFill>
                  <a:srgbClr val="464646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b="1" i="0" lang="en-US" sz="1150" u="none" cap="none" strike="noStrike">
                <a:solidFill>
                  <a:srgbClr val="464646"/>
                </a:solidFill>
                <a:latin typeface="Inter"/>
                <a:ea typeface="Inter"/>
                <a:cs typeface="Inter"/>
                <a:sym typeface="Inter"/>
              </a:rPr>
              <a:t>Testes Automatizados</a:t>
            </a:r>
            <a:r>
              <a:rPr b="0" i="0" lang="en-US" sz="1150" u="none" cap="none" strike="noStrike">
                <a:solidFill>
                  <a:srgbClr val="464646"/>
                </a:solidFill>
                <a:latin typeface="Inter"/>
                <a:ea typeface="Inter"/>
                <a:cs typeface="Inter"/>
                <a:sym typeface="Inter"/>
              </a:rPr>
              <a:t>, Build da imagem e Deploy para produção.</a:t>
            </a:r>
            <a:endParaRPr b="0" i="0" sz="1150" u="none" cap="none" strike="noStrike"/>
          </a:p>
        </p:txBody>
      </p:sp>
      <p:sp>
        <p:nvSpPr>
          <p:cNvPr id="252" name="Google Shape;252;p20"/>
          <p:cNvSpPr/>
          <p:nvPr/>
        </p:nvSpPr>
        <p:spPr>
          <a:xfrm>
            <a:off x="793790" y="3562900"/>
            <a:ext cx="13042800" cy="26100"/>
          </a:xfrm>
          <a:prstGeom prst="rect">
            <a:avLst/>
          </a:prstGeom>
          <a:solidFill>
            <a:srgbClr val="464646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0"/>
          <p:cNvSpPr/>
          <p:nvPr/>
        </p:nvSpPr>
        <p:spPr>
          <a:xfrm>
            <a:off x="5375467" y="3829600"/>
            <a:ext cx="41394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086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2805"/>
              <a:buFont typeface="DM Sans"/>
              <a:buNone/>
            </a:pPr>
            <a:r>
              <a:rPr b="0" i="0" lang="en-US" sz="2804" u="none" cap="none" strike="noStrike">
                <a:solidFill>
                  <a:srgbClr val="030303"/>
                </a:solidFill>
                <a:latin typeface="DM Sans"/>
                <a:ea typeface="DM Sans"/>
                <a:cs typeface="DM Sans"/>
                <a:sym typeface="DM Sans"/>
              </a:rPr>
              <a:t>Feedback e Reavaliação</a:t>
            </a:r>
            <a:endParaRPr b="0" i="0" sz="2804" u="none" cap="none" strike="noStrike"/>
          </a:p>
        </p:txBody>
      </p:sp>
      <p:sp>
        <p:nvSpPr>
          <p:cNvPr id="254" name="Google Shape;254;p20"/>
          <p:cNvSpPr/>
          <p:nvPr/>
        </p:nvSpPr>
        <p:spPr>
          <a:xfrm>
            <a:off x="6339319" y="5643627"/>
            <a:ext cx="22113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537"/>
              <a:buFont typeface="DM Sans"/>
              <a:buNone/>
            </a:pPr>
            <a:r>
              <a:rPr b="0" i="0" lang="en-US" sz="3536" u="none" cap="none" strike="noStrike">
                <a:solidFill>
                  <a:srgbClr val="464646"/>
                </a:solidFill>
                <a:latin typeface="DM Sans"/>
                <a:ea typeface="DM Sans"/>
                <a:cs typeface="DM Sans"/>
                <a:sym typeface="DM Sans"/>
              </a:rPr>
              <a:t>32</a:t>
            </a:r>
            <a:endParaRPr b="0" i="0" sz="3536" u="none" cap="none" strike="noStrike"/>
          </a:p>
        </p:txBody>
      </p:sp>
      <p:pic>
        <p:nvPicPr>
          <p:cNvPr descr="preencoded.png" id="255" name="Google Shape;25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486" y="4511909"/>
            <a:ext cx="2696996" cy="2696996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0"/>
          <p:cNvSpPr/>
          <p:nvPr/>
        </p:nvSpPr>
        <p:spPr>
          <a:xfrm>
            <a:off x="6320884" y="7208912"/>
            <a:ext cx="22473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137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768"/>
              <a:buFont typeface="DM Sans"/>
              <a:buNone/>
            </a:pPr>
            <a:r>
              <a:rPr b="0" i="0" lang="en-US" sz="1768" u="none" cap="none" strike="noStrike">
                <a:solidFill>
                  <a:srgbClr val="464646"/>
                </a:solidFill>
                <a:latin typeface="DM Sans"/>
                <a:ea typeface="DM Sans"/>
                <a:cs typeface="DM Sans"/>
                <a:sym typeface="DM Sans"/>
              </a:rPr>
              <a:t>Pesquisa Inicial</a:t>
            </a:r>
            <a:endParaRPr b="0" i="0" sz="1768" u="none" cap="none" strike="noStrike"/>
          </a:p>
        </p:txBody>
      </p:sp>
      <p:sp>
        <p:nvSpPr>
          <p:cNvPr id="257" name="Google Shape;257;p20"/>
          <p:cNvSpPr/>
          <p:nvPr/>
        </p:nvSpPr>
        <p:spPr>
          <a:xfrm>
            <a:off x="3524275" y="7597621"/>
            <a:ext cx="78414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0869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402"/>
              <a:buFont typeface="Inter"/>
              <a:buNone/>
            </a:pPr>
            <a:r>
              <a:rPr b="0" i="0" lang="en-US" sz="1402" u="none" cap="none" strike="noStrike">
                <a:solidFill>
                  <a:srgbClr val="464646"/>
                </a:solidFill>
                <a:latin typeface="Inter"/>
                <a:ea typeface="Inter"/>
                <a:cs typeface="Inter"/>
                <a:sym typeface="Inter"/>
              </a:rPr>
              <a:t>Base para Engenharia de Requisitos.</a:t>
            </a:r>
            <a:endParaRPr b="0" i="0" sz="1402" u="none" cap="none" strike="noStrike"/>
          </a:p>
        </p:txBody>
      </p:sp>
      <p:sp>
        <p:nvSpPr>
          <p:cNvPr id="258" name="Google Shape;258;p20"/>
          <p:cNvSpPr/>
          <p:nvPr/>
        </p:nvSpPr>
        <p:spPr>
          <a:xfrm>
            <a:off x="11588700" y="7610900"/>
            <a:ext cx="3041700" cy="63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1"/>
          <p:cNvSpPr/>
          <p:nvPr/>
        </p:nvSpPr>
        <p:spPr>
          <a:xfrm>
            <a:off x="793790" y="718661"/>
            <a:ext cx="8858845" cy="637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4000"/>
              <a:buFont typeface="DM Sans"/>
              <a:buNone/>
            </a:pPr>
            <a:r>
              <a:rPr b="0" i="0" lang="en-US" sz="4000" u="none" cap="none" strike="noStrike">
                <a:solidFill>
                  <a:srgbClr val="030303"/>
                </a:solidFill>
                <a:latin typeface="DM Sans"/>
                <a:ea typeface="DM Sans"/>
                <a:cs typeface="DM Sans"/>
                <a:sym typeface="DM Sans"/>
              </a:rPr>
              <a:t>Conceitos Aplicados - Resumo Final</a:t>
            </a:r>
            <a:endParaRPr b="0" i="0" sz="4000" u="none" cap="none" strike="noStrike"/>
          </a:p>
        </p:txBody>
      </p:sp>
      <p:sp>
        <p:nvSpPr>
          <p:cNvPr id="265" name="Google Shape;265;p21"/>
          <p:cNvSpPr/>
          <p:nvPr/>
        </p:nvSpPr>
        <p:spPr>
          <a:xfrm>
            <a:off x="793790" y="1764863"/>
            <a:ext cx="13042821" cy="326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600"/>
              <a:buFont typeface="Inter"/>
              <a:buNone/>
            </a:pPr>
            <a:r>
              <a:rPr b="0" i="0" lang="en-US" sz="1600" u="none" cap="none" strike="noStrike">
                <a:solidFill>
                  <a:srgbClr val="464646"/>
                </a:solidFill>
                <a:latin typeface="Inter"/>
                <a:ea typeface="Inter"/>
                <a:cs typeface="Inter"/>
                <a:sym typeface="Inter"/>
              </a:rPr>
              <a:t>O projeto demonstrou a aplicação prática e integrada dos principais conceitos da disciplina de Engenharia de Software.</a:t>
            </a:r>
            <a:endParaRPr b="0" i="0" sz="1600" u="none" cap="none" strike="noStrike"/>
          </a:p>
        </p:txBody>
      </p:sp>
      <p:sp>
        <p:nvSpPr>
          <p:cNvPr id="266" name="Google Shape;266;p21"/>
          <p:cNvSpPr/>
          <p:nvPr/>
        </p:nvSpPr>
        <p:spPr>
          <a:xfrm>
            <a:off x="793790" y="2321123"/>
            <a:ext cx="204073" cy="2551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600"/>
              <a:buFont typeface="DM Sans"/>
              <a:buNone/>
            </a:pPr>
            <a:r>
              <a:rPr b="0" i="0" lang="en-US" sz="1600" u="none" cap="none" strike="noStrike">
                <a:solidFill>
                  <a:srgbClr val="464646"/>
                </a:solidFill>
                <a:latin typeface="DM Sans"/>
                <a:ea typeface="DM Sans"/>
                <a:cs typeface="DM Sans"/>
                <a:sym typeface="DM Sans"/>
              </a:rPr>
              <a:t>01</a:t>
            </a:r>
            <a:endParaRPr b="0" i="0" sz="1600" u="none" cap="none" strike="noStrike"/>
          </a:p>
        </p:txBody>
      </p:sp>
      <p:sp>
        <p:nvSpPr>
          <p:cNvPr id="267" name="Google Shape;267;p21"/>
          <p:cNvSpPr/>
          <p:nvPr/>
        </p:nvSpPr>
        <p:spPr>
          <a:xfrm>
            <a:off x="793790" y="2645093"/>
            <a:ext cx="3107650" cy="22860"/>
          </a:xfrm>
          <a:prstGeom prst="rect">
            <a:avLst/>
          </a:prstGeom>
          <a:solidFill>
            <a:srgbClr val="1C97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1"/>
          <p:cNvSpPr/>
          <p:nvPr/>
        </p:nvSpPr>
        <p:spPr>
          <a:xfrm>
            <a:off x="793790" y="2792849"/>
            <a:ext cx="3107650" cy="7655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400"/>
              <a:buFont typeface="DM Sans"/>
              <a:buNone/>
            </a:pPr>
            <a:r>
              <a:rPr b="0" i="0" lang="en-US" sz="2400" u="none" cap="none" strike="noStrike">
                <a:solidFill>
                  <a:srgbClr val="464646"/>
                </a:solidFill>
                <a:latin typeface="DM Sans"/>
                <a:ea typeface="DM Sans"/>
                <a:cs typeface="DM Sans"/>
                <a:sym typeface="DM Sans"/>
              </a:rPr>
              <a:t>ENGENHARIA DE REQUISITOS</a:t>
            </a:r>
            <a:endParaRPr b="0" i="0" sz="2400" u="none" cap="none" strike="noStrike"/>
          </a:p>
        </p:txBody>
      </p:sp>
      <p:sp>
        <p:nvSpPr>
          <p:cNvPr id="269" name="Google Shape;269;p21"/>
          <p:cNvSpPr/>
          <p:nvPr/>
        </p:nvSpPr>
        <p:spPr>
          <a:xfrm>
            <a:off x="793790" y="3680817"/>
            <a:ext cx="3107650" cy="9801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600"/>
              <a:buFont typeface="Inter"/>
              <a:buNone/>
            </a:pPr>
            <a:r>
              <a:rPr b="0" i="0" lang="en-US" sz="1600" u="none" cap="none" strike="noStrike">
                <a:solidFill>
                  <a:srgbClr val="464646"/>
                </a:solidFill>
                <a:latin typeface="Inter"/>
                <a:ea typeface="Inter"/>
                <a:cs typeface="Inter"/>
                <a:sym typeface="Inter"/>
              </a:rPr>
              <a:t>Validação com 32 usuários e entrevista qualitativa definiram o escopo.</a:t>
            </a:r>
            <a:endParaRPr b="0" i="0" sz="1600" u="none" cap="none" strike="noStrike"/>
          </a:p>
        </p:txBody>
      </p:sp>
      <p:sp>
        <p:nvSpPr>
          <p:cNvPr id="270" name="Google Shape;270;p21"/>
          <p:cNvSpPr/>
          <p:nvPr/>
        </p:nvSpPr>
        <p:spPr>
          <a:xfrm>
            <a:off x="4105535" y="2321125"/>
            <a:ext cx="3756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600"/>
              <a:buFont typeface="DM Sans"/>
              <a:buNone/>
            </a:pPr>
            <a:r>
              <a:rPr b="0" i="0" lang="en-US" sz="1600" u="none" cap="none" strike="noStrike">
                <a:solidFill>
                  <a:srgbClr val="464646"/>
                </a:solidFill>
                <a:latin typeface="DM Sans"/>
                <a:ea typeface="DM Sans"/>
                <a:cs typeface="DM Sans"/>
                <a:sym typeface="DM Sans"/>
              </a:rPr>
              <a:t>02</a:t>
            </a:r>
            <a:endParaRPr b="0" i="0" sz="1600" u="none" cap="none" strike="noStrike"/>
          </a:p>
        </p:txBody>
      </p:sp>
      <p:sp>
        <p:nvSpPr>
          <p:cNvPr id="271" name="Google Shape;271;p21"/>
          <p:cNvSpPr/>
          <p:nvPr/>
        </p:nvSpPr>
        <p:spPr>
          <a:xfrm>
            <a:off x="4105513" y="2645093"/>
            <a:ext cx="3107650" cy="22860"/>
          </a:xfrm>
          <a:prstGeom prst="rect">
            <a:avLst/>
          </a:prstGeom>
          <a:solidFill>
            <a:srgbClr val="1C97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1"/>
          <p:cNvSpPr/>
          <p:nvPr/>
        </p:nvSpPr>
        <p:spPr>
          <a:xfrm>
            <a:off x="4105513" y="2792849"/>
            <a:ext cx="3107650" cy="7655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400"/>
              <a:buFont typeface="DM Sans"/>
              <a:buNone/>
            </a:pPr>
            <a:r>
              <a:rPr b="0" i="0" lang="en-US" sz="2400" u="none" cap="none" strike="noStrike">
                <a:solidFill>
                  <a:srgbClr val="464646"/>
                </a:solidFill>
                <a:latin typeface="DM Sans"/>
                <a:ea typeface="DM Sans"/>
                <a:cs typeface="DM Sans"/>
                <a:sym typeface="DM Sans"/>
              </a:rPr>
              <a:t>DESIGN DE SOFTWARE</a:t>
            </a:r>
            <a:endParaRPr b="0" i="0" sz="2400" u="none" cap="none" strike="noStrike"/>
          </a:p>
        </p:txBody>
      </p:sp>
      <p:sp>
        <p:nvSpPr>
          <p:cNvPr id="273" name="Google Shape;273;p21"/>
          <p:cNvSpPr/>
          <p:nvPr/>
        </p:nvSpPr>
        <p:spPr>
          <a:xfrm>
            <a:off x="4105513" y="3680817"/>
            <a:ext cx="3107650" cy="9801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600"/>
              <a:buFont typeface="Inter"/>
              <a:buNone/>
            </a:pPr>
            <a:r>
              <a:rPr b="0" i="0" lang="en-US" sz="1600" u="none" cap="none" strike="noStrike">
                <a:solidFill>
                  <a:srgbClr val="464646"/>
                </a:solidFill>
                <a:latin typeface="Inter"/>
                <a:ea typeface="Inter"/>
                <a:cs typeface="Inter"/>
                <a:sym typeface="Inter"/>
              </a:rPr>
              <a:t>Princípios SOLID aplicados para garantir modularidade e baixa complexidade.</a:t>
            </a:r>
            <a:endParaRPr b="0" i="0" sz="1600" u="none" cap="none" strike="noStrike"/>
          </a:p>
        </p:txBody>
      </p:sp>
      <p:sp>
        <p:nvSpPr>
          <p:cNvPr id="274" name="Google Shape;274;p21"/>
          <p:cNvSpPr/>
          <p:nvPr/>
        </p:nvSpPr>
        <p:spPr>
          <a:xfrm>
            <a:off x="7417211" y="2321125"/>
            <a:ext cx="4083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600"/>
              <a:buFont typeface="DM Sans"/>
              <a:buNone/>
            </a:pPr>
            <a:r>
              <a:rPr b="0" i="0" lang="en-US" sz="1600" u="none" cap="none" strike="noStrike">
                <a:solidFill>
                  <a:srgbClr val="464646"/>
                </a:solidFill>
                <a:latin typeface="DM Sans"/>
                <a:ea typeface="DM Sans"/>
                <a:cs typeface="DM Sans"/>
                <a:sym typeface="DM Sans"/>
              </a:rPr>
              <a:t>03</a:t>
            </a:r>
            <a:endParaRPr b="0" i="0" sz="1600" u="none" cap="none" strike="noStrike"/>
          </a:p>
        </p:txBody>
      </p:sp>
      <p:sp>
        <p:nvSpPr>
          <p:cNvPr id="275" name="Google Shape;275;p21"/>
          <p:cNvSpPr/>
          <p:nvPr/>
        </p:nvSpPr>
        <p:spPr>
          <a:xfrm>
            <a:off x="7417237" y="2645093"/>
            <a:ext cx="3107650" cy="22860"/>
          </a:xfrm>
          <a:prstGeom prst="rect">
            <a:avLst/>
          </a:prstGeom>
          <a:solidFill>
            <a:srgbClr val="1C97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1"/>
          <p:cNvSpPr/>
          <p:nvPr/>
        </p:nvSpPr>
        <p:spPr>
          <a:xfrm>
            <a:off x="7417237" y="2792849"/>
            <a:ext cx="3062168" cy="3827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400"/>
              <a:buFont typeface="DM Sans"/>
              <a:buNone/>
            </a:pPr>
            <a:r>
              <a:rPr b="0" i="0" lang="en-US" sz="2400" u="none" cap="none" strike="noStrike">
                <a:solidFill>
                  <a:srgbClr val="464646"/>
                </a:solidFill>
                <a:latin typeface="DM Sans"/>
                <a:ea typeface="DM Sans"/>
                <a:cs typeface="DM Sans"/>
                <a:sym typeface="DM Sans"/>
              </a:rPr>
              <a:t>DESIGN PATTERNS</a:t>
            </a:r>
            <a:endParaRPr b="0" i="0" sz="2400" u="none" cap="none" strike="noStrike"/>
          </a:p>
        </p:txBody>
      </p:sp>
      <p:sp>
        <p:nvSpPr>
          <p:cNvPr id="277" name="Google Shape;277;p21"/>
          <p:cNvSpPr/>
          <p:nvPr/>
        </p:nvSpPr>
        <p:spPr>
          <a:xfrm>
            <a:off x="7417237" y="3298031"/>
            <a:ext cx="3107650" cy="6534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600"/>
              <a:buFont typeface="Inter"/>
              <a:buNone/>
            </a:pPr>
            <a:r>
              <a:rPr b="0" i="0" lang="en-US" sz="1600" u="none" cap="none" strike="noStrike">
                <a:solidFill>
                  <a:srgbClr val="464646"/>
                </a:solidFill>
                <a:latin typeface="Inter"/>
                <a:ea typeface="Inter"/>
                <a:cs typeface="Inter"/>
                <a:sym typeface="Inter"/>
              </a:rPr>
              <a:t>Padrões identificados e utilizados para otimização.</a:t>
            </a:r>
            <a:endParaRPr b="0" i="0" sz="1600" u="none" cap="none" strike="noStrike"/>
          </a:p>
        </p:txBody>
      </p:sp>
      <p:sp>
        <p:nvSpPr>
          <p:cNvPr id="278" name="Google Shape;278;p21"/>
          <p:cNvSpPr/>
          <p:nvPr/>
        </p:nvSpPr>
        <p:spPr>
          <a:xfrm>
            <a:off x="10728941" y="2321125"/>
            <a:ext cx="4083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600"/>
              <a:buFont typeface="DM Sans"/>
              <a:buNone/>
            </a:pPr>
            <a:r>
              <a:rPr b="0" i="0" lang="en-US" sz="1600" u="none" cap="none" strike="noStrike">
                <a:solidFill>
                  <a:srgbClr val="464646"/>
                </a:solidFill>
                <a:latin typeface="DM Sans"/>
                <a:ea typeface="DM Sans"/>
                <a:cs typeface="DM Sans"/>
                <a:sym typeface="DM Sans"/>
              </a:rPr>
              <a:t>04</a:t>
            </a:r>
            <a:endParaRPr b="0" i="0" sz="1600" u="none" cap="none" strike="noStrike"/>
          </a:p>
        </p:txBody>
      </p:sp>
      <p:sp>
        <p:nvSpPr>
          <p:cNvPr id="279" name="Google Shape;279;p21"/>
          <p:cNvSpPr/>
          <p:nvPr/>
        </p:nvSpPr>
        <p:spPr>
          <a:xfrm>
            <a:off x="10728960" y="2645093"/>
            <a:ext cx="3107650" cy="22860"/>
          </a:xfrm>
          <a:prstGeom prst="rect">
            <a:avLst/>
          </a:prstGeom>
          <a:solidFill>
            <a:srgbClr val="1C97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1"/>
          <p:cNvSpPr/>
          <p:nvPr/>
        </p:nvSpPr>
        <p:spPr>
          <a:xfrm>
            <a:off x="10728960" y="2792849"/>
            <a:ext cx="3107650" cy="7655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400"/>
              <a:buFont typeface="DM Sans"/>
              <a:buNone/>
            </a:pPr>
            <a:r>
              <a:rPr b="0" i="0" lang="en-US" sz="2400" u="none" cap="none" strike="noStrike">
                <a:solidFill>
                  <a:srgbClr val="464646"/>
                </a:solidFill>
                <a:latin typeface="DM Sans"/>
                <a:ea typeface="DM Sans"/>
                <a:cs typeface="DM Sans"/>
                <a:sym typeface="DM Sans"/>
              </a:rPr>
              <a:t>ARQUITETURA DE SISTEMAS</a:t>
            </a:r>
            <a:endParaRPr b="0" i="0" sz="2400" u="none" cap="none" strike="noStrike"/>
          </a:p>
        </p:txBody>
      </p:sp>
      <p:sp>
        <p:nvSpPr>
          <p:cNvPr id="281" name="Google Shape;281;p21"/>
          <p:cNvSpPr/>
          <p:nvPr/>
        </p:nvSpPr>
        <p:spPr>
          <a:xfrm>
            <a:off x="10728960" y="3680817"/>
            <a:ext cx="3107650" cy="9801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600"/>
              <a:buFont typeface="Inter"/>
              <a:buNone/>
            </a:pPr>
            <a:r>
              <a:rPr b="0" i="0" lang="en-US" sz="1600" u="none" cap="none" strike="noStrike">
                <a:solidFill>
                  <a:srgbClr val="464646"/>
                </a:solidFill>
                <a:latin typeface="Inter"/>
                <a:ea typeface="Inter"/>
                <a:cs typeface="Inter"/>
                <a:sym typeface="Inter"/>
              </a:rPr>
              <a:t>Modelo de 4 camadas (Apresentação, Serviços, Utilitários, Dados).</a:t>
            </a:r>
            <a:endParaRPr b="0" i="0" sz="1600" u="none" cap="none" strike="noStrike"/>
          </a:p>
        </p:txBody>
      </p:sp>
      <p:sp>
        <p:nvSpPr>
          <p:cNvPr id="282" name="Google Shape;282;p21"/>
          <p:cNvSpPr/>
          <p:nvPr/>
        </p:nvSpPr>
        <p:spPr>
          <a:xfrm>
            <a:off x="793811" y="5018000"/>
            <a:ext cx="408300" cy="2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600"/>
              <a:buFont typeface="DM Sans"/>
              <a:buNone/>
            </a:pPr>
            <a:r>
              <a:rPr b="0" i="0" lang="en-US" sz="1600" u="none" cap="none" strike="noStrike">
                <a:solidFill>
                  <a:srgbClr val="464646"/>
                </a:solidFill>
                <a:latin typeface="DM Sans"/>
                <a:ea typeface="DM Sans"/>
                <a:cs typeface="DM Sans"/>
                <a:sym typeface="DM Sans"/>
              </a:rPr>
              <a:t>05</a:t>
            </a:r>
            <a:endParaRPr b="0" i="0" sz="1600" u="none" cap="none" strike="noStrike"/>
          </a:p>
        </p:txBody>
      </p:sp>
      <p:sp>
        <p:nvSpPr>
          <p:cNvPr id="283" name="Google Shape;283;p21"/>
          <p:cNvSpPr/>
          <p:nvPr/>
        </p:nvSpPr>
        <p:spPr>
          <a:xfrm>
            <a:off x="793790" y="5341977"/>
            <a:ext cx="3107650" cy="22860"/>
          </a:xfrm>
          <a:prstGeom prst="rect">
            <a:avLst/>
          </a:prstGeom>
          <a:solidFill>
            <a:srgbClr val="1C97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1"/>
          <p:cNvSpPr/>
          <p:nvPr/>
        </p:nvSpPr>
        <p:spPr>
          <a:xfrm>
            <a:off x="793790" y="5489734"/>
            <a:ext cx="3107650" cy="7655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400"/>
              <a:buFont typeface="DM Sans"/>
              <a:buNone/>
            </a:pPr>
            <a:r>
              <a:rPr b="0" i="0" lang="en-US" sz="2400" u="none" cap="none" strike="noStrike">
                <a:solidFill>
                  <a:srgbClr val="464646"/>
                </a:solidFill>
                <a:latin typeface="DM Sans"/>
                <a:ea typeface="DM Sans"/>
                <a:cs typeface="DM Sans"/>
                <a:sym typeface="DM Sans"/>
              </a:rPr>
              <a:t>QUALIDADE DE SOFTWARE</a:t>
            </a:r>
            <a:endParaRPr b="0" i="0" sz="2400" u="none" cap="none" strike="noStrike"/>
          </a:p>
        </p:txBody>
      </p:sp>
      <p:sp>
        <p:nvSpPr>
          <p:cNvPr id="285" name="Google Shape;285;p21"/>
          <p:cNvSpPr/>
          <p:nvPr/>
        </p:nvSpPr>
        <p:spPr>
          <a:xfrm>
            <a:off x="793790" y="6377702"/>
            <a:ext cx="3107650" cy="326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600"/>
              <a:buFont typeface="Inter"/>
              <a:buNone/>
            </a:pPr>
            <a:r>
              <a:rPr b="0" i="0" lang="en-US" sz="1600" u="none" cap="none" strike="noStrike">
                <a:solidFill>
                  <a:srgbClr val="464646"/>
                </a:solidFill>
                <a:latin typeface="Inter"/>
                <a:ea typeface="Inter"/>
                <a:cs typeface="Inter"/>
                <a:sym typeface="Inter"/>
              </a:rPr>
              <a:t>30 casos de teste planejados</a:t>
            </a:r>
            <a:endParaRPr b="0" i="0" sz="1600" u="none" cap="none" strike="noStrike"/>
          </a:p>
        </p:txBody>
      </p:sp>
      <p:sp>
        <p:nvSpPr>
          <p:cNvPr id="286" name="Google Shape;286;p21"/>
          <p:cNvSpPr/>
          <p:nvPr/>
        </p:nvSpPr>
        <p:spPr>
          <a:xfrm>
            <a:off x="4105540" y="5018000"/>
            <a:ext cx="408300" cy="2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600"/>
              <a:buFont typeface="DM Sans"/>
              <a:buNone/>
            </a:pPr>
            <a:r>
              <a:rPr b="0" i="0" lang="en-US" sz="1600" u="none" cap="none" strike="noStrike">
                <a:solidFill>
                  <a:srgbClr val="464646"/>
                </a:solidFill>
                <a:latin typeface="DM Sans"/>
                <a:ea typeface="DM Sans"/>
                <a:cs typeface="DM Sans"/>
                <a:sym typeface="DM Sans"/>
              </a:rPr>
              <a:t>06</a:t>
            </a:r>
            <a:endParaRPr b="0" i="0" sz="1600" u="none" cap="none" strike="noStrike"/>
          </a:p>
        </p:txBody>
      </p:sp>
      <p:sp>
        <p:nvSpPr>
          <p:cNvPr id="287" name="Google Shape;287;p21"/>
          <p:cNvSpPr/>
          <p:nvPr/>
        </p:nvSpPr>
        <p:spPr>
          <a:xfrm>
            <a:off x="4105513" y="5341977"/>
            <a:ext cx="3107650" cy="22860"/>
          </a:xfrm>
          <a:prstGeom prst="rect">
            <a:avLst/>
          </a:prstGeom>
          <a:solidFill>
            <a:srgbClr val="1C97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1"/>
          <p:cNvSpPr/>
          <p:nvPr/>
        </p:nvSpPr>
        <p:spPr>
          <a:xfrm>
            <a:off x="4105513" y="5489734"/>
            <a:ext cx="3107650" cy="7655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400"/>
              <a:buFont typeface="DM Sans"/>
              <a:buNone/>
            </a:pPr>
            <a:r>
              <a:rPr b="0" i="0" lang="en-US" sz="2400" u="none" cap="none" strike="noStrike">
                <a:solidFill>
                  <a:srgbClr val="464646"/>
                </a:solidFill>
                <a:latin typeface="DM Sans"/>
                <a:ea typeface="DM Sans"/>
                <a:cs typeface="DM Sans"/>
                <a:sym typeface="DM Sans"/>
              </a:rPr>
              <a:t>MANUTENÇÃO E EVOLUÇÃO</a:t>
            </a:r>
            <a:endParaRPr b="0" i="0" sz="2400" u="none" cap="none" strike="noStrike"/>
          </a:p>
        </p:txBody>
      </p:sp>
      <p:sp>
        <p:nvSpPr>
          <p:cNvPr id="289" name="Google Shape;289;p21"/>
          <p:cNvSpPr/>
          <p:nvPr/>
        </p:nvSpPr>
        <p:spPr>
          <a:xfrm>
            <a:off x="4105513" y="6377702"/>
            <a:ext cx="3107650" cy="9801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600"/>
              <a:buFont typeface="Inter"/>
              <a:buNone/>
            </a:pPr>
            <a:r>
              <a:rPr b="0" i="0" lang="en-US" sz="1600" u="none" cap="none" strike="noStrike">
                <a:solidFill>
                  <a:srgbClr val="464646"/>
                </a:solidFill>
                <a:latin typeface="Inter"/>
                <a:ea typeface="Inter"/>
                <a:cs typeface="Inter"/>
                <a:sym typeface="Inter"/>
              </a:rPr>
              <a:t>Processo de </a:t>
            </a:r>
            <a:r>
              <a:rPr b="0" i="1" lang="en-US" sz="1600" u="none" cap="none" strike="noStrike">
                <a:solidFill>
                  <a:srgbClr val="464646"/>
                </a:solidFill>
                <a:latin typeface="Inter"/>
                <a:ea typeface="Inter"/>
                <a:cs typeface="Inter"/>
                <a:sym typeface="Inter"/>
              </a:rPr>
              <a:t>Code Review</a:t>
            </a:r>
            <a:r>
              <a:rPr b="0" i="0" lang="en-US" sz="1600" u="none" cap="none" strike="noStrike">
                <a:solidFill>
                  <a:srgbClr val="464646"/>
                </a:solidFill>
                <a:latin typeface="Inter"/>
                <a:ea typeface="Inter"/>
                <a:cs typeface="Inter"/>
                <a:sym typeface="Inter"/>
              </a:rPr>
              <a:t> implementado para melhorias contínuas.</a:t>
            </a:r>
            <a:endParaRPr b="0" i="0" sz="1600" u="none" cap="none" strike="noStrike"/>
          </a:p>
        </p:txBody>
      </p:sp>
      <p:sp>
        <p:nvSpPr>
          <p:cNvPr id="290" name="Google Shape;290;p21"/>
          <p:cNvSpPr/>
          <p:nvPr/>
        </p:nvSpPr>
        <p:spPr>
          <a:xfrm>
            <a:off x="7417205" y="5018000"/>
            <a:ext cx="549300" cy="2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600"/>
              <a:buFont typeface="DM Sans"/>
              <a:buNone/>
            </a:pPr>
            <a:r>
              <a:rPr b="0" i="0" lang="en-US" sz="1600" u="none" cap="none" strike="noStrike">
                <a:solidFill>
                  <a:srgbClr val="464646"/>
                </a:solidFill>
                <a:latin typeface="DM Sans"/>
                <a:ea typeface="DM Sans"/>
                <a:cs typeface="DM Sans"/>
                <a:sym typeface="DM Sans"/>
              </a:rPr>
              <a:t>07</a:t>
            </a:r>
            <a:endParaRPr b="0" i="0" sz="1600" u="none" cap="none" strike="noStrike"/>
          </a:p>
        </p:txBody>
      </p:sp>
      <p:sp>
        <p:nvSpPr>
          <p:cNvPr id="291" name="Google Shape;291;p21"/>
          <p:cNvSpPr/>
          <p:nvPr/>
        </p:nvSpPr>
        <p:spPr>
          <a:xfrm>
            <a:off x="7417237" y="5341977"/>
            <a:ext cx="3107650" cy="22860"/>
          </a:xfrm>
          <a:prstGeom prst="rect">
            <a:avLst/>
          </a:prstGeom>
          <a:solidFill>
            <a:srgbClr val="1C97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1"/>
          <p:cNvSpPr/>
          <p:nvPr/>
        </p:nvSpPr>
        <p:spPr>
          <a:xfrm>
            <a:off x="7417237" y="5489734"/>
            <a:ext cx="3107650" cy="7655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400"/>
              <a:buFont typeface="DM Sans"/>
              <a:buNone/>
            </a:pPr>
            <a:r>
              <a:rPr b="0" i="0" lang="en-US" sz="2400" u="none" cap="none" strike="noStrike">
                <a:solidFill>
                  <a:srgbClr val="464646"/>
                </a:solidFill>
                <a:latin typeface="DM Sans"/>
                <a:ea typeface="DM Sans"/>
                <a:cs typeface="DM Sans"/>
                <a:sym typeface="DM Sans"/>
              </a:rPr>
              <a:t>FEEDBACK E REAVALIAÇÃO</a:t>
            </a:r>
            <a:endParaRPr b="0" i="0" sz="2400" u="none" cap="none" strike="noStrike"/>
          </a:p>
        </p:txBody>
      </p:sp>
      <p:sp>
        <p:nvSpPr>
          <p:cNvPr id="293" name="Google Shape;293;p21"/>
          <p:cNvSpPr/>
          <p:nvPr/>
        </p:nvSpPr>
        <p:spPr>
          <a:xfrm>
            <a:off x="7417237" y="6377702"/>
            <a:ext cx="3107650" cy="6534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600"/>
              <a:buFont typeface="Inter"/>
              <a:buNone/>
            </a:pPr>
            <a:r>
              <a:rPr b="0" i="0" lang="en-US" sz="1600" u="none" cap="none" strike="noStrike">
                <a:solidFill>
                  <a:srgbClr val="464646"/>
                </a:solidFill>
                <a:latin typeface="Inter"/>
                <a:ea typeface="Inter"/>
                <a:cs typeface="Inter"/>
                <a:sym typeface="Inter"/>
              </a:rPr>
              <a:t>Coleta e incorporação de feedback de 32 usuários.</a:t>
            </a:r>
            <a:endParaRPr b="0" i="0" sz="1600" u="none" cap="none" strike="noStrike"/>
          </a:p>
        </p:txBody>
      </p:sp>
      <p:sp>
        <p:nvSpPr>
          <p:cNvPr id="294" name="Google Shape;294;p21"/>
          <p:cNvSpPr/>
          <p:nvPr/>
        </p:nvSpPr>
        <p:spPr>
          <a:xfrm>
            <a:off x="10728941" y="5018000"/>
            <a:ext cx="408300" cy="2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600"/>
              <a:buFont typeface="DM Sans"/>
              <a:buNone/>
            </a:pPr>
            <a:r>
              <a:rPr b="0" i="0" lang="en-US" sz="1600" u="none" cap="none" strike="noStrike">
                <a:solidFill>
                  <a:srgbClr val="464646"/>
                </a:solidFill>
                <a:latin typeface="DM Sans"/>
                <a:ea typeface="DM Sans"/>
                <a:cs typeface="DM Sans"/>
                <a:sym typeface="DM Sans"/>
              </a:rPr>
              <a:t>08</a:t>
            </a:r>
            <a:endParaRPr b="0" i="0" sz="1600" u="none" cap="none" strike="noStrike"/>
          </a:p>
        </p:txBody>
      </p:sp>
      <p:sp>
        <p:nvSpPr>
          <p:cNvPr id="295" name="Google Shape;295;p21"/>
          <p:cNvSpPr/>
          <p:nvPr/>
        </p:nvSpPr>
        <p:spPr>
          <a:xfrm>
            <a:off x="10728960" y="5341977"/>
            <a:ext cx="3107650" cy="22860"/>
          </a:xfrm>
          <a:prstGeom prst="rect">
            <a:avLst/>
          </a:prstGeom>
          <a:solidFill>
            <a:srgbClr val="1C97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1"/>
          <p:cNvSpPr/>
          <p:nvPr/>
        </p:nvSpPr>
        <p:spPr>
          <a:xfrm>
            <a:off x="10728960" y="5489734"/>
            <a:ext cx="3062168" cy="3827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400"/>
              <a:buFont typeface="DM Sans"/>
              <a:buNone/>
            </a:pPr>
            <a:r>
              <a:rPr b="0" i="0" lang="en-US" sz="2400" u="none" cap="none" strike="noStrike">
                <a:solidFill>
                  <a:srgbClr val="464646"/>
                </a:solidFill>
                <a:latin typeface="DM Sans"/>
                <a:ea typeface="DM Sans"/>
                <a:cs typeface="DM Sans"/>
                <a:sym typeface="DM Sans"/>
              </a:rPr>
              <a:t>DEVOPS</a:t>
            </a:r>
            <a:endParaRPr b="0" i="0" sz="2400" u="none" cap="none" strike="noStrike"/>
          </a:p>
        </p:txBody>
      </p:sp>
      <p:sp>
        <p:nvSpPr>
          <p:cNvPr id="297" name="Google Shape;297;p21"/>
          <p:cNvSpPr/>
          <p:nvPr/>
        </p:nvSpPr>
        <p:spPr>
          <a:xfrm>
            <a:off x="10728960" y="5994916"/>
            <a:ext cx="3107650" cy="9801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600"/>
              <a:buFont typeface="Inter"/>
              <a:buNone/>
            </a:pPr>
            <a:r>
              <a:rPr b="0" i="0" lang="en-US" sz="1600" u="none" cap="none" strike="noStrike">
                <a:solidFill>
                  <a:srgbClr val="464646"/>
                </a:solidFill>
                <a:latin typeface="Inter"/>
                <a:ea typeface="Inter"/>
                <a:cs typeface="Inter"/>
                <a:sym typeface="Inter"/>
              </a:rPr>
              <a:t>Conceitos de Containerização (Docker) e CI/CD estudados e mapeados.</a:t>
            </a:r>
            <a:endParaRPr b="0" i="0" sz="1600" u="none" cap="none" strike="noStrike"/>
          </a:p>
        </p:txBody>
      </p:sp>
      <p:sp>
        <p:nvSpPr>
          <p:cNvPr id="298" name="Google Shape;298;p21"/>
          <p:cNvSpPr/>
          <p:nvPr/>
        </p:nvSpPr>
        <p:spPr>
          <a:xfrm>
            <a:off x="11588700" y="7610900"/>
            <a:ext cx="3041700" cy="63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