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89" r:id="rId7"/>
    <p:sldId id="299" r:id="rId8"/>
    <p:sldId id="290" r:id="rId9"/>
    <p:sldId id="292" r:id="rId10"/>
    <p:sldId id="294" r:id="rId11"/>
    <p:sldId id="301" r:id="rId12"/>
    <p:sldId id="302" r:id="rId13"/>
    <p:sldId id="303" r:id="rId14"/>
    <p:sldId id="304" r:id="rId15"/>
    <p:sldId id="30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646" autoAdjust="0"/>
  </p:normalViewPr>
  <p:slideViewPr>
    <p:cSldViewPr snapToGrid="0">
      <p:cViewPr varScale="1">
        <p:scale>
          <a:sx n="78" d="100"/>
          <a:sy n="78" d="100"/>
        </p:scale>
        <p:origin x="878" y="72"/>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12/7/2024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EB51C7-4287-EE66-5A06-A30C7ACC86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D6A44B-3887-C612-D747-E58E7BAADC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B4652C-1EE7-98A0-4FEF-F98534E5196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07CA6D6-6356-B029-8D38-F6680BF65E02}"/>
              </a:ext>
            </a:extLst>
          </p:cNvPr>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2765496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1616857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3319086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435A1-BC93-DE46-FE32-6171749E2F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AA06B1-D6AE-4E32-0F8E-6F5BEAB7A9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E5BC44-58FA-00D1-A26C-F9D3C98027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92B4A97-382F-B782-656C-7A0800CC1BD0}"/>
              </a:ext>
            </a:extLst>
          </p:cNvPr>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2566940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and Image 1">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anchor="b">
            <a:noAutofit/>
          </a:bodyPr>
          <a:lstStyle>
            <a:lvl1pPr>
              <a:defRPr sz="4200" b="1">
                <a:latin typeface="+mj-lt"/>
              </a:defRPr>
            </a:lvl1pPr>
          </a:lstStyle>
          <a:p>
            <a:r>
              <a:rPr lang="en-US" dirty="0"/>
              <a:t>Click to add title</a:t>
            </a:r>
          </a:p>
        </p:txBody>
      </p:sp>
      <p:sp>
        <p:nvSpPr>
          <p:cNvPr id="10" name="Content Placeholder 2">
            <a:extLst>
              <a:ext uri="{FF2B5EF4-FFF2-40B4-BE49-F238E27FC236}">
                <a16:creationId xmlns:a16="http://schemas.microsoft.com/office/drawing/2014/main" id="{B07A1CF7-9B3B-E43E-830E-DAB65B608249}"/>
              </a:ext>
            </a:extLst>
          </p:cNvPr>
          <p:cNvSpPr>
            <a:spLocks noGrp="1"/>
          </p:cNvSpPr>
          <p:nvPr>
            <p:ph idx="15" hasCustomPrompt="1"/>
          </p:nvPr>
        </p:nvSpPr>
        <p:spPr>
          <a:xfrm>
            <a:off x="1166088" y="2652713"/>
            <a:ext cx="5394959" cy="3436936"/>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9303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dirty="0"/>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5656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9" r:id="rId4"/>
    <p:sldLayoutId id="2147483668" r:id="rId5"/>
    <p:sldLayoutId id="2147483669" r:id="rId6"/>
    <p:sldLayoutId id="2147483675" r:id="rId7"/>
    <p:sldLayoutId id="2147483676" r:id="rId8"/>
    <p:sldLayoutId id="2147483661" r:id="rId9"/>
    <p:sldLayoutId id="2147483666" r:id="rId10"/>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runningwithmiles.boardingarea.com/how-southwest-gets-the-last-laugh-on-all-the-us-airlines/airplanes-airplane-airlines-from-the-united-states/" TargetMode="External"/><Relationship Id="rId5" Type="http://schemas.openxmlformats.org/officeDocument/2006/relationships/image" Target="../media/image2.jpeg"/><Relationship Id="rId4" Type="http://schemas.openxmlformats.org/officeDocument/2006/relationships/hyperlink" Target="https://airport.nridigital.com/air_jul20/artificial_intelligence_aviatio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creativecommons.org/licenses/by-nc-nd/3.0/" TargetMode="External"/><Relationship Id="rId3" Type="http://schemas.openxmlformats.org/officeDocument/2006/relationships/image" Target="../media/image3.jpg"/><Relationship Id="rId7" Type="http://schemas.openxmlformats.org/officeDocument/2006/relationships/hyperlink" Target="https://www.viaggi-usa.it/dove-dormire-a-los-angeles/"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jpg"/><Relationship Id="rId5" Type="http://schemas.openxmlformats.org/officeDocument/2006/relationships/hyperlink" Target="https://intermountainhealthcare.org/news/2020/03/utah-health-officials-announce-second-case-of-covid19/" TargetMode="Externa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en.wikipedia.org/wiki/Boeing_Everett_Factory" TargetMode="External"/><Relationship Id="rId5" Type="http://schemas.openxmlformats.org/officeDocument/2006/relationships/image" Target="../media/image7.jpg"/><Relationship Id="rId4" Type="http://schemas.openxmlformats.org/officeDocument/2006/relationships/hyperlink" Target="https://rootproject.co/10-signs-your-companys-recruitment-process-is-inefficien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hyperlink" Target="https://www.scnsoft.com/blog/real-time-big-data-analytics-comprehensive-guide" TargetMode="External"/><Relationship Id="rId3" Type="http://schemas.openxmlformats.org/officeDocument/2006/relationships/image" Target="../media/image8.gif"/><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hyperlink" Target="https://www.digitalocean.com/community/tutorials/an-introduction-to-machine-learning" TargetMode="External"/><Relationship Id="rId5" Type="http://schemas.openxmlformats.org/officeDocument/2006/relationships/image" Target="../media/image9.wmf"/><Relationship Id="rId4" Type="http://schemas.openxmlformats.org/officeDocument/2006/relationships/hyperlink" Target="https://politicalanthropologist.com/2023/08/28/for-minorities-biased-ai-algorithms-can-damage-almost-every-part-of-lif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hyperlink" Target="https://hirevuesupport.zendesk.com/hc/en-us" TargetMode="External"/><Relationship Id="rId5" Type="http://schemas.openxmlformats.org/officeDocument/2006/relationships/image" Target="../media/image12.png"/><Relationship Id="rId4" Type="http://schemas.openxmlformats.org/officeDocument/2006/relationships/hyperlink" Target="https://www.nagpurtoday.in/the-top-10-impactful-microsoft-products-of-all-time/06191715"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830130"/>
          </a:xfrm>
        </p:spPr>
        <p:txBody>
          <a:bodyPr/>
          <a:lstStyle/>
          <a:p>
            <a:r>
              <a:rPr lang="en-US" dirty="0"/>
              <a:t>Automation At Sirius</a:t>
            </a:r>
          </a:p>
        </p:txBody>
      </p:sp>
      <p:sp>
        <p:nvSpPr>
          <p:cNvPr id="3" name="TextBox 2">
            <a:extLst>
              <a:ext uri="{FF2B5EF4-FFF2-40B4-BE49-F238E27FC236}">
                <a16:creationId xmlns:a16="http://schemas.microsoft.com/office/drawing/2014/main" id="{5DABD310-7AC1-1D83-B75B-67F9D424CE99}"/>
              </a:ext>
            </a:extLst>
          </p:cNvPr>
          <p:cNvSpPr txBox="1"/>
          <p:nvPr/>
        </p:nvSpPr>
        <p:spPr>
          <a:xfrm>
            <a:off x="2547533" y="4609182"/>
            <a:ext cx="7096933" cy="523220"/>
          </a:xfrm>
          <a:prstGeom prst="rect">
            <a:avLst/>
          </a:prstGeom>
          <a:noFill/>
        </p:spPr>
        <p:txBody>
          <a:bodyPr wrap="square" rtlCol="0">
            <a:spAutoFit/>
          </a:bodyPr>
          <a:lstStyle/>
          <a:p>
            <a:pPr algn="ctr"/>
            <a:r>
              <a:rPr lang="en-US" sz="2800" b="1" dirty="0">
                <a:latin typeface="ADLaM Display" panose="02010000000000000000" pitchFamily="2" charset="0"/>
                <a:ea typeface="ADLaM Display" panose="02010000000000000000" pitchFamily="2" charset="0"/>
                <a:cs typeface="ADLaM Display" panose="02010000000000000000" pitchFamily="2" charset="0"/>
              </a:rPr>
              <a:t>By Sawan Chawla</a:t>
            </a:r>
          </a:p>
        </p:txBody>
      </p:sp>
      <p:pic>
        <p:nvPicPr>
          <p:cNvPr id="5" name="Picture 4" descr="A plane flying in the sky&#10;&#10;Description automatically generated">
            <a:extLst>
              <a:ext uri="{FF2B5EF4-FFF2-40B4-BE49-F238E27FC236}">
                <a16:creationId xmlns:a16="http://schemas.microsoft.com/office/drawing/2014/main" id="{133D78EC-8122-5478-E66F-00F2B9D6EF5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197213" y="232913"/>
            <a:ext cx="4424516" cy="2949677"/>
          </a:xfrm>
          <a:prstGeom prst="rect">
            <a:avLst/>
          </a:prstGeom>
        </p:spPr>
      </p:pic>
      <p:pic>
        <p:nvPicPr>
          <p:cNvPr id="9" name="Picture 8" descr="A group of airplanes in the sky&#10;&#10;Description automatically generated">
            <a:extLst>
              <a:ext uri="{FF2B5EF4-FFF2-40B4-BE49-F238E27FC236}">
                <a16:creationId xmlns:a16="http://schemas.microsoft.com/office/drawing/2014/main" id="{E8795C0F-871F-9297-80BA-64DB53825E0E}"/>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70271" y="420640"/>
            <a:ext cx="3372568" cy="2248818"/>
          </a:xfrm>
          <a:prstGeom prst="rect">
            <a:avLst/>
          </a:prstGeom>
        </p:spPr>
      </p:pic>
      <p:pic>
        <p:nvPicPr>
          <p:cNvPr id="11" name="Picture 10" descr="A blue and green circle with white stars&#10;&#10;Description automatically generated">
            <a:extLst>
              <a:ext uri="{FF2B5EF4-FFF2-40B4-BE49-F238E27FC236}">
                <a16:creationId xmlns:a16="http://schemas.microsoft.com/office/drawing/2014/main" id="{B7476A10-2D0B-B2E5-5E3F-412C5D81D5C5}"/>
              </a:ext>
            </a:extLst>
          </p:cNvPr>
          <p:cNvPicPr>
            <a:picLocks noChangeAspect="1"/>
          </p:cNvPicPr>
          <p:nvPr/>
        </p:nvPicPr>
        <p:blipFill>
          <a:blip r:embed="rId7"/>
          <a:stretch>
            <a:fillRect/>
          </a:stretch>
        </p:blipFill>
        <p:spPr>
          <a:xfrm>
            <a:off x="1410981" y="4490542"/>
            <a:ext cx="1691148" cy="1739666"/>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E96B5C-EF85-0E51-1545-7CECC0966E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DB6C06-635A-F4DD-CAD4-AB2089EFD1E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828F6E4-39EA-335F-17CE-D80342801988}"/>
              </a:ext>
            </a:extLst>
          </p:cNvPr>
          <p:cNvSpPr>
            <a:spLocks noGrp="1"/>
          </p:cNvSpPr>
          <p:nvPr>
            <p:ph idx="14"/>
          </p:nvPr>
        </p:nvSpPr>
        <p:spPr/>
        <p:txBody>
          <a:bodyPr>
            <a:normAutofit fontScale="70000" lnSpcReduction="20000"/>
          </a:bodyPr>
          <a:lstStyle/>
          <a:p>
            <a:r>
              <a:rPr lang="en-US" dirty="0"/>
              <a:t>Hanke, M., </a:t>
            </a:r>
            <a:r>
              <a:rPr lang="en-US" dirty="0" err="1"/>
              <a:t>Dehne</a:t>
            </a:r>
            <a:r>
              <a:rPr lang="en-US" dirty="0"/>
              <a:t>, F., Thiel, S., </a:t>
            </a:r>
            <a:r>
              <a:rPr lang="en-US" dirty="0" err="1"/>
              <a:t>Weinfurter</a:t>
            </a:r>
            <a:r>
              <a:rPr lang="en-US" dirty="0"/>
              <a:t>, A., Herr, D., &amp; Sachdeva, N. (2023, December 21). Strategic pricing for airline sustainability. Roland Berger. https://www.rolandberger.com/en/Insights/Publications/Pricing-sustainability-the-right-way.html </a:t>
            </a:r>
          </a:p>
          <a:p>
            <a:r>
              <a:rPr lang="en-US" dirty="0"/>
              <a:t>Harper, L. (2023, June 8). Frustration grows as more airlines report aircraft maintenance and delivery delays. Flight Global. https://www.flightglobal.com/airlines/frustration-grows-as-more-airlines-report-aircraft-maintenance-and-delivery-delays/153570.article </a:t>
            </a:r>
          </a:p>
          <a:p>
            <a:r>
              <a:rPr lang="en-US" dirty="0" err="1"/>
              <a:t>Heilakka</a:t>
            </a:r>
            <a:r>
              <a:rPr lang="en-US" dirty="0"/>
              <a:t>, R., &amp; Murray, G. (2022, July 12). The airline pilot shortage will get worse. Oliver Wyman - Impact-Driven Strategy Advisors. https://www.oliverwyman.com/our-expertise/insights/2022/jul/airline-pilot-shortage-will-get-worse.html#:~:text=As%20the%20recovery%20continues%20to,from%20the%20military%2C%20and%20a </a:t>
            </a:r>
          </a:p>
          <a:p>
            <a:r>
              <a:rPr lang="en-US" dirty="0" err="1"/>
              <a:t>HireVue</a:t>
            </a:r>
            <a:r>
              <a:rPr lang="en-US" dirty="0"/>
              <a:t> hiring platform: Video interviews, assessment, scheduling, AI, chatbot: </a:t>
            </a:r>
            <a:r>
              <a:rPr lang="en-US" dirty="0" err="1"/>
              <a:t>Hirevue</a:t>
            </a:r>
            <a:r>
              <a:rPr lang="en-US" dirty="0"/>
              <a:t>. hirevue.com. (n.d.). https://www.hirevue.com/ </a:t>
            </a:r>
          </a:p>
          <a:p>
            <a:r>
              <a:rPr lang="en-US" dirty="0" err="1"/>
              <a:t>Iansiti</a:t>
            </a:r>
            <a:r>
              <a:rPr lang="en-US" dirty="0"/>
              <a:t> , M., &amp; Lakhani , K. R. (2020, January 7). Competing in the Age of AI: Strategy and leadership when algorithms and networks run the world. Harvard Business Review Press. </a:t>
            </a:r>
          </a:p>
          <a:p>
            <a:r>
              <a:rPr lang="en-US" dirty="0"/>
              <a:t>Knapp, O., </a:t>
            </a:r>
            <a:r>
              <a:rPr lang="en-US" dirty="0" err="1"/>
              <a:t>Siepen</a:t>
            </a:r>
            <a:r>
              <a:rPr lang="en-US" dirty="0"/>
              <a:t>, S., Mair, R., Schmitt, P., </a:t>
            </a:r>
            <a:r>
              <a:rPr lang="en-US" dirty="0" err="1"/>
              <a:t>Zühlke</a:t>
            </a:r>
            <a:r>
              <a:rPr lang="en-US" dirty="0"/>
              <a:t>, H., Hayes, G., Hoyer, M., </a:t>
            </a:r>
            <a:r>
              <a:rPr lang="en-US" dirty="0" err="1"/>
              <a:t>Kourkejian</a:t>
            </a:r>
            <a:r>
              <a:rPr lang="en-US" dirty="0"/>
              <a:t>, V., Schober, K.-S., </a:t>
            </a:r>
            <a:r>
              <a:rPr lang="en-US" dirty="0" err="1"/>
              <a:t>Weichenhain</a:t>
            </a:r>
            <a:r>
              <a:rPr lang="en-US" dirty="0"/>
              <a:t>, U., Campagna, F., Igarashi, M., Longstaff, T., </a:t>
            </a:r>
            <a:r>
              <a:rPr lang="en-US" dirty="0" err="1"/>
              <a:t>Neumair</a:t>
            </a:r>
            <a:r>
              <a:rPr lang="en-US" dirty="0"/>
              <a:t>, U., Pfeiffer, W., Vilchez, J. L., </a:t>
            </a:r>
            <a:r>
              <a:rPr lang="en-US" dirty="0" err="1"/>
              <a:t>Fundulea</a:t>
            </a:r>
            <a:r>
              <a:rPr lang="en-US" dirty="0"/>
              <a:t>, D., </a:t>
            </a:r>
            <a:r>
              <a:rPr lang="en-US" dirty="0" err="1"/>
              <a:t>Jaspart</a:t>
            </a:r>
            <a:r>
              <a:rPr lang="en-US" dirty="0"/>
              <a:t>, P., &amp; Koper, S. (2023, March 13). Reducing scope 3 emissions – the next step toward decarbonization. Roland Berger. https://www.rolandberger.com/en/Insights/Publications/Reducing-Scope-3-emissions-The-next-step-toward-decarbonization.html </a:t>
            </a:r>
          </a:p>
          <a:p>
            <a:endParaRPr lang="en-US" dirty="0"/>
          </a:p>
        </p:txBody>
      </p:sp>
    </p:spTree>
    <p:extLst>
      <p:ext uri="{BB962C8B-B14F-4D97-AF65-F5344CB8AC3E}">
        <p14:creationId xmlns:p14="http://schemas.microsoft.com/office/powerpoint/2010/main" val="2419906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1988F-4A0E-6EEC-ACD5-9261788D0B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E463B0-6EB0-66B4-C2C8-BBD66E5955D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32D0C66-D4B1-92FE-BA78-0BF2DF561CBD}"/>
              </a:ext>
            </a:extLst>
          </p:cNvPr>
          <p:cNvSpPr>
            <a:spLocks noGrp="1"/>
          </p:cNvSpPr>
          <p:nvPr>
            <p:ph idx="14"/>
          </p:nvPr>
        </p:nvSpPr>
        <p:spPr/>
        <p:txBody>
          <a:bodyPr>
            <a:noAutofit/>
          </a:bodyPr>
          <a:lstStyle/>
          <a:p>
            <a:r>
              <a:rPr lang="en-US" sz="1200" dirty="0"/>
              <a:t>Kumar, A. (2023, August 5). How helpful is power BI in logistics management?. LinkedIn. https://www.linkedin.com/pulse/how-helpful-power-bi-logistics-management-anurodh-kumar#:~:text=Route%20Optimization%3A%20Power%20BI%20can,efficient%20routes%20and%20delivery%20schedules. </a:t>
            </a:r>
          </a:p>
          <a:p>
            <a:r>
              <a:rPr lang="en-US" sz="1200" dirty="0" err="1"/>
              <a:t>Lavri</a:t>
            </a:r>
            <a:r>
              <a:rPr lang="en-US" sz="1200" dirty="0"/>
              <a:t>, O. (2024, December 2). Overcoming workforce challenges in a booming aviation market. </a:t>
            </a:r>
            <a:r>
              <a:rPr lang="en-US" sz="1200" dirty="0" err="1"/>
              <a:t>HRForecast</a:t>
            </a:r>
            <a:r>
              <a:rPr lang="en-US" sz="1200" dirty="0"/>
              <a:t>. https://hrforecast.com/the-aviation-labor-shortage-challenges-and-solutions/#:~:text=As%20demand%20has%20recovered%2C%20airlines,%2C%20ground%20staff%2C%20and%20technicians. </a:t>
            </a:r>
          </a:p>
          <a:p>
            <a:r>
              <a:rPr lang="en-US" sz="1200" dirty="0" err="1"/>
              <a:t>Lohawala</a:t>
            </a:r>
            <a:r>
              <a:rPr lang="en-US" sz="1200" dirty="0"/>
              <a:t>, N., &amp; Wen , Z. P. (2024). (rep.). https://media.rff.org/documents/Report_24-07.pdf. Resources for the Future. Retrieved from https://media.rff.org/documents/Report_24-07.pdf. </a:t>
            </a:r>
          </a:p>
          <a:p>
            <a:r>
              <a:rPr lang="en-US" sz="1200" dirty="0"/>
              <a:t>Murray, G., &amp; Green, J. (2021, March 1). After covid-19, aviation faces a pilot shortage. Oliver Wyman - Impact-Driven Strategy Advisors. https://www.oliverwyman.com/our-expertise/insights/2021/mar/after-covid-19-aviation-faces-a-pilot-shortage.html#:~:text=In%20a%202019%20Oliver%20Wyman%20poll%20of,to%20entry%2C%20including%20the%20cost%20of%20training. </a:t>
            </a:r>
          </a:p>
          <a:p>
            <a:r>
              <a:rPr lang="en-US" sz="1200" dirty="0"/>
              <a:t>Parrish, S. (2020, July 10). Job interviews don’t work. </a:t>
            </a:r>
            <a:r>
              <a:rPr lang="en-US" sz="1200" dirty="0" err="1"/>
              <a:t>Farnam</a:t>
            </a:r>
            <a:r>
              <a:rPr lang="en-US" sz="1200" dirty="0"/>
              <a:t> Street. https://fs.blog/job-interviews/ </a:t>
            </a:r>
          </a:p>
          <a:p>
            <a:r>
              <a:rPr lang="en-US" sz="1200" dirty="0"/>
              <a:t>Skills shortage continues to challenge aviation - how the industry can respond. Strategic Risk Global. (2024, September 20). https://www.strategic-risk-global.com/hospitality-leisure-and-travel/skills-shortage-continues-to-challenge-aviation-how-the-industry-can-respond/1453101.article </a:t>
            </a:r>
          </a:p>
          <a:p>
            <a:r>
              <a:rPr lang="en-US" sz="1200" dirty="0"/>
              <a:t>Supply Chain Management: Microsoft Dynamics 365. Supply Chain Management | Microsoft Dynamics 365. (n.d.). https://www.microsoft.com/en-us/dynamics-365/products/supply-chain-management#:~:text=Dynamics%20365%20Supply%20Chain%20Management%20capabilities,streamline%20procurement%2C%20and%20optimize%20fulfilment. </a:t>
            </a:r>
          </a:p>
        </p:txBody>
      </p:sp>
    </p:spTree>
    <p:extLst>
      <p:ext uri="{BB962C8B-B14F-4D97-AF65-F5344CB8AC3E}">
        <p14:creationId xmlns:p14="http://schemas.microsoft.com/office/powerpoint/2010/main" val="2664366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92F95-74E6-B4B2-602D-5473C0A97F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CA5D87-E0C0-DB78-5EEE-183BD93DB86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104136D-A91B-2DD3-D1BA-9367E50D0EE8}"/>
              </a:ext>
            </a:extLst>
          </p:cNvPr>
          <p:cNvSpPr>
            <a:spLocks noGrp="1"/>
          </p:cNvSpPr>
          <p:nvPr>
            <p:ph idx="14"/>
          </p:nvPr>
        </p:nvSpPr>
        <p:spPr/>
        <p:txBody>
          <a:bodyPr>
            <a:normAutofit fontScale="92500" lnSpcReduction="20000"/>
          </a:bodyPr>
          <a:lstStyle/>
          <a:p>
            <a:r>
              <a:rPr lang="en-US" dirty="0"/>
              <a:t>Taylor, J. (2024, February 16). 16 inspiring quotes about ai. Peak. https://peak.ai/hub/blog/16-inspiring-quotes-about-ai/ </a:t>
            </a:r>
          </a:p>
          <a:p>
            <a:r>
              <a:rPr lang="en-US" dirty="0"/>
              <a:t>Top 20 AI-driven interview platforms for efficient hiring in 2024. Pesto Tech: Hire Top Remote Developers Using The World’s First AI Recruiter. (n.d.). https://pesto.tech/resources/top-20-ai-driven-interview-platforms-for-efficient-hiring-in-2024#:~:text=into%20candidate%20performance.-,HireVue,insights%20for%20better%20hiring%20decisions. </a:t>
            </a:r>
          </a:p>
          <a:p>
            <a:r>
              <a:rPr lang="en-US" dirty="0" err="1"/>
              <a:t>Uphues</a:t>
            </a:r>
            <a:r>
              <a:rPr lang="en-US" dirty="0"/>
              <a:t>, J. (2023, July 6). Tackling the aviation staff shortages. AI systems to optimize business processes. https://www.inform-software.com/en/blog/aviation/tackling-the-aviation-staff-shortages </a:t>
            </a:r>
          </a:p>
          <a:p>
            <a:r>
              <a:rPr lang="en-US" dirty="0"/>
              <a:t>Walker, S. (2024, October 21). How do aircraft delivery delays impact aviation &amp; why have they become such A hot topic?. Simple Flying. https://simpleflying.com/aircraft-delivery-delays-impact-analysis/ </a:t>
            </a:r>
          </a:p>
        </p:txBody>
      </p:sp>
    </p:spTree>
    <p:extLst>
      <p:ext uri="{BB962C8B-B14F-4D97-AF65-F5344CB8AC3E}">
        <p14:creationId xmlns:p14="http://schemas.microsoft.com/office/powerpoint/2010/main" val="1586159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lnSpcReduction="10000"/>
          </a:bodyPr>
          <a:lstStyle/>
          <a:p>
            <a:r>
              <a:rPr lang="en-US" dirty="0"/>
              <a:t>Background</a:t>
            </a:r>
          </a:p>
          <a:p>
            <a:r>
              <a:rPr lang="en-US" dirty="0"/>
              <a:t>Strategic Problem</a:t>
            </a:r>
          </a:p>
          <a:p>
            <a:r>
              <a:rPr lang="en-US" dirty="0"/>
              <a:t>Customer Segmentation</a:t>
            </a:r>
          </a:p>
          <a:p>
            <a:r>
              <a:rPr lang="en-US" dirty="0"/>
              <a:t>AI Strategy</a:t>
            </a:r>
          </a:p>
          <a:p>
            <a:r>
              <a:rPr lang="en-US" dirty="0"/>
              <a:t>Value Network</a:t>
            </a:r>
          </a:p>
          <a:p>
            <a:r>
              <a:rPr lang="en-US" dirty="0"/>
              <a:t>Conclusion</a:t>
            </a:r>
          </a:p>
          <a:p>
            <a:r>
              <a:rPr lang="en-US" dirty="0"/>
              <a:t>References</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45085"/>
            <a:ext cx="9779183" cy="1600835"/>
          </a:xfrm>
        </p:spPr>
        <p:txBody>
          <a:bodyPr/>
          <a:lstStyle/>
          <a:p>
            <a:r>
              <a:rPr lang="en-US" dirty="0"/>
              <a:t>Background</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1166813" y="2652713"/>
            <a:ext cx="9780587" cy="3436937"/>
          </a:xfrm>
        </p:spPr>
        <p:txBody>
          <a:bodyPr>
            <a:normAutofit/>
          </a:bodyPr>
          <a:lstStyle/>
          <a:p>
            <a:r>
              <a:rPr lang="en-US" dirty="0"/>
              <a:t>Founded in 2010 as a low-cost carrier headquartered in Los Angeles.</a:t>
            </a:r>
          </a:p>
          <a:p>
            <a:r>
              <a:rPr lang="en-US" dirty="0"/>
              <a:t>Competes directly with Jet Blue as well as both ultra low-cost carriers Frontier and Spirit Airlines.</a:t>
            </a:r>
          </a:p>
          <a:p>
            <a:r>
              <a:rPr lang="en-US" dirty="0"/>
              <a:t>Ranked among the global top 10 for inflight experience and the leading U.S. airline.</a:t>
            </a:r>
          </a:p>
          <a:p>
            <a:r>
              <a:rPr lang="en-US" dirty="0"/>
              <a:t>Pre-pandemic operations included a fleet of 160 aircraft to 320 destinations. </a:t>
            </a:r>
          </a:p>
          <a:p>
            <a:r>
              <a:rPr lang="en-US" dirty="0"/>
              <a:t>Post-pandemic operations saw a reduction in fleet size down to 140 with 300 destinations</a:t>
            </a:r>
          </a:p>
          <a:p>
            <a:r>
              <a:rPr lang="en-US" dirty="0"/>
              <a:t>Currently planning an ambitious expansion but faces various threats to it.  </a:t>
            </a:r>
          </a:p>
        </p:txBody>
      </p:sp>
      <p:pic>
        <p:nvPicPr>
          <p:cNvPr id="4" name="Picture 3" descr="A blue and green circle with white stars&#10;&#10;Description automatically generated">
            <a:extLst>
              <a:ext uri="{FF2B5EF4-FFF2-40B4-BE49-F238E27FC236}">
                <a16:creationId xmlns:a16="http://schemas.microsoft.com/office/drawing/2014/main" id="{31CEB375-6B21-E264-6806-86D6A8729988}"/>
              </a:ext>
            </a:extLst>
          </p:cNvPr>
          <p:cNvPicPr>
            <a:picLocks noChangeAspect="1"/>
          </p:cNvPicPr>
          <p:nvPr/>
        </p:nvPicPr>
        <p:blipFill>
          <a:blip r:embed="rId3"/>
          <a:stretch>
            <a:fillRect/>
          </a:stretch>
        </p:blipFill>
        <p:spPr>
          <a:xfrm>
            <a:off x="8318091" y="62747"/>
            <a:ext cx="2178118" cy="2240606"/>
          </a:xfrm>
          <a:prstGeom prst="rect">
            <a:avLst/>
          </a:prstGeom>
        </p:spPr>
      </p:pic>
      <p:pic>
        <p:nvPicPr>
          <p:cNvPr id="7" name="Picture 6" descr="A blue glowing virus cells&#10;&#10;Description automatically generated with medium confidence">
            <a:extLst>
              <a:ext uri="{FF2B5EF4-FFF2-40B4-BE49-F238E27FC236}">
                <a16:creationId xmlns:a16="http://schemas.microsoft.com/office/drawing/2014/main" id="{7B1CAE92-0DF9-84C9-8876-3AF1EF2ABC3E}"/>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0722351" y="5442165"/>
            <a:ext cx="1358854" cy="1294969"/>
          </a:xfrm>
          <a:prstGeom prst="rect">
            <a:avLst/>
          </a:prstGeom>
        </p:spPr>
      </p:pic>
      <p:pic>
        <p:nvPicPr>
          <p:cNvPr id="9" name="Picture 8" descr="A city with mountains in the background&#10;&#10;Description automatically generated">
            <a:extLst>
              <a:ext uri="{FF2B5EF4-FFF2-40B4-BE49-F238E27FC236}">
                <a16:creationId xmlns:a16="http://schemas.microsoft.com/office/drawing/2014/main" id="{E9027331-F717-C4F8-8DED-D3FB8F1ADBBB}"/>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4264174" y="62747"/>
            <a:ext cx="3585818" cy="2240606"/>
          </a:xfrm>
          <a:prstGeom prst="rect">
            <a:avLst/>
          </a:prstGeom>
        </p:spPr>
      </p:pic>
      <p:sp>
        <p:nvSpPr>
          <p:cNvPr id="10" name="TextBox 9">
            <a:extLst>
              <a:ext uri="{FF2B5EF4-FFF2-40B4-BE49-F238E27FC236}">
                <a16:creationId xmlns:a16="http://schemas.microsoft.com/office/drawing/2014/main" id="{5B3846C3-077A-ADC9-0AAE-7901D1D63119}"/>
              </a:ext>
            </a:extLst>
          </p:cNvPr>
          <p:cNvSpPr txBox="1"/>
          <p:nvPr/>
        </p:nvSpPr>
        <p:spPr>
          <a:xfrm>
            <a:off x="608301" y="7025788"/>
            <a:ext cx="4189841" cy="230832"/>
          </a:xfrm>
          <a:prstGeom prst="rect">
            <a:avLst/>
          </a:prstGeom>
          <a:noFill/>
        </p:spPr>
        <p:txBody>
          <a:bodyPr wrap="square" rtlCol="0">
            <a:spAutoFit/>
          </a:bodyPr>
          <a:lstStyle/>
          <a:p>
            <a:r>
              <a:rPr lang="en-US" sz="900">
                <a:hlinkClick r:id="rId7" tooltip="https://www.viaggi-usa.it/dove-dormire-a-los-angeles/"/>
              </a:rPr>
              <a:t>This Photo</a:t>
            </a:r>
            <a:r>
              <a:rPr lang="en-US" sz="900"/>
              <a:t> by Unknown Author is licensed under </a:t>
            </a:r>
            <a:r>
              <a:rPr lang="en-US" sz="900">
                <a:hlinkClick r:id="rId8" tooltip="https://creativecommons.org/licenses/by-nc-nd/3.0/"/>
              </a:rPr>
              <a:t>CC BY-NC-ND</a:t>
            </a:r>
            <a:endParaRPr lang="en-US" sz="900"/>
          </a:p>
        </p:txBody>
      </p:sp>
    </p:spTree>
    <p:extLst>
      <p:ext uri="{BB962C8B-B14F-4D97-AF65-F5344CB8AC3E}">
        <p14:creationId xmlns:p14="http://schemas.microsoft.com/office/powerpoint/2010/main" val="2529338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E1524E-8E7E-3D87-30A6-99FEB617971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85BE5D1-9538-E86D-DF6A-683580F204DE}"/>
              </a:ext>
            </a:extLst>
          </p:cNvPr>
          <p:cNvSpPr>
            <a:spLocks noGrp="1"/>
          </p:cNvSpPr>
          <p:nvPr>
            <p:ph type="title"/>
          </p:nvPr>
        </p:nvSpPr>
        <p:spPr>
          <a:xfrm>
            <a:off x="1167492" y="45085"/>
            <a:ext cx="9779183" cy="1600835"/>
          </a:xfrm>
        </p:spPr>
        <p:txBody>
          <a:bodyPr/>
          <a:lstStyle/>
          <a:p>
            <a:r>
              <a:rPr lang="en-US" dirty="0"/>
              <a:t>Strategic Problem</a:t>
            </a:r>
          </a:p>
        </p:txBody>
      </p:sp>
      <p:sp>
        <p:nvSpPr>
          <p:cNvPr id="3" name="Content Placeholder 2">
            <a:extLst>
              <a:ext uri="{FF2B5EF4-FFF2-40B4-BE49-F238E27FC236}">
                <a16:creationId xmlns:a16="http://schemas.microsoft.com/office/drawing/2014/main" id="{A09BC644-079E-F911-2576-E54B2847B625}"/>
              </a:ext>
            </a:extLst>
          </p:cNvPr>
          <p:cNvSpPr>
            <a:spLocks noGrp="1"/>
          </p:cNvSpPr>
          <p:nvPr>
            <p:ph idx="14"/>
          </p:nvPr>
        </p:nvSpPr>
        <p:spPr>
          <a:xfrm>
            <a:off x="1166813" y="2652713"/>
            <a:ext cx="9780587" cy="3436937"/>
          </a:xfrm>
        </p:spPr>
        <p:txBody>
          <a:bodyPr>
            <a:normAutofit lnSpcReduction="10000"/>
          </a:bodyPr>
          <a:lstStyle/>
          <a:p>
            <a:r>
              <a:rPr lang="en-US" dirty="0"/>
              <a:t>Market experiencing a slow down in jet deliveries due to supply chain issues plaguing both Airbus and Boeing. </a:t>
            </a:r>
          </a:p>
          <a:p>
            <a:r>
              <a:rPr lang="en-US" dirty="0"/>
              <a:t>This threatens Sirius strategic positioning for expansion, as well as may cause airline to incur losses due to flight cancellations to other destinations because of delivery slow downs. Overhauls maintenance cost in aging fleet as well.</a:t>
            </a:r>
          </a:p>
          <a:p>
            <a:r>
              <a:rPr lang="en-US" dirty="0"/>
              <a:t>Growing sustainability pressure is unavoidable, Sirius must address or face costly consequences of adopting sustainability practices later.</a:t>
            </a:r>
          </a:p>
          <a:p>
            <a:r>
              <a:rPr lang="en-US" dirty="0"/>
              <a:t>Work force shortage due to unaffordable cost of training, mandatory retirement for aging industry. This threatens Sirius expansion plans as well as causes financial losses for airline in terms of talent allocation and resource waste due to cancelled flights. </a:t>
            </a:r>
          </a:p>
        </p:txBody>
      </p:sp>
      <p:pic>
        <p:nvPicPr>
          <p:cNvPr id="4" name="Picture 3" descr="A group of people sitting in chairs&#10;&#10;Description automatically generated">
            <a:extLst>
              <a:ext uri="{FF2B5EF4-FFF2-40B4-BE49-F238E27FC236}">
                <a16:creationId xmlns:a16="http://schemas.microsoft.com/office/drawing/2014/main" id="{5060C69F-A7E6-8F39-EDFA-22CE4270707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744189" y="21371"/>
            <a:ext cx="3447811" cy="2127946"/>
          </a:xfrm>
          <a:prstGeom prst="rect">
            <a:avLst/>
          </a:prstGeom>
        </p:spPr>
      </p:pic>
      <p:pic>
        <p:nvPicPr>
          <p:cNvPr id="11" name="Picture 10" descr="An airplane in a factory&#10;&#10;Description automatically generated">
            <a:extLst>
              <a:ext uri="{FF2B5EF4-FFF2-40B4-BE49-F238E27FC236}">
                <a16:creationId xmlns:a16="http://schemas.microsoft.com/office/drawing/2014/main" id="{142BFF95-FAC6-004E-5783-479976F986B4}"/>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6326572" y="302253"/>
            <a:ext cx="2344584" cy="1566182"/>
          </a:xfrm>
          <a:prstGeom prst="rect">
            <a:avLst/>
          </a:prstGeom>
        </p:spPr>
      </p:pic>
    </p:spTree>
    <p:extLst>
      <p:ext uri="{BB962C8B-B14F-4D97-AF65-F5344CB8AC3E}">
        <p14:creationId xmlns:p14="http://schemas.microsoft.com/office/powerpoint/2010/main" val="121162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6"/>
            <a:ext cx="9601200" cy="1653371"/>
          </a:xfrm>
        </p:spPr>
        <p:txBody>
          <a:bodyPr/>
          <a:lstStyle/>
          <a:p>
            <a:r>
              <a:rPr lang="en-US" dirty="0"/>
              <a:t>Customer Segmentation</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1167492" y="2023984"/>
            <a:ext cx="10267423" cy="3332832"/>
          </a:xfrm>
        </p:spPr>
        <p:txBody>
          <a:bodyPr>
            <a:normAutofit/>
          </a:bodyPr>
          <a:lstStyle/>
          <a:p>
            <a:pPr lvl="1"/>
            <a:r>
              <a:rPr lang="en-US" dirty="0"/>
              <a:t>Sirius falls into the early majority given the situation</a:t>
            </a:r>
          </a:p>
          <a:p>
            <a:pPr lvl="1"/>
            <a:r>
              <a:rPr lang="en-US" dirty="0"/>
              <a:t>This group is conservative in nature but open to new ideas. </a:t>
            </a:r>
          </a:p>
          <a:p>
            <a:pPr lvl="1"/>
            <a:r>
              <a:rPr lang="en-US" dirty="0"/>
              <a:t>Waits for technology such as AI to grow and mature before adopting the technology.</a:t>
            </a:r>
          </a:p>
          <a:p>
            <a:pPr lvl="1"/>
            <a:endParaRPr lang="en-US" dirty="0"/>
          </a:p>
        </p:txBody>
      </p:sp>
    </p:spTree>
    <p:extLst>
      <p:ext uri="{BB962C8B-B14F-4D97-AF65-F5344CB8AC3E}">
        <p14:creationId xmlns:p14="http://schemas.microsoft.com/office/powerpoint/2010/main" val="1265939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F58C-138C-55F4-DA77-4C3F06C81A1C}"/>
              </a:ext>
            </a:extLst>
          </p:cNvPr>
          <p:cNvSpPr>
            <a:spLocks noGrp="1"/>
          </p:cNvSpPr>
          <p:nvPr>
            <p:ph type="title"/>
          </p:nvPr>
        </p:nvSpPr>
        <p:spPr>
          <a:xfrm>
            <a:off x="1167492" y="457200"/>
            <a:ext cx="10643508" cy="1371600"/>
          </a:xfrm>
        </p:spPr>
        <p:txBody>
          <a:bodyPr/>
          <a:lstStyle/>
          <a:p>
            <a:r>
              <a:rPr lang="en-US" dirty="0"/>
              <a:t>AI Strategy</a:t>
            </a:r>
          </a:p>
        </p:txBody>
      </p:sp>
      <p:sp>
        <p:nvSpPr>
          <p:cNvPr id="3" name="Content Placeholder 2">
            <a:extLst>
              <a:ext uri="{FF2B5EF4-FFF2-40B4-BE49-F238E27FC236}">
                <a16:creationId xmlns:a16="http://schemas.microsoft.com/office/drawing/2014/main" id="{9B5DDE7C-335B-FD23-E1E6-CDCB99B7878C}"/>
              </a:ext>
            </a:extLst>
          </p:cNvPr>
          <p:cNvSpPr>
            <a:spLocks noGrp="1"/>
          </p:cNvSpPr>
          <p:nvPr>
            <p:ph idx="15"/>
          </p:nvPr>
        </p:nvSpPr>
        <p:spPr>
          <a:xfrm>
            <a:off x="1166813" y="2652713"/>
            <a:ext cx="6151107" cy="3436937"/>
          </a:xfrm>
        </p:spPr>
        <p:txBody>
          <a:bodyPr>
            <a:normAutofit/>
          </a:bodyPr>
          <a:lstStyle/>
          <a:p>
            <a:pPr marL="342900" indent="-342900">
              <a:buFont typeface="Arial" panose="020B0604020202020204" pitchFamily="34" charset="0"/>
              <a:buChar char="•"/>
            </a:pPr>
            <a:r>
              <a:rPr lang="en-US" dirty="0"/>
              <a:t>Sirius AI algorithm strategy revolves around a common theme of partnerships in its value network</a:t>
            </a:r>
          </a:p>
          <a:p>
            <a:pPr marL="342900" indent="-342900">
              <a:buFont typeface="Arial" panose="020B0604020202020204" pitchFamily="34" charset="0"/>
              <a:buChar char="•"/>
            </a:pPr>
            <a:r>
              <a:rPr lang="en-US" dirty="0"/>
              <a:t>Rather than deriving innovation, it can leverage the pre-existing firms through partnerships to use AI and save the company immensely in terms of costs.</a:t>
            </a:r>
          </a:p>
          <a:p>
            <a:pPr marL="342900" indent="-342900">
              <a:buFont typeface="Arial" panose="020B0604020202020204" pitchFamily="34" charset="0"/>
              <a:buChar char="•"/>
            </a:pPr>
            <a:r>
              <a:rPr lang="en-US" dirty="0"/>
              <a:t>This short-term strategy can serve as a benchmark for Sirius to develop more permanent solutions using join ventures with its partners as well as effectively transform into an AI company. </a:t>
            </a:r>
          </a:p>
        </p:txBody>
      </p:sp>
      <p:pic>
        <p:nvPicPr>
          <p:cNvPr id="7" name="Picture Placeholder 6" descr="A digital image of a person's head&#10;&#10;Description automatically generated">
            <a:extLst>
              <a:ext uri="{FF2B5EF4-FFF2-40B4-BE49-F238E27FC236}">
                <a16:creationId xmlns:a16="http://schemas.microsoft.com/office/drawing/2014/main" id="{729F1482-38BA-0A02-F099-FE7EA0C18A3E}"/>
              </a:ext>
            </a:extLst>
          </p:cNvPr>
          <p:cNvPicPr>
            <a:picLocks noGrp="1" noChangeAspect="1"/>
          </p:cNvPicPr>
          <p:nvPr>
            <p:ph type="pic" sz="quarter" idx="14"/>
          </p:nvPr>
        </p:nvPicPr>
        <p:blipFill>
          <a:blip r:embed="rId3">
            <a:extLst>
              <a:ext uri="{837473B0-CC2E-450A-ABE3-18F120FF3D39}">
                <a1611:picAttrSrcUrl xmlns:a1611="http://schemas.microsoft.com/office/drawing/2016/11/main" r:id="rId4"/>
              </a:ext>
            </a:extLst>
          </a:blip>
          <a:srcRect l="18737" r="18737"/>
          <a:stretch>
            <a:fillRect/>
          </a:stretch>
        </p:blipFill>
        <p:spPr>
          <a:xfrm>
            <a:off x="8837890" y="1592826"/>
            <a:ext cx="2694039" cy="269403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B0661CB3-C108-9CDB-8C5D-DBB376868D57}"/>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7976973" y="92358"/>
            <a:ext cx="2739552" cy="13716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Picture 11" descr="A close-up of a computer screen&#10;&#10;Description automatically generated">
            <a:extLst>
              <a:ext uri="{FF2B5EF4-FFF2-40B4-BE49-F238E27FC236}">
                <a16:creationId xmlns:a16="http://schemas.microsoft.com/office/drawing/2014/main" id="{1DE59C82-5569-8236-6AD6-2E787647B33E}"/>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8101781" y="4459431"/>
            <a:ext cx="3639390" cy="214081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62649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00FF-6B42-7D84-7831-AACC4E189E93}"/>
              </a:ext>
            </a:extLst>
          </p:cNvPr>
          <p:cNvSpPr>
            <a:spLocks noGrp="1"/>
          </p:cNvSpPr>
          <p:nvPr>
            <p:ph type="title"/>
          </p:nvPr>
        </p:nvSpPr>
        <p:spPr>
          <a:xfrm>
            <a:off x="5549489" y="457199"/>
            <a:ext cx="5943599" cy="1920240"/>
          </a:xfrm>
        </p:spPr>
        <p:txBody>
          <a:bodyPr/>
          <a:lstStyle/>
          <a:p>
            <a:r>
              <a:rPr lang="en-US" dirty="0"/>
              <a:t>Value Network</a:t>
            </a:r>
          </a:p>
        </p:txBody>
      </p:sp>
      <p:sp>
        <p:nvSpPr>
          <p:cNvPr id="4" name="Content Placeholder 3">
            <a:extLst>
              <a:ext uri="{FF2B5EF4-FFF2-40B4-BE49-F238E27FC236}">
                <a16:creationId xmlns:a16="http://schemas.microsoft.com/office/drawing/2014/main" id="{DE5C7B5A-A5C3-15D4-DF71-B692D28942FC}"/>
              </a:ext>
            </a:extLst>
          </p:cNvPr>
          <p:cNvSpPr>
            <a:spLocks noGrp="1"/>
          </p:cNvSpPr>
          <p:nvPr>
            <p:ph idx="15"/>
          </p:nvPr>
        </p:nvSpPr>
        <p:spPr>
          <a:xfrm>
            <a:off x="5549900" y="2706688"/>
            <a:ext cx="5943600" cy="3382962"/>
          </a:xfrm>
        </p:spPr>
        <p:txBody>
          <a:bodyPr>
            <a:normAutofit/>
          </a:bodyPr>
          <a:lstStyle/>
          <a:p>
            <a:r>
              <a:rPr lang="en-US" dirty="0"/>
              <a:t>Sirius value network primarily consists of two major AI Companies: Microsoft and </a:t>
            </a:r>
            <a:r>
              <a:rPr lang="en-US" dirty="0" err="1"/>
              <a:t>HireVue</a:t>
            </a:r>
            <a:r>
              <a:rPr lang="en-US" dirty="0"/>
              <a:t>. </a:t>
            </a:r>
          </a:p>
          <a:p>
            <a:r>
              <a:rPr lang="en-US" dirty="0"/>
              <a:t>Partnership with Microsoft can allow Sirius to leverage its ecosystem to improve various processes including hiring, planning, maintenance and sustainability practices. </a:t>
            </a:r>
          </a:p>
          <a:p>
            <a:r>
              <a:rPr lang="en-US" dirty="0"/>
              <a:t>Partnership with </a:t>
            </a:r>
            <a:r>
              <a:rPr lang="en-US" dirty="0" err="1"/>
              <a:t>HireVue</a:t>
            </a:r>
            <a:r>
              <a:rPr lang="en-US" dirty="0"/>
              <a:t> enables for a major reduction in biasness in hiring process while also selecting candidates without jeopardizing key talent. </a:t>
            </a:r>
          </a:p>
          <a:p>
            <a:endParaRPr lang="en-US" dirty="0"/>
          </a:p>
        </p:txBody>
      </p:sp>
      <p:pic>
        <p:nvPicPr>
          <p:cNvPr id="15" name="Picture 14" descr="A screenshot of a phone&#10;&#10;Description automatically generated">
            <a:extLst>
              <a:ext uri="{FF2B5EF4-FFF2-40B4-BE49-F238E27FC236}">
                <a16:creationId xmlns:a16="http://schemas.microsoft.com/office/drawing/2014/main" id="{CC761A63-BEBD-2FF4-9E1F-E4C63E9EBF7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26141" y="836434"/>
            <a:ext cx="5053781" cy="2125483"/>
          </a:xfrm>
          <a:prstGeom prst="rect">
            <a:avLst/>
          </a:prstGeom>
        </p:spPr>
      </p:pic>
      <p:pic>
        <p:nvPicPr>
          <p:cNvPr id="18" name="Picture 17" descr="A red star with black letters&#10;&#10;Description automatically generated">
            <a:extLst>
              <a:ext uri="{FF2B5EF4-FFF2-40B4-BE49-F238E27FC236}">
                <a16:creationId xmlns:a16="http://schemas.microsoft.com/office/drawing/2014/main" id="{5D95615A-2D93-FE41-0195-44F085787F1C}"/>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15467" y="3896084"/>
            <a:ext cx="4475127" cy="901799"/>
          </a:xfrm>
          <a:prstGeom prst="rect">
            <a:avLst/>
          </a:prstGeom>
        </p:spPr>
      </p:pic>
    </p:spTree>
    <p:extLst>
      <p:ext uri="{BB962C8B-B14F-4D97-AF65-F5344CB8AC3E}">
        <p14:creationId xmlns:p14="http://schemas.microsoft.com/office/powerpoint/2010/main" val="853261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F766B1-C098-2929-4996-6B53C3FB7E0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679AA8F-0601-11A3-056F-7022DBC56A64}"/>
              </a:ext>
            </a:extLst>
          </p:cNvPr>
          <p:cNvSpPr>
            <a:spLocks noGrp="1"/>
          </p:cNvSpPr>
          <p:nvPr>
            <p:ph type="title"/>
          </p:nvPr>
        </p:nvSpPr>
        <p:spPr>
          <a:xfrm>
            <a:off x="1167492" y="45085"/>
            <a:ext cx="9779183" cy="1600835"/>
          </a:xfrm>
        </p:spPr>
        <p:txBody>
          <a:bodyPr/>
          <a:lstStyle/>
          <a:p>
            <a:r>
              <a:rPr lang="en-US" dirty="0"/>
              <a:t>Conclusion</a:t>
            </a:r>
          </a:p>
        </p:txBody>
      </p:sp>
      <p:sp>
        <p:nvSpPr>
          <p:cNvPr id="3" name="Content Placeholder 2">
            <a:extLst>
              <a:ext uri="{FF2B5EF4-FFF2-40B4-BE49-F238E27FC236}">
                <a16:creationId xmlns:a16="http://schemas.microsoft.com/office/drawing/2014/main" id="{CA0684A2-CEB5-B154-5DF4-572D5D6AA562}"/>
              </a:ext>
            </a:extLst>
          </p:cNvPr>
          <p:cNvSpPr>
            <a:spLocks noGrp="1"/>
          </p:cNvSpPr>
          <p:nvPr>
            <p:ph idx="14"/>
          </p:nvPr>
        </p:nvSpPr>
        <p:spPr>
          <a:xfrm>
            <a:off x="1166813" y="2652713"/>
            <a:ext cx="9780587" cy="3436937"/>
          </a:xfrm>
        </p:spPr>
        <p:txBody>
          <a:bodyPr>
            <a:normAutofit lnSpcReduction="10000"/>
          </a:bodyPr>
          <a:lstStyle/>
          <a:p>
            <a:r>
              <a:rPr lang="en-US" dirty="0"/>
              <a:t>The strategic problems plaguing the company – supply chain disruptions, sustainability pressures due to regulation, and key improvements to the hiring process to address labor shortages, can be solved using AI</a:t>
            </a:r>
          </a:p>
          <a:p>
            <a:r>
              <a:rPr lang="en-US" dirty="0"/>
              <a:t>This solution can serve as a benchmark for Sirius to take off and elevate the company standing to become a renowned innovator in AI but also solve its current predicament for short term. Additionally, this also allows Sirius to carry forth with its expansion and exceed pre-pandemic levels as well as standings in the airline industry. </a:t>
            </a:r>
          </a:p>
          <a:p>
            <a:r>
              <a:rPr lang="en-US" dirty="0"/>
              <a:t>Satya Nadella, CEO of Microsoft once said “This next generation of AI will reshape every software category and every business, including our own. Although this new era promises great opportunity, it demands even greater responsibility from companies like ours.” (Taylor, 2024). </a:t>
            </a:r>
          </a:p>
        </p:txBody>
      </p:sp>
    </p:spTree>
    <p:extLst>
      <p:ext uri="{BB962C8B-B14F-4D97-AF65-F5344CB8AC3E}">
        <p14:creationId xmlns:p14="http://schemas.microsoft.com/office/powerpoint/2010/main" val="137097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95BCB-939E-2803-F504-7FECB76EFFF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2398BC0-EF4A-1807-EF0D-64049BB2944B}"/>
              </a:ext>
            </a:extLst>
          </p:cNvPr>
          <p:cNvSpPr>
            <a:spLocks noGrp="1"/>
          </p:cNvSpPr>
          <p:nvPr>
            <p:ph idx="14"/>
          </p:nvPr>
        </p:nvSpPr>
        <p:spPr/>
        <p:txBody>
          <a:bodyPr>
            <a:normAutofit fontScale="55000" lnSpcReduction="20000"/>
          </a:bodyPr>
          <a:lstStyle/>
          <a:p>
            <a:r>
              <a:rPr lang="en-US" dirty="0"/>
              <a:t>Analysis, D. (2024, October 6). Improving supply chain efficiency with Power Bi. Medium. https://medium.com/microsoft-power-bi/improving-supply-chain-efficiency-with-power-bi-b8eec6b1f915#:~:text=Predictive%20analytics%20powered%20by%20Power,bottlenecks%2C%20and%20optimize%20resource%20allocation. </a:t>
            </a:r>
          </a:p>
          <a:p>
            <a:r>
              <a:rPr lang="en-US" dirty="0" err="1"/>
              <a:t>Aqsanoor</a:t>
            </a:r>
            <a:r>
              <a:rPr lang="en-US" dirty="0"/>
              <a:t>. (2024, May 27). Discovering employee insights with Power Bi: A guide to HR analytics. </a:t>
            </a:r>
            <a:r>
              <a:rPr lang="en-US" dirty="0" err="1"/>
              <a:t>CodeSuite</a:t>
            </a:r>
            <a:r>
              <a:rPr lang="en-US" dirty="0"/>
              <a:t>. https://codesuite.org/blogs/discovering-employee-insights-with-power-bi-a-guide-to-hr-analytics/#:~:text=Using%20Power%20BI%20to%20track,%2C%20line%20graphs%2C%20and%20scorecards. </a:t>
            </a:r>
          </a:p>
          <a:p>
            <a:r>
              <a:rPr lang="en-US" dirty="0"/>
              <a:t>Arrington, E. (2022, March 23). The technology adoption life cycle and sticky notes [the formula to quickly reach the right market]. AKF Partners. https://akfpartners.com/growth-blog/technology-adoption-life-cycle-reach-the-right-market </a:t>
            </a:r>
          </a:p>
          <a:p>
            <a:r>
              <a:rPr lang="en-US" dirty="0"/>
              <a:t>Bureau, A. W. (2024, November 16). International HR News : Southwest Airlines offers buyouts amid operational adjustments. https://amazingworkplaces.co/international-hr-news-southwest-airlines-offers-buyouts-amid-operational-adjustments/#:~:text=Boeing’s%20Reduced%20Deliveries&amp;text=Originally%20planning%20to%20receive%2085,to%20expand%20its%20flight%20capacity. </a:t>
            </a:r>
          </a:p>
          <a:p>
            <a:r>
              <a:rPr lang="en-US" dirty="0"/>
              <a:t>Christensen, C. M. (2024, April 9). The Innovator’s Dilemma, with a New Foreword: When New Technologies Cause Great Firms to Fail. Harvard Business Review Press. </a:t>
            </a:r>
          </a:p>
          <a:p>
            <a:r>
              <a:rPr lang="en-US" dirty="0"/>
              <a:t>Finnair. (2024, August 9). How route and aircraft management lowers fuel use and emissions. https://www.finnair.com/us-en/bluewings/sustainability/how-route-and-aircraft-management-lowers-fuel-use-and-emissions-2423058 </a:t>
            </a:r>
          </a:p>
          <a:p>
            <a:r>
              <a:rPr lang="en-US" dirty="0"/>
              <a:t>Gates, D. (2024, July 24). What do Boeing and Airbus Share? parts shortages and a supplier crisis. The Seattle Times. https://www.seattletimes.com/business/boeing-aerospace/what-do-boeing-and-airbus-share-parts-shortages-and-a-supplier-crisis/ </a:t>
            </a:r>
          </a:p>
          <a:p>
            <a:r>
              <a:rPr lang="en-US" dirty="0"/>
              <a:t>Gow, G. (2024, May 9). Six ways to use AI (including CHATGPT) to solve the labor shortage in 2024. Forbes. https://www.forbes.com/sites/glenngow/2024/02/25/six-ways-to-use-ai-including-chatgpt-to-solve-the-labor-shortage-in-2024/ </a:t>
            </a:r>
          </a:p>
        </p:txBody>
      </p:sp>
    </p:spTree>
    <p:extLst>
      <p:ext uri="{BB962C8B-B14F-4D97-AF65-F5344CB8AC3E}">
        <p14:creationId xmlns:p14="http://schemas.microsoft.com/office/powerpoint/2010/main" val="2043699943"/>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2.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{B85DF6EC-98ED-4043-A6EB-E60F524EB89B}tf45331398_win32</Template>
  <TotalTime>4035</TotalTime>
  <Words>1837</Words>
  <Application>Microsoft Office PowerPoint</Application>
  <PresentationFormat>Widescreen</PresentationFormat>
  <Paragraphs>76</Paragraphs>
  <Slides>12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ADLaM Display</vt:lpstr>
      <vt:lpstr>Arial</vt:lpstr>
      <vt:lpstr>Calibri</vt:lpstr>
      <vt:lpstr>Tenorite</vt:lpstr>
      <vt:lpstr>Custom</vt:lpstr>
      <vt:lpstr>Automation At Sirius</vt:lpstr>
      <vt:lpstr>Agenda</vt:lpstr>
      <vt:lpstr>Background</vt:lpstr>
      <vt:lpstr>Strategic Problem</vt:lpstr>
      <vt:lpstr>Customer Segmentation</vt:lpstr>
      <vt:lpstr>AI Strategy</vt:lpstr>
      <vt:lpstr>Value Network</vt:lpstr>
      <vt:lpstr>Conclusion</vt:lpstr>
      <vt:lpstr>References</vt:lpstr>
      <vt:lpstr>References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Chawla, Sawan</dc:creator>
  <cp:lastModifiedBy>Chawla, Sawan</cp:lastModifiedBy>
  <cp:revision>14</cp:revision>
  <dcterms:created xsi:type="dcterms:W3CDTF">2024-12-06T01:59:22Z</dcterms:created>
  <dcterms:modified xsi:type="dcterms:W3CDTF">2024-12-09T00:19:45Z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