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60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19"/>
    <p:restoredTop sz="94584"/>
  </p:normalViewPr>
  <p:slideViewPr>
    <p:cSldViewPr snapToGrid="0" snapToObjects="1">
      <p:cViewPr>
        <p:scale>
          <a:sx n="200" d="100"/>
          <a:sy n="200" d="100"/>
        </p:scale>
        <p:origin x="-88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41DEE-3F41-B34E-96C2-26796F10840D}" type="datetimeFigureOut">
              <a:rPr lang="de-DE" smtClean="0"/>
              <a:t>16.03.16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6C7BC-674D-4B4E-93C4-E155CB34FE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7984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6C7BC-674D-4B4E-93C4-E155CB34FEB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6515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35BA-7AD8-E44A-B5F4-33C1482C67A6}" type="datetimeFigureOut">
              <a:rPr lang="de-DE" smtClean="0"/>
              <a:t>16.03.16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0EDE1-855D-434F-A3AF-A66042F3B7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2739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35BA-7AD8-E44A-B5F4-33C1482C67A6}" type="datetimeFigureOut">
              <a:rPr lang="de-DE" smtClean="0"/>
              <a:t>16.03.16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0EDE1-855D-434F-A3AF-A66042F3B7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1206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35BA-7AD8-E44A-B5F4-33C1482C67A6}" type="datetimeFigureOut">
              <a:rPr lang="de-DE" smtClean="0"/>
              <a:t>16.03.16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0EDE1-855D-434F-A3AF-A66042F3B7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3050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35BA-7AD8-E44A-B5F4-33C1482C67A6}" type="datetimeFigureOut">
              <a:rPr lang="de-DE" smtClean="0"/>
              <a:t>16.03.16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0EDE1-855D-434F-A3AF-A66042F3B7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643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35BA-7AD8-E44A-B5F4-33C1482C67A6}" type="datetimeFigureOut">
              <a:rPr lang="de-DE" smtClean="0"/>
              <a:t>16.03.16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0EDE1-855D-434F-A3AF-A66042F3B7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4452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35BA-7AD8-E44A-B5F4-33C1482C67A6}" type="datetimeFigureOut">
              <a:rPr lang="de-DE" smtClean="0"/>
              <a:t>16.03.16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0EDE1-855D-434F-A3AF-A66042F3B7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90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35BA-7AD8-E44A-B5F4-33C1482C67A6}" type="datetimeFigureOut">
              <a:rPr lang="de-DE" smtClean="0"/>
              <a:t>16.03.16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0EDE1-855D-434F-A3AF-A66042F3B7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2533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35BA-7AD8-E44A-B5F4-33C1482C67A6}" type="datetimeFigureOut">
              <a:rPr lang="de-DE" smtClean="0"/>
              <a:t>16.03.16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0EDE1-855D-434F-A3AF-A66042F3B7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6939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35BA-7AD8-E44A-B5F4-33C1482C67A6}" type="datetimeFigureOut">
              <a:rPr lang="de-DE" smtClean="0"/>
              <a:t>16.03.16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0EDE1-855D-434F-A3AF-A66042F3B7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967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35BA-7AD8-E44A-B5F4-33C1482C67A6}" type="datetimeFigureOut">
              <a:rPr lang="de-DE" smtClean="0"/>
              <a:t>16.03.16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0EDE1-855D-434F-A3AF-A66042F3B7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2817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35BA-7AD8-E44A-B5F4-33C1482C67A6}" type="datetimeFigureOut">
              <a:rPr lang="de-DE" smtClean="0"/>
              <a:t>16.03.16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0EDE1-855D-434F-A3AF-A66042F3B7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777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635BA-7AD8-E44A-B5F4-33C1482C67A6}" type="datetimeFigureOut">
              <a:rPr lang="de-DE" smtClean="0"/>
              <a:t>16.03.16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0EDE1-855D-434F-A3AF-A66042F3B7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4613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ung 1"/>
          <p:cNvGrpSpPr/>
          <p:nvPr/>
        </p:nvGrpSpPr>
        <p:grpSpPr>
          <a:xfrm>
            <a:off x="1556656" y="2362200"/>
            <a:ext cx="4931231" cy="1578429"/>
            <a:chOff x="1556656" y="2362200"/>
            <a:chExt cx="4931231" cy="1578429"/>
          </a:xfrm>
        </p:grpSpPr>
        <p:sp>
          <p:nvSpPr>
            <p:cNvPr id="7" name="Abgerundetes Rechteck 6"/>
            <p:cNvSpPr/>
            <p:nvPr/>
          </p:nvSpPr>
          <p:spPr>
            <a:xfrm>
              <a:off x="3374569" y="2362200"/>
              <a:ext cx="3113318" cy="1398815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400" b="1" dirty="0" smtClean="0">
                  <a:latin typeface="Verdana" charset="0"/>
                  <a:ea typeface="Verdana" charset="0"/>
                  <a:cs typeface="Verdana" charset="0"/>
                </a:rPr>
                <a:t>Produktlebenszeit</a:t>
              </a:r>
              <a:endParaRPr lang="de-DE" sz="1400" b="1" dirty="0"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4" name="Abgerundetes Rechteck 3"/>
            <p:cNvSpPr/>
            <p:nvPr/>
          </p:nvSpPr>
          <p:spPr>
            <a:xfrm>
              <a:off x="1556657" y="2721429"/>
              <a:ext cx="1817911" cy="103958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400" b="1" dirty="0" smtClean="0">
                  <a:solidFill>
                    <a:schemeClr val="tx1"/>
                  </a:solidFill>
                  <a:latin typeface="Verdana" charset="0"/>
                  <a:ea typeface="Verdana" charset="0"/>
                  <a:cs typeface="Verdana" charset="0"/>
                </a:rPr>
                <a:t>Time </a:t>
              </a:r>
              <a:r>
                <a:rPr lang="de-DE" sz="1400" b="1" dirty="0" err="1" smtClean="0">
                  <a:solidFill>
                    <a:schemeClr val="tx1"/>
                  </a:solidFill>
                  <a:latin typeface="Verdana" charset="0"/>
                  <a:ea typeface="Verdana" charset="0"/>
                  <a:cs typeface="Verdana" charset="0"/>
                </a:rPr>
                <a:t>to</a:t>
              </a:r>
              <a:r>
                <a:rPr lang="de-DE" sz="1400" b="1" dirty="0" smtClean="0">
                  <a:solidFill>
                    <a:schemeClr val="tx1"/>
                  </a:solidFill>
                  <a:latin typeface="Verdana" charset="0"/>
                  <a:ea typeface="Verdana" charset="0"/>
                  <a:cs typeface="Verdana" charset="0"/>
                </a:rPr>
                <a:t> Market</a:t>
              </a:r>
              <a:endParaRPr lang="de-DE" sz="1400" b="1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1" name="Richtungspfeil 10"/>
            <p:cNvSpPr/>
            <p:nvPr/>
          </p:nvSpPr>
          <p:spPr>
            <a:xfrm>
              <a:off x="5617027" y="3276600"/>
              <a:ext cx="870860" cy="359229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smtClean="0">
                  <a:solidFill>
                    <a:sysClr val="windowText" lastClr="000000"/>
                  </a:solidFill>
                  <a:latin typeface="Verdana" charset="0"/>
                  <a:ea typeface="Verdana" charset="0"/>
                  <a:cs typeface="Verdana" charset="0"/>
                </a:rPr>
                <a:t>Gewinnzeit</a:t>
              </a:r>
              <a:endParaRPr lang="de-DE" sz="800" dirty="0">
                <a:solidFill>
                  <a:sysClr val="windowText" lastClr="0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5" name="Richtungspfeil 4"/>
            <p:cNvSpPr/>
            <p:nvPr/>
          </p:nvSpPr>
          <p:spPr>
            <a:xfrm>
              <a:off x="2307770" y="3276600"/>
              <a:ext cx="1066797" cy="359229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800" dirty="0" smtClean="0">
                  <a:solidFill>
                    <a:sysClr val="windowText" lastClr="000000"/>
                  </a:solidFill>
                  <a:latin typeface="Verdana" charset="0"/>
                  <a:ea typeface="Verdana" charset="0"/>
                  <a:cs typeface="Verdana" charset="0"/>
                </a:rPr>
                <a:t>Entwicklung</a:t>
              </a:r>
              <a:endParaRPr lang="de-DE" sz="800" dirty="0">
                <a:solidFill>
                  <a:sysClr val="windowText" lastClr="0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8" name="Richtungspfeil 7"/>
            <p:cNvSpPr/>
            <p:nvPr/>
          </p:nvSpPr>
          <p:spPr>
            <a:xfrm>
              <a:off x="4245426" y="3276600"/>
              <a:ext cx="783774" cy="359229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smtClean="0">
                  <a:solidFill>
                    <a:sysClr val="windowText" lastClr="000000"/>
                  </a:solidFill>
                  <a:latin typeface="Verdana" charset="0"/>
                  <a:ea typeface="Verdana" charset="0"/>
                  <a:cs typeface="Verdana" charset="0"/>
                </a:rPr>
                <a:t>Pay-off-Zeit</a:t>
              </a:r>
              <a:endParaRPr lang="de-DE" sz="800" dirty="0">
                <a:solidFill>
                  <a:sysClr val="windowText" lastClr="0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6" name="Explosion 1 5"/>
            <p:cNvSpPr/>
            <p:nvPr/>
          </p:nvSpPr>
          <p:spPr>
            <a:xfrm>
              <a:off x="1556656" y="3026229"/>
              <a:ext cx="1055915" cy="914400"/>
            </a:xfrm>
            <a:prstGeom prst="irregularSeal1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b="1" dirty="0">
                  <a:solidFill>
                    <a:sysClr val="windowText" lastClr="000000"/>
                  </a:solidFill>
                  <a:latin typeface="Verdana" charset="0"/>
                  <a:ea typeface="Verdana" charset="0"/>
                  <a:cs typeface="Verdana" charset="0"/>
                </a:rPr>
                <a:t>Idee</a:t>
              </a:r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3374569" y="3129643"/>
              <a:ext cx="870856" cy="63137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b="1" dirty="0">
                  <a:solidFill>
                    <a:sysClr val="windowText" lastClr="000000"/>
                  </a:solidFill>
                  <a:latin typeface="Verdana" charset="0"/>
                  <a:ea typeface="Verdana" charset="0"/>
                  <a:cs typeface="Verdana" charset="0"/>
                </a:rPr>
                <a:t>Markt-eintritt</a:t>
              </a:r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5029200" y="3129643"/>
              <a:ext cx="587826" cy="63137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b="1" dirty="0" smtClean="0">
                  <a:solidFill>
                    <a:sysClr val="windowText" lastClr="000000"/>
                  </a:solidFill>
                  <a:latin typeface="Verdana" charset="0"/>
                  <a:ea typeface="Verdana" charset="0"/>
                  <a:cs typeface="Verdana" charset="0"/>
                </a:rPr>
                <a:t>BEP</a:t>
              </a:r>
              <a:endParaRPr lang="de-DE" sz="1200" b="1" dirty="0">
                <a:solidFill>
                  <a:sysClr val="windowText" lastClr="0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5936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pierung 22"/>
          <p:cNvGrpSpPr/>
          <p:nvPr/>
        </p:nvGrpSpPr>
        <p:grpSpPr>
          <a:xfrm>
            <a:off x="1518554" y="1724023"/>
            <a:ext cx="5040088" cy="1888972"/>
            <a:chOff x="1518554" y="1724023"/>
            <a:chExt cx="5040088" cy="1888972"/>
          </a:xfrm>
        </p:grpSpPr>
        <p:sp>
          <p:nvSpPr>
            <p:cNvPr id="13" name="Abgerundetes Rechteck 12"/>
            <p:cNvSpPr/>
            <p:nvPr/>
          </p:nvSpPr>
          <p:spPr>
            <a:xfrm>
              <a:off x="1518559" y="1724023"/>
              <a:ext cx="1229756" cy="188897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400" b="1" dirty="0" smtClean="0">
                  <a:solidFill>
                    <a:schemeClr val="tx1"/>
                  </a:solidFill>
                  <a:latin typeface="Verdana" charset="0"/>
                  <a:ea typeface="Verdana" charset="0"/>
                  <a:cs typeface="Verdana" charset="0"/>
                </a:rPr>
                <a:t>Kunde</a:t>
              </a:r>
              <a:endParaRPr lang="de-DE" sz="1400" b="1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4" name="Abgerundetes Rechteck 13"/>
            <p:cNvSpPr/>
            <p:nvPr/>
          </p:nvSpPr>
          <p:spPr>
            <a:xfrm>
              <a:off x="1518554" y="2096860"/>
              <a:ext cx="1121758" cy="139881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b="1" dirty="0" smtClean="0">
                  <a:solidFill>
                    <a:sysClr val="windowText" lastClr="000000"/>
                  </a:solidFill>
                  <a:latin typeface="Verdana" charset="0"/>
                  <a:ea typeface="Verdana" charset="0"/>
                  <a:cs typeface="Verdana" charset="0"/>
                </a:rPr>
                <a:t>Bedürfnis</a:t>
              </a:r>
              <a:endParaRPr lang="de-DE" sz="1200" b="1" dirty="0">
                <a:solidFill>
                  <a:sysClr val="windowText" lastClr="0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5" name="Abgerundetes Rechteck 14"/>
            <p:cNvSpPr/>
            <p:nvPr/>
          </p:nvSpPr>
          <p:spPr>
            <a:xfrm>
              <a:off x="3445324" y="1724024"/>
              <a:ext cx="3113318" cy="1888971"/>
            </a:xfrm>
            <a:prstGeom prst="roundRect">
              <a:avLst>
                <a:gd name="adj" fmla="val 6996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400" b="1" dirty="0" smtClean="0">
                  <a:latin typeface="Verdana" charset="0"/>
                  <a:ea typeface="Verdana" charset="0"/>
                  <a:cs typeface="Verdana" charset="0"/>
                </a:rPr>
                <a:t>Produkt</a:t>
              </a:r>
              <a:endParaRPr lang="de-DE" sz="1400" b="1" dirty="0"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6" name="Abgerundetes Rechteck 15"/>
            <p:cNvSpPr/>
            <p:nvPr/>
          </p:nvSpPr>
          <p:spPr>
            <a:xfrm>
              <a:off x="3576552" y="2114549"/>
              <a:ext cx="924091" cy="63137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b="1" smtClean="0">
                  <a:solidFill>
                    <a:sysClr val="windowText" lastClr="000000"/>
                  </a:solidFill>
                  <a:latin typeface="Verdana" charset="0"/>
                  <a:ea typeface="Verdana" charset="0"/>
                  <a:cs typeface="Verdana" charset="0"/>
                </a:rPr>
                <a:t>Version</a:t>
              </a:r>
              <a:endParaRPr lang="de-DE" sz="1200" b="1" dirty="0">
                <a:solidFill>
                  <a:sysClr val="windowText" lastClr="0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7" name="Abgerundetes Rechteck 16"/>
            <p:cNvSpPr/>
            <p:nvPr/>
          </p:nvSpPr>
          <p:spPr>
            <a:xfrm>
              <a:off x="5657979" y="2114549"/>
              <a:ext cx="900662" cy="1381126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b="1" dirty="0" smtClean="0">
                  <a:solidFill>
                    <a:sysClr val="windowText" lastClr="000000"/>
                  </a:solidFill>
                  <a:latin typeface="Verdana" charset="0"/>
                  <a:ea typeface="Verdana" charset="0"/>
                  <a:cs typeface="Verdana" charset="0"/>
                </a:rPr>
                <a:t>Projekt</a:t>
              </a:r>
              <a:endParaRPr lang="de-DE" sz="1200" b="1" dirty="0">
                <a:solidFill>
                  <a:sysClr val="windowText" lastClr="0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>
            <a:xfrm>
              <a:off x="3576552" y="2864302"/>
              <a:ext cx="938156" cy="63137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b="1" dirty="0" smtClean="0">
                  <a:solidFill>
                    <a:sysClr val="windowText" lastClr="000000"/>
                  </a:solidFill>
                  <a:latin typeface="Verdana" charset="0"/>
                  <a:ea typeface="Verdana" charset="0"/>
                  <a:cs typeface="Verdana" charset="0"/>
                </a:rPr>
                <a:t>Release</a:t>
              </a:r>
              <a:endParaRPr lang="de-DE" sz="1200" b="1" dirty="0">
                <a:solidFill>
                  <a:sysClr val="windowText" lastClr="0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9" name="Richtungspfeil 18"/>
            <p:cNvSpPr/>
            <p:nvPr/>
          </p:nvSpPr>
          <p:spPr>
            <a:xfrm>
              <a:off x="2640311" y="2232931"/>
              <a:ext cx="938157" cy="359229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smtClean="0">
                  <a:solidFill>
                    <a:sysClr val="windowText" lastClr="000000"/>
                  </a:solidFill>
                  <a:latin typeface="Verdana" charset="0"/>
                  <a:ea typeface="Verdana" charset="0"/>
                  <a:cs typeface="Verdana" charset="0"/>
                </a:rPr>
                <a:t>Anforderung</a:t>
              </a:r>
              <a:endParaRPr lang="de-DE" sz="800" dirty="0">
                <a:solidFill>
                  <a:sysClr val="windowText" lastClr="0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20" name="Richtungspfeil 19"/>
            <p:cNvSpPr/>
            <p:nvPr/>
          </p:nvSpPr>
          <p:spPr>
            <a:xfrm>
              <a:off x="4500643" y="2267613"/>
              <a:ext cx="1157335" cy="359229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smtClean="0">
                  <a:solidFill>
                    <a:sysClr val="windowText" lastClr="000000"/>
                  </a:solidFill>
                  <a:latin typeface="Verdana" charset="0"/>
                  <a:ea typeface="Verdana" charset="0"/>
                  <a:cs typeface="Verdana" charset="0"/>
                </a:rPr>
                <a:t>Realisierung</a:t>
              </a:r>
              <a:endParaRPr lang="de-DE" sz="800" dirty="0">
                <a:solidFill>
                  <a:sysClr val="windowText" lastClr="0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21" name="Richtungspfeil 20"/>
            <p:cNvSpPr/>
            <p:nvPr/>
          </p:nvSpPr>
          <p:spPr>
            <a:xfrm rot="10800000" flipV="1">
              <a:off x="4514708" y="3000369"/>
              <a:ext cx="1139959" cy="359229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r"/>
              <a:r>
                <a:rPr lang="de-DE" sz="800" dirty="0" smtClean="0">
                  <a:solidFill>
                    <a:sysClr val="windowText" lastClr="000000"/>
                  </a:solidFill>
                  <a:latin typeface="Verdana" charset="0"/>
                  <a:ea typeface="Verdana" charset="0"/>
                  <a:cs typeface="Verdana" charset="0"/>
                </a:rPr>
                <a:t>Veröffentlichung</a:t>
              </a:r>
              <a:endParaRPr lang="de-DE" sz="800" dirty="0">
                <a:solidFill>
                  <a:sysClr val="windowText" lastClr="0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22" name="Richtungspfeil 21"/>
            <p:cNvSpPr/>
            <p:nvPr/>
          </p:nvSpPr>
          <p:spPr>
            <a:xfrm rot="10800000" flipV="1">
              <a:off x="2640312" y="3000368"/>
              <a:ext cx="938156" cy="359229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r"/>
              <a:r>
                <a:rPr lang="de-DE" sz="800" dirty="0" smtClean="0">
                  <a:solidFill>
                    <a:sysClr val="windowText" lastClr="000000"/>
                  </a:solidFill>
                  <a:latin typeface="Verdana" charset="0"/>
                  <a:ea typeface="Verdana" charset="0"/>
                  <a:cs typeface="Verdana" charset="0"/>
                </a:rPr>
                <a:t>Befriedigung</a:t>
              </a:r>
              <a:endParaRPr lang="de-DE" sz="800" dirty="0">
                <a:solidFill>
                  <a:sysClr val="windowText" lastClr="0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2500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bgerundetes Rechteck 27"/>
          <p:cNvSpPr/>
          <p:nvPr/>
        </p:nvSpPr>
        <p:spPr>
          <a:xfrm>
            <a:off x="2165349" y="666241"/>
            <a:ext cx="3548265" cy="2534159"/>
          </a:xfrm>
          <a:prstGeom prst="roundRect">
            <a:avLst>
              <a:gd name="adj" fmla="val 3431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DE" sz="800" b="1" dirty="0" smtClean="0">
                <a:solidFill>
                  <a:sysClr val="windowText" lastClr="000000"/>
                </a:solidFill>
                <a:latin typeface="Verdana" charset="0"/>
                <a:ea typeface="Verdana" charset="0"/>
                <a:cs typeface="Verdana" charset="0"/>
              </a:rPr>
              <a:t>Service Transition</a:t>
            </a:r>
            <a:endParaRPr lang="de-DE" sz="800" b="1" dirty="0">
              <a:solidFill>
                <a:sysClr val="windowText" lastClr="00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1032267" y="1987077"/>
            <a:ext cx="716872" cy="37375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b="1" dirty="0" smtClean="0">
                <a:solidFill>
                  <a:sysClr val="windowText" lastClr="000000"/>
                </a:solidFill>
                <a:latin typeface="Verdana" charset="0"/>
                <a:ea typeface="Verdana" charset="0"/>
                <a:cs typeface="Verdana" charset="0"/>
              </a:rPr>
              <a:t>Service Strategy</a:t>
            </a:r>
            <a:endParaRPr lang="de-DE" sz="800" b="1" dirty="0">
              <a:solidFill>
                <a:sysClr val="windowText" lastClr="00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2165349" y="493025"/>
            <a:ext cx="3548267" cy="15989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b="1" dirty="0" err="1" smtClean="0">
                <a:solidFill>
                  <a:sysClr val="windowText" lastClr="000000"/>
                </a:solidFill>
                <a:latin typeface="Verdana" charset="0"/>
                <a:ea typeface="Verdana" charset="0"/>
                <a:cs typeface="Verdana" charset="0"/>
              </a:rPr>
              <a:t>Continual</a:t>
            </a:r>
            <a:r>
              <a:rPr lang="de-DE" sz="800" b="1" dirty="0" smtClean="0">
                <a:solidFill>
                  <a:sysClr val="windowText" lastClr="000000"/>
                </a:solidFill>
                <a:latin typeface="Verdana" charset="0"/>
                <a:ea typeface="Verdana" charset="0"/>
                <a:cs typeface="Verdana" charset="0"/>
              </a:rPr>
              <a:t> Service </a:t>
            </a:r>
            <a:r>
              <a:rPr lang="de-DE" sz="800" b="1" dirty="0" err="1" smtClean="0">
                <a:solidFill>
                  <a:sysClr val="windowText" lastClr="000000"/>
                </a:solidFill>
                <a:latin typeface="Verdana" charset="0"/>
                <a:ea typeface="Verdana" charset="0"/>
                <a:cs typeface="Verdana" charset="0"/>
              </a:rPr>
              <a:t>Improvement</a:t>
            </a:r>
            <a:endParaRPr lang="de-DE" sz="800" b="1" dirty="0">
              <a:solidFill>
                <a:sysClr val="windowText" lastClr="00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6" name="Abgerundetes Rechteck 15"/>
          <p:cNvSpPr/>
          <p:nvPr/>
        </p:nvSpPr>
        <p:spPr>
          <a:xfrm>
            <a:off x="2222500" y="691640"/>
            <a:ext cx="3441700" cy="15989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Change Management</a:t>
            </a:r>
            <a:endParaRPr lang="de-DE" sz="80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7" name="Abgerundetes Rechteck 16"/>
          <p:cNvSpPr/>
          <p:nvPr/>
        </p:nvSpPr>
        <p:spPr>
          <a:xfrm>
            <a:off x="2222500" y="866100"/>
            <a:ext cx="3441700" cy="15989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Service Asset </a:t>
            </a:r>
            <a:r>
              <a:rPr lang="de-DE" sz="800" dirty="0" err="1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and</a:t>
            </a:r>
            <a:r>
              <a:rPr lang="de-DE" sz="80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de-DE" sz="800" dirty="0" err="1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Configuration</a:t>
            </a:r>
            <a:r>
              <a:rPr lang="de-DE" sz="80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Management</a:t>
            </a:r>
            <a:endParaRPr lang="de-DE" sz="80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8" name="Abgerundetes Rechteck 17"/>
          <p:cNvSpPr/>
          <p:nvPr/>
        </p:nvSpPr>
        <p:spPr>
          <a:xfrm>
            <a:off x="2222500" y="1040983"/>
            <a:ext cx="3441700" cy="1776300"/>
          </a:xfrm>
          <a:prstGeom prst="roundRect">
            <a:avLst>
              <a:gd name="adj" fmla="val 4254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5306518" y="1984949"/>
            <a:ext cx="790077" cy="37375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b="1" smtClean="0">
                <a:solidFill>
                  <a:sysClr val="windowText" lastClr="000000"/>
                </a:solidFill>
                <a:latin typeface="Verdana" charset="0"/>
                <a:ea typeface="Verdana" charset="0"/>
                <a:cs typeface="Verdana" charset="0"/>
              </a:rPr>
              <a:t>Service Operation</a:t>
            </a:r>
            <a:endParaRPr lang="de-DE" sz="800" b="1" dirty="0">
              <a:solidFill>
                <a:sysClr val="windowText" lastClr="00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3" name="Abgerundetes Rechteck 12"/>
          <p:cNvSpPr/>
          <p:nvPr/>
        </p:nvSpPr>
        <p:spPr>
          <a:xfrm>
            <a:off x="1788371" y="1980714"/>
            <a:ext cx="716872" cy="37375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b="1" dirty="0" smtClean="0">
                <a:solidFill>
                  <a:sysClr val="windowText" lastClr="000000"/>
                </a:solidFill>
                <a:latin typeface="Verdana" charset="0"/>
                <a:ea typeface="Verdana" charset="0"/>
                <a:cs typeface="Verdana" charset="0"/>
              </a:rPr>
              <a:t>Service Design</a:t>
            </a:r>
            <a:endParaRPr lang="de-DE" sz="800" b="1" dirty="0">
              <a:solidFill>
                <a:sysClr val="windowText" lastClr="00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2298700" y="1090118"/>
            <a:ext cx="3303814" cy="15989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Transition </a:t>
            </a:r>
            <a:r>
              <a:rPr lang="de-DE" sz="800" dirty="0" err="1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Planning</a:t>
            </a:r>
            <a:r>
              <a:rPr lang="de-DE" sz="80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de-DE" sz="800" dirty="0" err="1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and</a:t>
            </a:r>
            <a:r>
              <a:rPr lang="de-DE" sz="80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 Support</a:t>
            </a:r>
            <a:endParaRPr lang="de-DE" sz="800" dirty="0">
              <a:solidFill>
                <a:schemeClr val="tx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0" name="Abgerundetes Rechteck 19"/>
          <p:cNvSpPr/>
          <p:nvPr/>
        </p:nvSpPr>
        <p:spPr>
          <a:xfrm>
            <a:off x="2556933" y="1264057"/>
            <a:ext cx="3045581" cy="15989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Change Evaluation</a:t>
            </a:r>
            <a:endParaRPr lang="de-DE" sz="800" dirty="0">
              <a:solidFill>
                <a:schemeClr val="tx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1" name="Abgerundetes Rechteck 20"/>
          <p:cNvSpPr/>
          <p:nvPr/>
        </p:nvSpPr>
        <p:spPr>
          <a:xfrm>
            <a:off x="2556933" y="1446344"/>
            <a:ext cx="2697895" cy="117620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80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Release </a:t>
            </a:r>
            <a:r>
              <a:rPr lang="de-DE" sz="800" dirty="0" err="1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and</a:t>
            </a:r>
            <a:r>
              <a:rPr lang="de-DE" sz="80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de-DE" sz="800" dirty="0" err="1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Deployment</a:t>
            </a:r>
            <a:r>
              <a:rPr lang="de-DE" sz="80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 Management</a:t>
            </a:r>
            <a:endParaRPr lang="de-DE" sz="800" dirty="0">
              <a:solidFill>
                <a:schemeClr val="tx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2" name="Abgerundetes Rechteck 21"/>
          <p:cNvSpPr/>
          <p:nvPr/>
        </p:nvSpPr>
        <p:spPr>
          <a:xfrm>
            <a:off x="2633482" y="1785210"/>
            <a:ext cx="663045" cy="37375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>
                <a:solidFill>
                  <a:sysClr val="windowText" lastClr="000000"/>
                </a:solidFill>
                <a:latin typeface="Verdana" charset="0"/>
                <a:ea typeface="Verdana" charset="0"/>
                <a:cs typeface="Verdana" charset="0"/>
              </a:rPr>
              <a:t>Release </a:t>
            </a:r>
            <a:r>
              <a:rPr lang="de-DE" sz="800" dirty="0" err="1" smtClean="0">
                <a:solidFill>
                  <a:sysClr val="windowText" lastClr="000000"/>
                </a:solidFill>
                <a:latin typeface="Verdana" charset="0"/>
                <a:ea typeface="Verdana" charset="0"/>
                <a:cs typeface="Verdana" charset="0"/>
              </a:rPr>
              <a:t>Planning</a:t>
            </a:r>
            <a:endParaRPr lang="de-DE" sz="800" dirty="0">
              <a:solidFill>
                <a:sysClr val="windowText" lastClr="00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3157033" y="2173955"/>
            <a:ext cx="816144" cy="37375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>
                <a:solidFill>
                  <a:sysClr val="windowText" lastClr="000000"/>
                </a:solidFill>
                <a:latin typeface="Verdana" charset="0"/>
                <a:ea typeface="Verdana" charset="0"/>
                <a:cs typeface="Verdana" charset="0"/>
              </a:rPr>
              <a:t>Release </a:t>
            </a:r>
            <a:r>
              <a:rPr lang="de-DE" sz="800" dirty="0" err="1" smtClean="0">
                <a:solidFill>
                  <a:sysClr val="windowText" lastClr="000000"/>
                </a:solidFill>
                <a:latin typeface="Verdana" charset="0"/>
                <a:ea typeface="Verdana" charset="0"/>
                <a:cs typeface="Verdana" charset="0"/>
              </a:rPr>
              <a:t>Build</a:t>
            </a:r>
            <a:r>
              <a:rPr lang="de-DE" sz="800" dirty="0" smtClean="0">
                <a:solidFill>
                  <a:sysClr val="windowText" lastClr="000000"/>
                </a:solidFill>
                <a:latin typeface="Verdana" charset="0"/>
                <a:ea typeface="Verdana" charset="0"/>
                <a:cs typeface="Verdana" charset="0"/>
              </a:rPr>
              <a:t> &amp;Test</a:t>
            </a:r>
            <a:endParaRPr lang="de-DE" sz="800" dirty="0">
              <a:solidFill>
                <a:sysClr val="windowText" lastClr="00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4" name="Abgerundetes Rechteck 23"/>
          <p:cNvSpPr/>
          <p:nvPr/>
        </p:nvSpPr>
        <p:spPr>
          <a:xfrm>
            <a:off x="3854305" y="1759940"/>
            <a:ext cx="842744" cy="37375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solidFill>
                  <a:sysClr val="windowText" lastClr="000000"/>
                </a:solidFill>
                <a:latin typeface="Verdana" charset="0"/>
                <a:ea typeface="Verdana" charset="0"/>
                <a:cs typeface="Verdana" charset="0"/>
              </a:rPr>
              <a:t>Release </a:t>
            </a:r>
            <a:r>
              <a:rPr lang="de-DE" sz="800" dirty="0" err="1">
                <a:solidFill>
                  <a:sysClr val="windowText" lastClr="000000"/>
                </a:solidFill>
                <a:latin typeface="Verdana" charset="0"/>
                <a:ea typeface="Verdana" charset="0"/>
                <a:cs typeface="Verdana" charset="0"/>
              </a:rPr>
              <a:t>Deployment</a:t>
            </a:r>
            <a:endParaRPr lang="de-DE" sz="800" dirty="0">
              <a:solidFill>
                <a:sysClr val="windowText" lastClr="00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5" name="Abgerundetes Rechteck 24"/>
          <p:cNvSpPr/>
          <p:nvPr/>
        </p:nvSpPr>
        <p:spPr>
          <a:xfrm>
            <a:off x="4573276" y="2167591"/>
            <a:ext cx="607733" cy="37375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>
                <a:solidFill>
                  <a:sysClr val="windowText" lastClr="000000"/>
                </a:solidFill>
                <a:latin typeface="Verdana" charset="0"/>
                <a:ea typeface="Verdana" charset="0"/>
                <a:cs typeface="Verdana" charset="0"/>
              </a:rPr>
              <a:t>Review </a:t>
            </a:r>
            <a:r>
              <a:rPr lang="de-DE" sz="800" smtClean="0">
                <a:solidFill>
                  <a:sysClr val="windowText" lastClr="000000"/>
                </a:solidFill>
                <a:latin typeface="Verdana" charset="0"/>
                <a:ea typeface="Verdana" charset="0"/>
                <a:cs typeface="Verdana" charset="0"/>
              </a:rPr>
              <a:t>&amp; Close</a:t>
            </a:r>
            <a:endParaRPr lang="de-DE" sz="800" dirty="0">
              <a:solidFill>
                <a:sysClr val="windowText" lastClr="00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6" name="Abgerundetes Rechteck 25"/>
          <p:cNvSpPr/>
          <p:nvPr/>
        </p:nvSpPr>
        <p:spPr>
          <a:xfrm>
            <a:off x="2556933" y="2631016"/>
            <a:ext cx="3045581" cy="15989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Service Validation </a:t>
            </a:r>
            <a:r>
              <a:rPr lang="de-DE" sz="800" dirty="0" err="1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and</a:t>
            </a:r>
            <a:r>
              <a:rPr lang="de-DE" sz="80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de-DE" sz="800" dirty="0" err="1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Testing</a:t>
            </a:r>
            <a:endParaRPr lang="de-DE" sz="800" dirty="0">
              <a:solidFill>
                <a:schemeClr val="tx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7" name="Abgerundetes Rechteck 26"/>
          <p:cNvSpPr/>
          <p:nvPr/>
        </p:nvSpPr>
        <p:spPr>
          <a:xfrm>
            <a:off x="2222500" y="2832649"/>
            <a:ext cx="3441700" cy="15989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Knowledge Management</a:t>
            </a:r>
            <a:endParaRPr lang="de-DE" sz="80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68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056509" y="480326"/>
            <a:ext cx="5040086" cy="5758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6859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</Words>
  <Application>Microsoft Macintosh PowerPoint</Application>
  <PresentationFormat>Breitbild</PresentationFormat>
  <Paragraphs>35</Paragraphs>
  <Slides>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Verdana</vt:lpstr>
      <vt:lpstr>Arial</vt:lpstr>
      <vt:lpstr>Office-Design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steve.lohr@gmx.de</dc:creator>
  <cp:lastModifiedBy>steve.lohr@gmx.de</cp:lastModifiedBy>
  <cp:revision>19</cp:revision>
  <dcterms:created xsi:type="dcterms:W3CDTF">2016-03-05T10:18:55Z</dcterms:created>
  <dcterms:modified xsi:type="dcterms:W3CDTF">2016-03-16T15:04:06Z</dcterms:modified>
</cp:coreProperties>
</file>