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9"/>
    <p:restoredTop sz="93956"/>
  </p:normalViewPr>
  <p:slideViewPr>
    <p:cSldViewPr snapToGrid="0" snapToObjects="1">
      <p:cViewPr>
        <p:scale>
          <a:sx n="150" d="100"/>
          <a:sy n="150" d="100"/>
        </p:scale>
        <p:origin x="-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1" dirty="0" smtClean="0">
                <a:latin typeface="Verdana" charset="0"/>
                <a:ea typeface="Verdana" charset="0"/>
                <a:cs typeface="Verdana" charset="0"/>
              </a:rPr>
              <a:t>Produktlebenszyklen</a:t>
            </a:r>
            <a:endParaRPr lang="de-DE" sz="1400" b="1" dirty="0">
              <a:latin typeface="Verdana" charset="0"/>
              <a:ea typeface="Verdana" charset="0"/>
              <a:cs typeface="Verdana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0327573775526846"/>
          <c:y val="0.125397706688094"/>
          <c:w val="0.934485244894631"/>
          <c:h val="0.846165111071352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Normalform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0.0</c:v>
                </c:pt>
                <c:pt idx="1">
                  <c:v>1.5</c:v>
                </c:pt>
                <c:pt idx="2">
                  <c:v>3.0</c:v>
                </c:pt>
                <c:pt idx="3">
                  <c:v>4.0</c:v>
                </c:pt>
                <c:pt idx="4">
                  <c:v>3.0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Flop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0.0</c:v>
                </c:pt>
                <c:pt idx="1">
                  <c:v>4.0</c:v>
                </c:pt>
                <c:pt idx="2">
                  <c:v>1.0</c:v>
                </c:pt>
                <c:pt idx="3">
                  <c:v>0.1</c:v>
                </c:pt>
                <c:pt idx="4">
                  <c:v>0.0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sterbend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2.5</c:v>
                </c:pt>
                <c:pt idx="4">
                  <c:v>2.0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Modifikation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0.0</c:v>
                </c:pt>
                <c:pt idx="1">
                  <c:v>2.5</c:v>
                </c:pt>
                <c:pt idx="2">
                  <c:v>2.0</c:v>
                </c:pt>
                <c:pt idx="3">
                  <c:v>4.0</c:v>
                </c:pt>
                <c:pt idx="4">
                  <c:v>4.5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Erfolg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4.5</c:v>
                </c:pt>
                <c:pt idx="4">
                  <c:v>5.0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4927376"/>
        <c:axId val="2130836224"/>
      </c:lineChart>
      <c:catAx>
        <c:axId val="205492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0836224"/>
        <c:crosses val="autoZero"/>
        <c:auto val="1"/>
        <c:lblAlgn val="ctr"/>
        <c:lblOffset val="100"/>
        <c:noMultiLvlLbl val="0"/>
      </c:catAx>
      <c:valAx>
        <c:axId val="21308362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5492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1" dirty="0" smtClean="0">
                <a:latin typeface="Verdana" charset="0"/>
                <a:ea typeface="Verdana" charset="0"/>
                <a:cs typeface="Verdana" charset="0"/>
              </a:rPr>
              <a:t>Fehlerbehebungskosten</a:t>
            </a:r>
            <a:endParaRPr lang="de-DE" sz="1400" b="1" dirty="0">
              <a:latin typeface="Verdana" charset="0"/>
              <a:ea typeface="Verdana" charset="0"/>
              <a:cs typeface="Verdana" charset="0"/>
            </a:endParaRPr>
          </a:p>
        </c:rich>
      </c:tx>
      <c:layout>
        <c:manualLayout>
          <c:xMode val="edge"/>
          <c:yMode val="edge"/>
          <c:x val="0.275026061063244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0327573775526846"/>
          <c:y val="0.125397706688094"/>
          <c:w val="0.934485244894631"/>
          <c:h val="0.84616511107135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Tabelle1!$A$1:$F$1</c:f>
              <c:strCache>
                <c:ptCount val="6"/>
                <c:pt idx="0">
                  <c:v>Anforderung</c:v>
                </c:pt>
                <c:pt idx="1">
                  <c:v>Entwurf</c:v>
                </c:pt>
                <c:pt idx="2">
                  <c:v>Programmierung</c:v>
                </c:pt>
                <c:pt idx="3">
                  <c:v>Entwicklungstest</c:v>
                </c:pt>
                <c:pt idx="4">
                  <c:v>Akzeptanztest</c:v>
                </c:pt>
                <c:pt idx="5">
                  <c:v>Betrieb</c:v>
                </c:pt>
              </c:strCache>
            </c:strRef>
          </c:cat>
          <c:val>
            <c:numRef>
              <c:f>Tabelle1!$A$2:$F$2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7.0</c:v>
                </c:pt>
                <c:pt idx="4">
                  <c:v>18.0</c:v>
                </c:pt>
                <c:pt idx="5">
                  <c:v>55.0</c:v>
                </c:pt>
              </c:numCache>
            </c:numRef>
          </c:val>
          <c:smooth val="1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Tabelle1!$A$1:$F$1</c:f>
              <c:strCache>
                <c:ptCount val="6"/>
                <c:pt idx="0">
                  <c:v>Anforderung</c:v>
                </c:pt>
                <c:pt idx="1">
                  <c:v>Entwurf</c:v>
                </c:pt>
                <c:pt idx="2">
                  <c:v>Programmierung</c:v>
                </c:pt>
                <c:pt idx="3">
                  <c:v>Entwicklungstest</c:v>
                </c:pt>
                <c:pt idx="4">
                  <c:v>Akzeptanztest</c:v>
                </c:pt>
                <c:pt idx="5">
                  <c:v>Betrieb</c:v>
                </c:pt>
              </c:strCache>
            </c:strRef>
          </c:cat>
          <c:val>
            <c:numRef>
              <c:f>Tabelle1!$A$3:$F$3</c:f>
              <c:numCache>
                <c:formatCode>General</c:formatCode>
                <c:ptCount val="6"/>
              </c:numCache>
            </c:numRef>
          </c:val>
          <c:smooth val="1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Tabelle1!$A$1:$F$1</c:f>
              <c:strCache>
                <c:ptCount val="6"/>
                <c:pt idx="0">
                  <c:v>Anforderung</c:v>
                </c:pt>
                <c:pt idx="1">
                  <c:v>Entwurf</c:v>
                </c:pt>
                <c:pt idx="2">
                  <c:v>Programmierung</c:v>
                </c:pt>
                <c:pt idx="3">
                  <c:v>Entwicklungstest</c:v>
                </c:pt>
                <c:pt idx="4">
                  <c:v>Akzeptanztest</c:v>
                </c:pt>
                <c:pt idx="5">
                  <c:v>Betrieb</c:v>
                </c:pt>
              </c:strCache>
            </c:strRef>
          </c:cat>
          <c:val>
            <c:numRef>
              <c:f>Tabelle1!$A$4:$F$4</c:f>
              <c:numCache>
                <c:formatCode>General</c:formatCode>
                <c:ptCount val="6"/>
              </c:numCache>
            </c:numRef>
          </c:val>
          <c:smooth val="1"/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Tabelle1!$A$1:$F$1</c:f>
              <c:strCache>
                <c:ptCount val="6"/>
                <c:pt idx="0">
                  <c:v>Anforderung</c:v>
                </c:pt>
                <c:pt idx="1">
                  <c:v>Entwurf</c:v>
                </c:pt>
                <c:pt idx="2">
                  <c:v>Programmierung</c:v>
                </c:pt>
                <c:pt idx="3">
                  <c:v>Entwicklungstest</c:v>
                </c:pt>
                <c:pt idx="4">
                  <c:v>Akzeptanztest</c:v>
                </c:pt>
                <c:pt idx="5">
                  <c:v>Betrieb</c:v>
                </c:pt>
              </c:strCache>
            </c:strRef>
          </c:cat>
          <c:val>
            <c:numRef>
              <c:f>Tabelle1!$A$5:$F$5</c:f>
              <c:numCache>
                <c:formatCode>General</c:formatCode>
                <c:ptCount val="6"/>
              </c:numCache>
            </c:numRef>
          </c:val>
          <c:smooth val="1"/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Tabelle1!$A$1:$F$1</c:f>
              <c:strCache>
                <c:ptCount val="6"/>
                <c:pt idx="0">
                  <c:v>Anforderung</c:v>
                </c:pt>
                <c:pt idx="1">
                  <c:v>Entwurf</c:v>
                </c:pt>
                <c:pt idx="2">
                  <c:v>Programmierung</c:v>
                </c:pt>
                <c:pt idx="3">
                  <c:v>Entwicklungstest</c:v>
                </c:pt>
                <c:pt idx="4">
                  <c:v>Akzeptanztest</c:v>
                </c:pt>
                <c:pt idx="5">
                  <c:v>Betrieb</c:v>
                </c:pt>
              </c:strCache>
            </c:strRef>
          </c:cat>
          <c:val>
            <c:numRef>
              <c:f>Tabelle1!$A$6:$F$6</c:f>
              <c:numCache>
                <c:formatCode>General</c:formatCode>
                <c:ptCount val="6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7310912"/>
        <c:axId val="-2108500496"/>
      </c:lineChart>
      <c:catAx>
        <c:axId val="21473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8500496"/>
        <c:crosses val="autoZero"/>
        <c:auto val="1"/>
        <c:lblAlgn val="ctr"/>
        <c:lblOffset val="100"/>
        <c:noMultiLvlLbl val="0"/>
      </c:catAx>
      <c:valAx>
        <c:axId val="-21085004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731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1DEE-3F41-B34E-96C2-26796F10840D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C7BC-674D-4B4E-93C4-E155CB34F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9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6C7BC-674D-4B4E-93C4-E155CB34FE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1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5BA-7AD8-E44A-B5F4-33C1482C67A6}" type="datetimeFigureOut">
              <a:rPr lang="de-DE" smtClean="0"/>
              <a:t>06.05.16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556656" y="2362200"/>
            <a:ext cx="4931231" cy="1578429"/>
            <a:chOff x="1556656" y="2362200"/>
            <a:chExt cx="4931231" cy="1578429"/>
          </a:xfrm>
        </p:grpSpPr>
        <p:sp>
          <p:nvSpPr>
            <p:cNvPr id="7" name="Abgerundetes Rechteck 6"/>
            <p:cNvSpPr/>
            <p:nvPr/>
          </p:nvSpPr>
          <p:spPr>
            <a:xfrm>
              <a:off x="3374569" y="2362200"/>
              <a:ext cx="3113318" cy="1398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Produktlebenszeit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556657" y="2721429"/>
              <a:ext cx="1817911" cy="10395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 </a:t>
              </a:r>
              <a:r>
                <a:rPr lang="de-DE" sz="1400" b="1" dirty="0" err="1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to</a:t>
              </a:r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Market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ichtungspfeil 10"/>
            <p:cNvSpPr/>
            <p:nvPr/>
          </p:nvSpPr>
          <p:spPr>
            <a:xfrm>
              <a:off x="5617027" y="3276600"/>
              <a:ext cx="870860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Gewinnzeit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" name="Richtungspfeil 4"/>
            <p:cNvSpPr/>
            <p:nvPr/>
          </p:nvSpPr>
          <p:spPr>
            <a:xfrm>
              <a:off x="2307770" y="3276600"/>
              <a:ext cx="1066797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Entwicklung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245426" y="3276600"/>
              <a:ext cx="783774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Pay-off-Zeit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Explosion 1 5"/>
            <p:cNvSpPr/>
            <p:nvPr/>
          </p:nvSpPr>
          <p:spPr>
            <a:xfrm>
              <a:off x="1556656" y="3026229"/>
              <a:ext cx="1055915" cy="9144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Idee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374569" y="3129643"/>
              <a:ext cx="8708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Markt-eintritt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029200" y="3129643"/>
              <a:ext cx="58782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BEP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9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ung 22"/>
          <p:cNvGrpSpPr/>
          <p:nvPr/>
        </p:nvGrpSpPr>
        <p:grpSpPr>
          <a:xfrm>
            <a:off x="1518554" y="1724023"/>
            <a:ext cx="5040088" cy="1888972"/>
            <a:chOff x="1518554" y="1724023"/>
            <a:chExt cx="5040088" cy="1888972"/>
          </a:xfrm>
        </p:grpSpPr>
        <p:sp>
          <p:nvSpPr>
            <p:cNvPr id="13" name="Abgerundetes Rechteck 12"/>
            <p:cNvSpPr/>
            <p:nvPr/>
          </p:nvSpPr>
          <p:spPr>
            <a:xfrm>
              <a:off x="1518559" y="1724023"/>
              <a:ext cx="1229756" cy="18889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Kunde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518554" y="2096860"/>
              <a:ext cx="1121758" cy="139881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Bedürfnis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445324" y="1724024"/>
              <a:ext cx="3113318" cy="1888971"/>
            </a:xfrm>
            <a:prstGeom prst="roundRect">
              <a:avLst>
                <a:gd name="adj" fmla="val 69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76552" y="2114549"/>
              <a:ext cx="924091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Version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657979" y="2114549"/>
              <a:ext cx="900662" cy="138112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Projekt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576552" y="2864302"/>
              <a:ext cx="9381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Release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ichtungspfeil 18"/>
            <p:cNvSpPr/>
            <p:nvPr/>
          </p:nvSpPr>
          <p:spPr>
            <a:xfrm>
              <a:off x="2640311" y="2232931"/>
              <a:ext cx="938157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Anforderung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ichtungspfeil 19"/>
            <p:cNvSpPr/>
            <p:nvPr/>
          </p:nvSpPr>
          <p:spPr>
            <a:xfrm>
              <a:off x="4500643" y="2267613"/>
              <a:ext cx="1157335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Realisierung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ichtungspfeil 20"/>
            <p:cNvSpPr/>
            <p:nvPr/>
          </p:nvSpPr>
          <p:spPr>
            <a:xfrm rot="10800000" flipV="1">
              <a:off x="4514708" y="3000369"/>
              <a:ext cx="1139959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Veröffentlichung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ichtungspfeil 21"/>
            <p:cNvSpPr/>
            <p:nvPr/>
          </p:nvSpPr>
          <p:spPr>
            <a:xfrm rot="10800000" flipV="1">
              <a:off x="2640312" y="3000368"/>
              <a:ext cx="938156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Befriedigung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74546472"/>
              </p:ext>
            </p:extLst>
          </p:nvPr>
        </p:nvGraphicFramePr>
        <p:xfrm>
          <a:off x="1056509" y="719667"/>
          <a:ext cx="5040086" cy="314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1109130" y="1397003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Umsatz</a:t>
            </a:r>
            <a:endParaRPr lang="de-DE" sz="8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76337" y="3158064"/>
            <a:ext cx="66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Zeit</a:t>
            </a:r>
            <a:endParaRPr lang="de-DE" sz="8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227666" y="1578586"/>
            <a:ext cx="0" cy="1808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503332" y="3390442"/>
            <a:ext cx="43180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 1 16"/>
          <p:cNvSpPr/>
          <p:nvPr/>
        </p:nvSpPr>
        <p:spPr>
          <a:xfrm>
            <a:off x="1320802" y="2870121"/>
            <a:ext cx="821270" cy="740528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Markt-eintritt</a:t>
            </a:r>
            <a:endParaRPr lang="de-DE" sz="6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5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2165349" y="666241"/>
            <a:ext cx="3548265" cy="2534159"/>
          </a:xfrm>
          <a:prstGeom prst="roundRect">
            <a:avLst>
              <a:gd name="adj" fmla="val 34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Transition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32267" y="1987077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Strategy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165349" y="493025"/>
            <a:ext cx="3548267" cy="1598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Continual</a:t>
            </a:r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Service </a:t>
            </a:r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Improvement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222500" y="69164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Change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22500" y="86610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Service Asset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Configuration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222500" y="1040983"/>
            <a:ext cx="3441700" cy="1776300"/>
          </a:xfrm>
          <a:prstGeom prst="roundRect">
            <a:avLst>
              <a:gd name="adj" fmla="val 425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306518" y="1984949"/>
            <a:ext cx="790077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Operation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88371" y="1980714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Design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98700" y="1090118"/>
            <a:ext cx="3303814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Transition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Support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2556933" y="1264057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Change Evaluation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556933" y="1446344"/>
            <a:ext cx="2697895" cy="11762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633482" y="1785210"/>
            <a:ext cx="663045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157032" y="2173955"/>
            <a:ext cx="837117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Build</a:t>
            </a:r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&amp; Test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854305" y="1759940"/>
            <a:ext cx="842744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573276" y="2167591"/>
            <a:ext cx="607733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Review </a:t>
            </a:r>
            <a:r>
              <a:rPr lang="de-DE" sz="80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&amp; Close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2556933" y="2631016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Service Validation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Testing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2222500" y="2832649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Knowledge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639330348"/>
              </p:ext>
            </p:extLst>
          </p:nvPr>
        </p:nvGraphicFramePr>
        <p:xfrm>
          <a:off x="1056509" y="719667"/>
          <a:ext cx="5040086" cy="314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1181096" y="800102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Kosten</a:t>
            </a:r>
            <a:endParaRPr lang="de-DE" sz="8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1803" y="2633127"/>
            <a:ext cx="66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Zeit</a:t>
            </a:r>
            <a:endParaRPr lang="de-DE" sz="8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1295400" y="973211"/>
            <a:ext cx="4234" cy="189652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638798" y="2865505"/>
            <a:ext cx="43180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9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6509" y="480326"/>
            <a:ext cx="5040086" cy="57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5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Breitbild</PresentationFormat>
  <Paragraphs>42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steve.lohr@gmx.de</dc:creator>
  <cp:lastModifiedBy>Steve Lohr</cp:lastModifiedBy>
  <cp:revision>35</cp:revision>
  <dcterms:created xsi:type="dcterms:W3CDTF">2016-03-05T10:18:55Z</dcterms:created>
  <dcterms:modified xsi:type="dcterms:W3CDTF">2016-05-06T14:05:52Z</dcterms:modified>
</cp:coreProperties>
</file>