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3E841A3-A74A-4762-BF51-98B91FB8C988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294480"/>
            <a:ext cx="9071640" cy="62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 spc="-1">
                <a:latin typeface="Arial"/>
              </a:rPr>
              <a:t>Почему в C++ нет finally?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005840"/>
            <a:ext cx="9071640" cy="566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C++ использует подход RAII</a:t>
            </a:r>
            <a:r>
              <a:rPr lang="en-US" sz="2400" spc="-1" baseline="33000">
                <a:latin typeface="Arial"/>
              </a:rPr>
              <a:t>(1,2)</a:t>
            </a:r>
            <a:r>
              <a:rPr lang="en-US" sz="2400" spc="-1">
                <a:latin typeface="Arial"/>
              </a:rPr>
              <a:t>: </a:t>
            </a:r>
            <a:r>
              <a:rPr lang="en-US" sz="2000" spc="-1">
                <a:latin typeface="Arial"/>
              </a:rPr>
              <a:t>https://en.wikipedia.org/wiki/Resource_Acquisition_Is_Initialization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 </a:t>
            </a:r>
            <a:r>
              <a:rPr lang="en-US" sz="2400" spc="-1">
                <a:latin typeface="Arial"/>
              </a:rPr>
              <a:t>(Получение ресурса есть инициализация)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Все объекты, созданные на стеке, будут гарантировано уничтожены, а их ресурсы могут освобождаться в деструкторах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Плюсы: более простой код использования ресурсов, переиспользование кода освобождения ресурсов (считается, что мест получения ресурсов больше, чем самих ресурсов)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Ограничения: работает для ресурсов, создаваемых на стеке. Для динамической памяти нужны свои подходы (</a:t>
            </a:r>
            <a:r>
              <a:rPr lang="en-US" sz="1800" spc="-1">
                <a:latin typeface="Arial"/>
              </a:rPr>
              <a:t>см. </a:t>
            </a:r>
            <a:r>
              <a:rPr lang="en-US" sz="1800" spc="-1">
                <a:latin typeface="Arial"/>
              </a:rPr>
              <a:t>https://en.wikipedia.org/wiki/Smart_pointer</a:t>
            </a:r>
            <a:r>
              <a:rPr lang="en-US" sz="1800" spc="-1">
                <a:latin typeface="Arial"/>
              </a:rPr>
              <a:t> </a:t>
            </a:r>
            <a:r>
              <a:rPr lang="en-US" sz="2400" spc="-1">
                <a:latin typeface="Arial"/>
              </a:rPr>
              <a:t>)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Вопрос: почему RAII нет в Java?</a:t>
            </a:r>
            <a:endParaRPr/>
          </a:p>
        </p:txBody>
      </p:sp>
      <p:sp>
        <p:nvSpPr>
          <p:cNvPr id="41" name="TextShape 3"/>
          <p:cNvSpPr txBox="1"/>
          <p:nvPr/>
        </p:nvSpPr>
        <p:spPr>
          <a:xfrm>
            <a:off x="438120" y="6841080"/>
            <a:ext cx="9254520" cy="399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400" spc="-1">
                <a:latin typeface="Arial"/>
              </a:rPr>
              <a:t>1) </a:t>
            </a:r>
            <a:r>
              <a:rPr lang="en-US" sz="1400" spc="-1">
                <a:latin typeface="Arial"/>
              </a:rPr>
              <a:t>http://stackoverflow.com/questions/161177/does-c-support-finally-blocks-and-whats-this-raii-i-keep-hearing-about</a:t>
            </a:r>
            <a:r>
              <a:rPr lang="en-US" sz="1400" spc="-1">
                <a:latin typeface="Arial"/>
              </a:rPr>
              <a:t> </a:t>
            </a:r>
            <a:r>
              <a:rPr lang="en-US" sz="1400" spc="-1">
                <a:latin typeface="Arial"/>
              </a:rPr>
              <a:t>
</a:t>
            </a:r>
            <a:r>
              <a:rPr lang="en-US" sz="1400" spc="-1">
                <a:latin typeface="Arial"/>
              </a:rPr>
              <a:t>2) </a:t>
            </a:r>
            <a:r>
              <a:rPr lang="en-US" sz="1400" spc="-1">
                <a:latin typeface="Arial"/>
              </a:rPr>
              <a:t>http://www.stroustrup.com/bs_faq2.html#finally</a:t>
            </a:r>
            <a:r>
              <a:rPr lang="en-US" sz="1400" spc="-1">
                <a:latin typeface="Arial"/>
              </a:rPr>
              <a:t> 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94480"/>
            <a:ext cx="9071640" cy="62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 spc="-1">
                <a:latin typeface="Arial"/>
              </a:rPr>
              <a:t>Пример RAII</a:t>
            </a:r>
            <a:r>
              <a:rPr lang="en-US" sz="4400" spc="-1" baseline="33000">
                <a:latin typeface="Arial"/>
              </a:rPr>
              <a:t>(1)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005840"/>
            <a:ext cx="3610800" cy="566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2000" spc="-1">
                <a:latin typeface="Arial"/>
              </a:rPr>
              <a:t>// A class with implements RAII</a:t>
            </a:r>
            <a:endParaRPr/>
          </a:p>
          <a:p>
            <a:r>
              <a:rPr lang="en-US" sz="2000" spc="-1">
                <a:latin typeface="Arial"/>
              </a:rPr>
              <a:t>class lock</a:t>
            </a:r>
            <a:endParaRPr/>
          </a:p>
          <a:p>
            <a:r>
              <a:rPr lang="en-US" sz="2000" spc="-1">
                <a:latin typeface="Arial"/>
              </a:rPr>
              <a:t>{</a:t>
            </a:r>
            <a:endParaRPr/>
          </a:p>
          <a:p>
            <a:r>
              <a:rPr lang="en-US" sz="2000" spc="-1">
                <a:latin typeface="Arial"/>
              </a:rPr>
              <a:t>    </a:t>
            </a:r>
            <a:r>
              <a:rPr lang="en-US" sz="2000" spc="-1">
                <a:latin typeface="Arial"/>
              </a:rPr>
              <a:t>mutex &amp;m_;</a:t>
            </a:r>
            <a:endParaRPr/>
          </a:p>
          <a:p>
            <a:endParaRPr/>
          </a:p>
          <a:p>
            <a:r>
              <a:rPr lang="en-US" sz="2000" spc="-1">
                <a:latin typeface="Arial"/>
              </a:rPr>
              <a:t>public:</a:t>
            </a:r>
            <a:endParaRPr/>
          </a:p>
          <a:p>
            <a:r>
              <a:rPr lang="en-US" sz="2000" spc="-1">
                <a:latin typeface="Arial"/>
              </a:rPr>
              <a:t>    </a:t>
            </a:r>
            <a:r>
              <a:rPr lang="en-US" sz="2000" spc="-1">
                <a:latin typeface="Arial"/>
              </a:rPr>
              <a:t>lock(mutex &amp;m)</a:t>
            </a:r>
            <a:endParaRPr/>
          </a:p>
          <a:p>
            <a:r>
              <a:rPr lang="en-US" sz="2000" spc="-1">
                <a:latin typeface="Arial"/>
              </a:rPr>
              <a:t>      </a:t>
            </a:r>
            <a:r>
              <a:rPr lang="en-US" sz="2000" spc="-1">
                <a:latin typeface="Arial"/>
              </a:rPr>
              <a:t>: m_(m)</a:t>
            </a:r>
            <a:endParaRPr/>
          </a:p>
          <a:p>
            <a:r>
              <a:rPr lang="en-US" sz="2000" spc="-1">
                <a:latin typeface="Arial"/>
              </a:rPr>
              <a:t>    </a:t>
            </a:r>
            <a:r>
              <a:rPr lang="en-US" sz="2000" spc="-1">
                <a:latin typeface="Arial"/>
              </a:rPr>
              <a:t>{</a:t>
            </a:r>
            <a:endParaRPr/>
          </a:p>
          <a:p>
            <a:r>
              <a:rPr lang="en-US" sz="2000" spc="-1">
                <a:latin typeface="Arial"/>
              </a:rPr>
              <a:t>        </a:t>
            </a:r>
            <a:r>
              <a:rPr lang="en-US" sz="2000" spc="-1">
                <a:latin typeface="Arial"/>
              </a:rPr>
              <a:t>m.acquire();</a:t>
            </a:r>
            <a:endParaRPr/>
          </a:p>
          <a:p>
            <a:r>
              <a:rPr lang="en-US" sz="2000" spc="-1">
                <a:latin typeface="Arial"/>
              </a:rPr>
              <a:t>    </a:t>
            </a:r>
            <a:r>
              <a:rPr lang="en-US" sz="2000" spc="-1">
                <a:latin typeface="Arial"/>
              </a:rPr>
              <a:t>}</a:t>
            </a:r>
            <a:endParaRPr/>
          </a:p>
          <a:p>
            <a:r>
              <a:rPr lang="en-US" sz="2000" spc="-1">
                <a:latin typeface="Arial"/>
              </a:rPr>
              <a:t>    </a:t>
            </a:r>
            <a:r>
              <a:rPr lang="en-US" sz="2000" spc="-1">
                <a:latin typeface="Arial"/>
              </a:rPr>
              <a:t>~lock()</a:t>
            </a:r>
            <a:endParaRPr/>
          </a:p>
          <a:p>
            <a:r>
              <a:rPr lang="en-US" sz="2000" spc="-1">
                <a:latin typeface="Arial"/>
              </a:rPr>
              <a:t>    </a:t>
            </a:r>
            <a:r>
              <a:rPr lang="en-US" sz="2000" spc="-1">
                <a:latin typeface="Arial"/>
              </a:rPr>
              <a:t>{</a:t>
            </a:r>
            <a:endParaRPr/>
          </a:p>
          <a:p>
            <a:r>
              <a:rPr lang="en-US" sz="2000" spc="-1">
                <a:latin typeface="Arial"/>
              </a:rPr>
              <a:t>        </a:t>
            </a:r>
            <a:r>
              <a:rPr lang="en-US" sz="2000" spc="-1">
                <a:latin typeface="Arial"/>
              </a:rPr>
              <a:t>m_.release();</a:t>
            </a:r>
            <a:endParaRPr/>
          </a:p>
          <a:p>
            <a:r>
              <a:rPr lang="en-US" sz="2000" spc="-1">
                <a:latin typeface="Arial"/>
              </a:rPr>
              <a:t>    </a:t>
            </a:r>
            <a:r>
              <a:rPr lang="en-US" sz="2000" spc="-1">
                <a:latin typeface="Arial"/>
              </a:rPr>
              <a:t>}</a:t>
            </a:r>
            <a:endParaRPr/>
          </a:p>
          <a:p>
            <a:r>
              <a:rPr lang="en-US" sz="2000" spc="-1">
                <a:latin typeface="Arial"/>
              </a:rPr>
              <a:t>};</a:t>
            </a:r>
            <a:endParaRPr/>
          </a:p>
        </p:txBody>
      </p:sp>
      <p:sp>
        <p:nvSpPr>
          <p:cNvPr id="44" name="TextShape 3"/>
          <p:cNvSpPr txBox="1"/>
          <p:nvPr/>
        </p:nvSpPr>
        <p:spPr>
          <a:xfrm>
            <a:off x="438120" y="6823800"/>
            <a:ext cx="9254520" cy="399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1400" spc="-1">
                <a:latin typeface="Arial"/>
              </a:rPr>
              <a:t>1) </a:t>
            </a:r>
            <a:r>
              <a:rPr lang="en-US" sz="1400" spc="-1">
                <a:latin typeface="Arial"/>
              </a:rPr>
              <a:t>http://stackoverflow.com/questions/161177/does-c-support-finally-blocks-and-whats-this-raii-i-keep-hearing-about</a:t>
            </a:r>
            <a:r>
              <a:rPr lang="en-US" sz="1400" spc="-1">
                <a:latin typeface="Arial"/>
              </a:rPr>
              <a:t> </a:t>
            </a:r>
            <a:endParaRPr/>
          </a:p>
        </p:txBody>
      </p:sp>
      <p:sp>
        <p:nvSpPr>
          <p:cNvPr id="45" name="TextShape 4"/>
          <p:cNvSpPr txBox="1"/>
          <p:nvPr/>
        </p:nvSpPr>
        <p:spPr>
          <a:xfrm>
            <a:off x="4206240" y="1005840"/>
            <a:ext cx="5669280" cy="566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1800" spc="-1">
                <a:latin typeface="Arial"/>
              </a:rPr>
              <a:t>// A class which uses 'mutex' and 'lock' objects</a:t>
            </a:r>
            <a:endParaRPr/>
          </a:p>
          <a:p>
            <a:r>
              <a:rPr lang="en-US" sz="1800" spc="-1">
                <a:latin typeface="Arial"/>
              </a:rPr>
              <a:t>class foo</a:t>
            </a:r>
            <a:endParaRPr/>
          </a:p>
          <a:p>
            <a:r>
              <a:rPr lang="en-US" sz="1800" spc="-1">
                <a:latin typeface="Arial"/>
              </a:rPr>
              <a:t>{</a:t>
            </a:r>
            <a:endParaRPr/>
          </a:p>
          <a:p>
            <a:r>
              <a:rPr lang="en-US" sz="1800" spc="-1">
                <a:latin typeface="Arial"/>
              </a:rPr>
              <a:t>    </a:t>
            </a:r>
            <a:r>
              <a:rPr lang="en-US" sz="1800" spc="-1">
                <a:latin typeface="Arial"/>
              </a:rPr>
              <a:t>mutex mutex_; // mutex for locking 'foo' object</a:t>
            </a:r>
            <a:endParaRPr/>
          </a:p>
          <a:p>
            <a:r>
              <a:rPr lang="en-US" sz="1800" spc="-1">
                <a:latin typeface="Arial"/>
              </a:rPr>
              <a:t>public:</a:t>
            </a:r>
            <a:endParaRPr/>
          </a:p>
          <a:p>
            <a:r>
              <a:rPr lang="en-US" sz="1800" spc="-1">
                <a:latin typeface="Arial"/>
              </a:rPr>
              <a:t>    </a:t>
            </a:r>
            <a:r>
              <a:rPr lang="en-US" sz="1800" spc="-1">
                <a:latin typeface="Arial"/>
              </a:rPr>
              <a:t>void bar()</a:t>
            </a:r>
            <a:endParaRPr/>
          </a:p>
          <a:p>
            <a:r>
              <a:rPr lang="en-US" sz="1800" spc="-1">
                <a:latin typeface="Arial"/>
              </a:rPr>
              <a:t>    </a:t>
            </a:r>
            <a:r>
              <a:rPr lang="en-US" sz="1800" spc="-1">
                <a:latin typeface="Arial"/>
              </a:rPr>
              <a:t>{</a:t>
            </a:r>
            <a:endParaRPr/>
          </a:p>
          <a:p>
            <a:r>
              <a:rPr lang="en-US" sz="1800" spc="-1">
                <a:latin typeface="Arial"/>
              </a:rPr>
              <a:t>        </a:t>
            </a:r>
            <a:r>
              <a:rPr lang="en-US" sz="1800" spc="-1">
                <a:latin typeface="Arial"/>
              </a:rPr>
              <a:t>lock scopeLock(mutex_); // lock object.</a:t>
            </a:r>
            <a:endParaRPr/>
          </a:p>
          <a:p>
            <a:endParaRPr/>
          </a:p>
          <a:p>
            <a:r>
              <a:rPr lang="en-US" sz="1800" spc="-1">
                <a:latin typeface="Arial"/>
              </a:rPr>
              <a:t>        </a:t>
            </a:r>
            <a:r>
              <a:rPr lang="en-US" sz="1800" spc="-1">
                <a:latin typeface="Arial"/>
              </a:rPr>
              <a:t>foobar(); </a:t>
            </a:r>
            <a:r>
              <a:rPr lang="en-US" sz="1600" spc="-1">
                <a:latin typeface="Arial"/>
              </a:rPr>
              <a:t>// an operation which may throw an exception</a:t>
            </a:r>
            <a:endParaRPr/>
          </a:p>
          <a:p>
            <a:endParaRPr/>
          </a:p>
          <a:p>
            <a:r>
              <a:rPr lang="en-US" sz="1800" spc="-1">
                <a:latin typeface="Arial"/>
              </a:rPr>
              <a:t>        </a:t>
            </a:r>
            <a:r>
              <a:rPr lang="en-US" sz="1800" spc="-1">
                <a:latin typeface="Arial"/>
              </a:rPr>
              <a:t>// </a:t>
            </a:r>
            <a:r>
              <a:rPr lang="en-US" sz="1600" spc="-1">
                <a:latin typeface="Arial"/>
              </a:rPr>
              <a:t>scopeLock will be destructed even if an exception</a:t>
            </a:r>
            <a:endParaRPr/>
          </a:p>
          <a:p>
            <a:r>
              <a:rPr lang="en-US" sz="1800" spc="-1">
                <a:latin typeface="Arial"/>
              </a:rPr>
              <a:t>        </a:t>
            </a:r>
            <a:r>
              <a:rPr lang="en-US" sz="1800" spc="-1">
                <a:latin typeface="Arial"/>
              </a:rPr>
              <a:t>// occurs, which will release the mutex and allow</a:t>
            </a:r>
            <a:endParaRPr/>
          </a:p>
          <a:p>
            <a:r>
              <a:rPr lang="en-US" sz="1800" spc="-1">
                <a:latin typeface="Arial"/>
              </a:rPr>
              <a:t>        </a:t>
            </a:r>
            <a:r>
              <a:rPr lang="en-US" sz="1800" spc="-1">
                <a:latin typeface="Arial"/>
              </a:rPr>
              <a:t>// other functions to lock the object and run.</a:t>
            </a:r>
            <a:endParaRPr/>
          </a:p>
          <a:p>
            <a:r>
              <a:rPr lang="en-US" sz="1800" spc="-1">
                <a:latin typeface="Arial"/>
              </a:rPr>
              <a:t>    </a:t>
            </a:r>
            <a:r>
              <a:rPr lang="en-US" sz="1800" spc="-1">
                <a:latin typeface="Arial"/>
              </a:rPr>
              <a:t>}</a:t>
            </a:r>
            <a:endParaRPr/>
          </a:p>
          <a:p>
            <a:r>
              <a:rPr lang="en-US" sz="1800" spc="-1">
                <a:latin typeface="Arial"/>
              </a:rPr>
              <a:t>};</a:t>
            </a:r>
            <a:endParaRPr/>
          </a:p>
        </p:txBody>
      </p:sp>
      <p:sp>
        <p:nvSpPr>
          <p:cNvPr id="46" name="Line 5"/>
          <p:cNvSpPr/>
          <p:nvPr/>
        </p:nvSpPr>
        <p:spPr>
          <a:xfrm>
            <a:off x="4114800" y="921240"/>
            <a:ext cx="0" cy="5205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94480"/>
            <a:ext cx="9071640" cy="62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 spc="-1">
                <a:latin typeface="Arial"/>
              </a:rPr>
              <a:t>Освобождение ресурсов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005840"/>
            <a:ext cx="9071640" cy="566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Ресурсы: процессорное время (CPU), память, диск, сеть, блокировки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Примеры: бесполезные циклы for + sleep/wait/poll (polling, spinning), буферы в памяти, открытые файловые дескрипторы, сетевые соединения, lock-объекты и т.д.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Нельзя допускать утечeк ресурсов (leaks)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Желательно сводить к минимум время использования ресурса</a:t>
            </a:r>
            <a:endParaRPr/>
          </a:p>
          <a:p>
            <a:endParaRPr/>
          </a:p>
          <a:p>
            <a:r>
              <a:rPr lang="en-US" sz="2000" spc="-1">
                <a:latin typeface="Arial"/>
              </a:rPr>
              <a:t>Пример:</a:t>
            </a:r>
            <a:endParaRPr/>
          </a:p>
          <a:p>
            <a:r>
              <a:rPr lang="en-US" sz="2000" spc="-1">
                <a:latin typeface="Arial"/>
              </a:rPr>
              <a:t>static String readLine() throws IOException {</a:t>
            </a:r>
            <a:endParaRPr/>
          </a:p>
          <a:p>
            <a:r>
              <a:rPr lang="en-US" sz="2000" spc="-1">
                <a:latin typeface="Arial"/>
              </a:rPr>
              <a:t>    </a:t>
            </a:r>
            <a:r>
              <a:rPr lang="en-US" sz="2000" spc="-1">
                <a:latin typeface="Arial"/>
              </a:rPr>
              <a:t>BufferedReader in = new BufferedReader(new FileReader("tmp/in.txt"));</a:t>
            </a:r>
            <a:endParaRPr/>
          </a:p>
          <a:p>
            <a:r>
              <a:rPr lang="en-US" sz="2000" spc="-1">
                <a:latin typeface="Arial"/>
              </a:rPr>
              <a:t>    </a:t>
            </a:r>
            <a:r>
              <a:rPr lang="en-US" sz="2000" spc="-1">
                <a:latin typeface="Arial"/>
              </a:rPr>
              <a:t>try {</a:t>
            </a:r>
            <a:endParaRPr/>
          </a:p>
          <a:p>
            <a:r>
              <a:rPr lang="en-US" sz="2000" spc="-1">
                <a:latin typeface="Arial"/>
              </a:rPr>
              <a:t>        </a:t>
            </a:r>
            <a:r>
              <a:rPr lang="en-US" sz="2000" spc="-1">
                <a:latin typeface="Arial"/>
              </a:rPr>
              <a:t>return in.readLine();</a:t>
            </a:r>
            <a:endParaRPr/>
          </a:p>
          <a:p>
            <a:r>
              <a:rPr lang="en-US" sz="2000" spc="-1">
                <a:latin typeface="Arial"/>
              </a:rPr>
              <a:t>    </a:t>
            </a:r>
            <a:r>
              <a:rPr lang="en-US" sz="2000" spc="-1">
                <a:latin typeface="Arial"/>
              </a:rPr>
              <a:t>} finally {</a:t>
            </a:r>
            <a:endParaRPr/>
          </a:p>
          <a:p>
            <a:r>
              <a:rPr lang="en-US" sz="2000" spc="-1">
                <a:latin typeface="Arial"/>
              </a:rPr>
              <a:t>        </a:t>
            </a:r>
            <a:r>
              <a:rPr lang="en-US" sz="2000" spc="-1">
                <a:latin typeface="Arial"/>
              </a:rPr>
              <a:t>in.close();</a:t>
            </a:r>
            <a:endParaRPr/>
          </a:p>
          <a:p>
            <a:r>
              <a:rPr lang="en-US" sz="2000" spc="-1">
                <a:latin typeface="Arial"/>
              </a:rPr>
              <a:t>    </a:t>
            </a:r>
            <a:r>
              <a:rPr lang="en-US" sz="2000" spc="-1">
                <a:latin typeface="Arial"/>
              </a:rPr>
              <a:t>}</a:t>
            </a:r>
            <a:endParaRPr/>
          </a:p>
          <a:p>
            <a:r>
              <a:rPr lang="en-US" sz="2000" spc="-1">
                <a:latin typeface="Arial"/>
              </a:rPr>
              <a:t>}</a:t>
            </a:r>
            <a:endParaRPr/>
          </a:p>
        </p:txBody>
      </p:sp>
      <p:sp>
        <p:nvSpPr>
          <p:cNvPr id="49" name="TextShape 3"/>
          <p:cNvSpPr txBox="1"/>
          <p:nvPr/>
        </p:nvSpPr>
        <p:spPr>
          <a:xfrm>
            <a:off x="438120" y="6823800"/>
            <a:ext cx="9254520" cy="399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400" spc="-1">
                <a:latin typeface="Arial"/>
              </a:rPr>
              <a:t>https://docs.oracle.com/javase/tutorial/essential/exceptions/finally.html</a:t>
            </a:r>
            <a:r>
              <a:rPr lang="en-US" sz="1400" spc="-1">
                <a:latin typeface="Arial"/>
              </a:rPr>
              <a:t>  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94480"/>
            <a:ext cx="9071640" cy="62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 spc="-1">
                <a:latin typeface="Arial"/>
              </a:rPr>
              <a:t>try-with-resources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504000" y="1005840"/>
            <a:ext cx="9071640" cy="566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2000" spc="-1">
                <a:latin typeface="Arial"/>
              </a:rPr>
              <a:t>void copyStr() throws IOException {</a:t>
            </a:r>
            <a:endParaRPr/>
          </a:p>
          <a:p>
            <a:r>
              <a:rPr lang="en-US" sz="2000" spc="-1">
                <a:latin typeface="Arial"/>
              </a:rPr>
              <a:t>    </a:t>
            </a:r>
            <a:r>
              <a:rPr lang="en-US" sz="2000" spc="-1">
                <a:latin typeface="Arial"/>
              </a:rPr>
              <a:t>try (BufferedReader in = new BufferedReader(new FileReader("in.txt"));</a:t>
            </a:r>
            <a:endParaRPr/>
          </a:p>
          <a:p>
            <a:r>
              <a:rPr lang="en-US" sz="2000" spc="-1">
                <a:latin typeface="Arial"/>
              </a:rPr>
              <a:t>         </a:t>
            </a:r>
            <a:r>
              <a:rPr lang="en-US" sz="2000" spc="-1">
                <a:latin typeface="Arial"/>
              </a:rPr>
              <a:t>BufferedWriter out = new BufferedWriter(new FileWriter("out.txt"))) {</a:t>
            </a:r>
            <a:endParaRPr/>
          </a:p>
          <a:p>
            <a:r>
              <a:rPr lang="en-US" sz="2000" spc="-1">
                <a:latin typeface="Arial"/>
              </a:rPr>
              <a:t>        </a:t>
            </a:r>
            <a:r>
              <a:rPr lang="en-US" sz="2000" spc="-1">
                <a:latin typeface="Arial"/>
              </a:rPr>
              <a:t>out.write("Copy: " + in.readLine());</a:t>
            </a:r>
            <a:endParaRPr/>
          </a:p>
          <a:p>
            <a:r>
              <a:rPr lang="en-US" sz="2000" spc="-1">
                <a:latin typeface="Arial"/>
              </a:rPr>
              <a:t>    </a:t>
            </a:r>
            <a:r>
              <a:rPr lang="en-US" sz="2000" spc="-1">
                <a:latin typeface="Arial"/>
              </a:rPr>
              <a:t>}</a:t>
            </a:r>
            <a:endParaRPr/>
          </a:p>
          <a:p>
            <a:r>
              <a:rPr lang="en-US" sz="2000" spc="-1">
                <a:latin typeface="Arial"/>
              </a:rPr>
              <a:t>}</a:t>
            </a:r>
            <a:endParaRPr/>
          </a:p>
          <a:p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Синтаксис: try (&lt;? extends AutoCloseable&gt; res = &lt;init&gt; [;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&lt;? extends AutoCloseable&gt; resN = &lt;init&gt;]*)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 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AutoCloseable: void close() throws Exception</a:t>
            </a:r>
            <a:endParaRPr/>
          </a:p>
          <a:p>
            <a:pPr lvl="2" marL="648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Реализации могут не объявлять генерируемые исключения, тогда и блок try-with не будет требовать обработать или пробросить их</a:t>
            </a:r>
            <a:endParaRPr/>
          </a:p>
          <a:p>
            <a:pPr lvl="2" marL="648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 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Throwable.getSuppressed – получение “подавляемых” исключений</a:t>
            </a:r>
            <a:endParaRPr/>
          </a:p>
        </p:txBody>
      </p:sp>
      <p:sp>
        <p:nvSpPr>
          <p:cNvPr id="52" name="TextShape 3"/>
          <p:cNvSpPr txBox="1"/>
          <p:nvPr/>
        </p:nvSpPr>
        <p:spPr>
          <a:xfrm>
            <a:off x="438120" y="6823800"/>
            <a:ext cx="9254520" cy="399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400" spc="-1">
                <a:latin typeface="Arial"/>
              </a:rPr>
              <a:t>https://docs.oracle.com/javase/tutorial/essential/exceptions/tryResourceClose.html</a:t>
            </a:r>
            <a:r>
              <a:rPr lang="en-US" sz="1400" spc="-1">
                <a:latin typeface="Arial"/>
              </a:rPr>
              <a:t> 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94480"/>
            <a:ext cx="9071640" cy="62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 spc="-1">
                <a:latin typeface="Arial"/>
              </a:rPr>
              <a:t>Почему Exceptions?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005840"/>
            <a:ext cx="9071640" cy="566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2000" spc="-1">
                <a:latin typeface="Arial"/>
              </a:rPr>
              <a:t>Задача (псевдо-код):</a:t>
            </a:r>
            <a:endParaRPr/>
          </a:p>
          <a:p>
            <a:endParaRPr/>
          </a:p>
          <a:p>
            <a:r>
              <a:rPr lang="en-US" sz="2000" spc="-1">
                <a:latin typeface="Arial"/>
              </a:rPr>
              <a:t>readFile {</a:t>
            </a:r>
            <a:endParaRPr/>
          </a:p>
          <a:p>
            <a:r>
              <a:rPr lang="en-US" sz="2000" spc="-1">
                <a:latin typeface="Arial"/>
              </a:rPr>
              <a:t>    </a:t>
            </a:r>
            <a:r>
              <a:rPr lang="en-US" sz="2000" spc="-1">
                <a:latin typeface="Arial"/>
              </a:rPr>
              <a:t>open the file;</a:t>
            </a:r>
            <a:endParaRPr/>
          </a:p>
          <a:p>
            <a:r>
              <a:rPr lang="en-US" sz="2000" spc="-1">
                <a:latin typeface="Arial"/>
              </a:rPr>
              <a:t>    </a:t>
            </a:r>
            <a:r>
              <a:rPr lang="en-US" sz="2000" spc="-1">
                <a:latin typeface="Arial"/>
              </a:rPr>
              <a:t>determine its size;</a:t>
            </a:r>
            <a:endParaRPr/>
          </a:p>
          <a:p>
            <a:r>
              <a:rPr lang="en-US" sz="2000" spc="-1">
                <a:latin typeface="Arial"/>
              </a:rPr>
              <a:t>    </a:t>
            </a:r>
            <a:r>
              <a:rPr lang="en-US" sz="2000" spc="-1">
                <a:latin typeface="Arial"/>
              </a:rPr>
              <a:t>allocate that much memory;</a:t>
            </a:r>
            <a:endParaRPr/>
          </a:p>
          <a:p>
            <a:r>
              <a:rPr lang="en-US" sz="2000" spc="-1">
                <a:latin typeface="Arial"/>
              </a:rPr>
              <a:t>    </a:t>
            </a:r>
            <a:r>
              <a:rPr lang="en-US" sz="2000" spc="-1">
                <a:latin typeface="Arial"/>
              </a:rPr>
              <a:t>read the file into memory;</a:t>
            </a:r>
            <a:endParaRPr/>
          </a:p>
          <a:p>
            <a:r>
              <a:rPr lang="en-US" sz="2000" spc="-1">
                <a:latin typeface="Arial"/>
              </a:rPr>
              <a:t>    </a:t>
            </a:r>
            <a:r>
              <a:rPr lang="en-US" sz="2000" spc="-1">
                <a:latin typeface="Arial"/>
              </a:rPr>
              <a:t>close the file;</a:t>
            </a:r>
            <a:endParaRPr/>
          </a:p>
          <a:p>
            <a:r>
              <a:rPr lang="en-US" sz="2000" spc="-1">
                <a:latin typeface="Arial"/>
              </a:rPr>
              <a:t>}</a:t>
            </a:r>
            <a:endParaRPr/>
          </a:p>
        </p:txBody>
      </p:sp>
      <p:sp>
        <p:nvSpPr>
          <p:cNvPr id="55" name="TextShape 3"/>
          <p:cNvSpPr txBox="1"/>
          <p:nvPr/>
        </p:nvSpPr>
        <p:spPr>
          <a:xfrm>
            <a:off x="438120" y="6823800"/>
            <a:ext cx="9254520" cy="399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400" spc="-1">
                <a:latin typeface="Arial"/>
              </a:rPr>
              <a:t>https://docs.oracle.com/javase/tutorial/essential/exceptions/advantages.html</a:t>
            </a:r>
            <a:r>
              <a:rPr lang="en-US" sz="1400" spc="-1">
                <a:latin typeface="Arial"/>
              </a:rPr>
              <a:t>  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94480"/>
            <a:ext cx="9071640" cy="62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 spc="-1">
                <a:latin typeface="Arial"/>
              </a:rPr>
              <a:t>Решения по обработке ошибок</a:t>
            </a:r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438120" y="6823800"/>
            <a:ext cx="9254520" cy="399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400" spc="-1">
                <a:latin typeface="Arial"/>
              </a:rPr>
              <a:t>https://docs.oracle.com/javase/tutorial/essential/exceptions/advantages.html</a:t>
            </a:r>
            <a:r>
              <a:rPr lang="en-US" sz="1400" spc="-1">
                <a:latin typeface="Arial"/>
              </a:rPr>
              <a:t>  </a:t>
            </a:r>
            <a:endParaRPr/>
          </a:p>
        </p:txBody>
      </p:sp>
      <p:sp>
        <p:nvSpPr>
          <p:cNvPr id="58" name="TextShape 3"/>
          <p:cNvSpPr txBox="1"/>
          <p:nvPr/>
        </p:nvSpPr>
        <p:spPr>
          <a:xfrm>
            <a:off x="504000" y="1005840"/>
            <a:ext cx="4426920" cy="581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2000" spc="-1">
                <a:latin typeface="Arial"/>
              </a:rPr>
              <a:t>Old school</a:t>
            </a:r>
            <a:endParaRPr/>
          </a:p>
          <a:p>
            <a:r>
              <a:rPr lang="en-US" sz="1200" spc="-1">
                <a:latin typeface="Arial"/>
              </a:rPr>
              <a:t>errorCodeType readFile {</a:t>
            </a:r>
            <a:endParaRPr/>
          </a:p>
          <a:p>
            <a:r>
              <a:rPr lang="en-US" sz="1200" spc="-1">
                <a:latin typeface="Arial"/>
              </a:rPr>
              <a:t>    </a:t>
            </a:r>
            <a:r>
              <a:rPr lang="en-US" sz="1200" spc="-1">
                <a:latin typeface="Arial"/>
              </a:rPr>
              <a:t>initialize errorCode = 0;</a:t>
            </a:r>
            <a:endParaRPr/>
          </a:p>
          <a:p>
            <a:r>
              <a:rPr lang="en-US" sz="1200" spc="-1">
                <a:latin typeface="Arial"/>
              </a:rPr>
              <a:t>    </a:t>
            </a:r>
            <a:endParaRPr/>
          </a:p>
          <a:p>
            <a:r>
              <a:rPr b="1" lang="en-US" sz="1200" spc="-1">
                <a:latin typeface="Arial"/>
              </a:rPr>
              <a:t>    </a:t>
            </a:r>
            <a:r>
              <a:rPr b="1" lang="en-US" sz="1200" spc="-1">
                <a:latin typeface="Arial"/>
              </a:rPr>
              <a:t>open the file;</a:t>
            </a:r>
            <a:endParaRPr/>
          </a:p>
          <a:p>
            <a:r>
              <a:rPr lang="en-US" sz="1200" spc="-1">
                <a:latin typeface="Arial"/>
              </a:rPr>
              <a:t>    </a:t>
            </a:r>
            <a:r>
              <a:rPr lang="en-US" sz="1200" spc="-1">
                <a:latin typeface="Arial"/>
              </a:rPr>
              <a:t>if (theFileIsOpen) {</a:t>
            </a:r>
            <a:endParaRPr/>
          </a:p>
          <a:p>
            <a:r>
              <a:rPr lang="en-US" sz="1200" spc="-1">
                <a:latin typeface="Arial"/>
              </a:rPr>
              <a:t>        </a:t>
            </a:r>
            <a:r>
              <a:rPr b="1" lang="en-US" sz="1200" spc="-1">
                <a:latin typeface="Arial"/>
              </a:rPr>
              <a:t>determine the length of the file;</a:t>
            </a:r>
            <a:endParaRPr/>
          </a:p>
          <a:p>
            <a:r>
              <a:rPr lang="en-US" sz="1200" spc="-1">
                <a:latin typeface="Arial"/>
              </a:rPr>
              <a:t>        </a:t>
            </a:r>
            <a:r>
              <a:rPr lang="en-US" sz="1200" spc="-1">
                <a:latin typeface="Arial"/>
              </a:rPr>
              <a:t>if (gotTheFileLength) {</a:t>
            </a:r>
            <a:endParaRPr/>
          </a:p>
          <a:p>
            <a:r>
              <a:rPr lang="en-US" sz="1200" spc="-1">
                <a:latin typeface="Arial"/>
              </a:rPr>
              <a:t>           </a:t>
            </a:r>
            <a:r>
              <a:rPr b="1" lang="en-US" sz="1200" spc="-1">
                <a:latin typeface="Arial"/>
              </a:rPr>
              <a:t> </a:t>
            </a:r>
            <a:r>
              <a:rPr b="1" lang="en-US" sz="1200" spc="-1">
                <a:latin typeface="Arial"/>
              </a:rPr>
              <a:t>allocate that much memory;</a:t>
            </a:r>
            <a:endParaRPr/>
          </a:p>
          <a:p>
            <a:r>
              <a:rPr lang="en-US" sz="1200" spc="-1">
                <a:latin typeface="Arial"/>
              </a:rPr>
              <a:t>            </a:t>
            </a:r>
            <a:r>
              <a:rPr lang="en-US" sz="1200" spc="-1">
                <a:latin typeface="Arial"/>
              </a:rPr>
              <a:t>if (gotEnoughMemory) {</a:t>
            </a:r>
            <a:endParaRPr/>
          </a:p>
          <a:p>
            <a:r>
              <a:rPr lang="en-US" sz="1200" spc="-1">
                <a:latin typeface="Arial"/>
              </a:rPr>
              <a:t>                </a:t>
            </a:r>
            <a:r>
              <a:rPr b="1" lang="en-US" sz="1200" spc="-1">
                <a:latin typeface="Arial"/>
              </a:rPr>
              <a:t>read the file into memory;</a:t>
            </a:r>
            <a:endParaRPr/>
          </a:p>
          <a:p>
            <a:r>
              <a:rPr lang="en-US" sz="1200" spc="-1">
                <a:latin typeface="Arial"/>
              </a:rPr>
              <a:t>                </a:t>
            </a:r>
            <a:r>
              <a:rPr lang="en-US" sz="1200" spc="-1">
                <a:latin typeface="Arial"/>
              </a:rPr>
              <a:t>if (readFailed) {</a:t>
            </a:r>
            <a:endParaRPr/>
          </a:p>
          <a:p>
            <a:r>
              <a:rPr lang="en-US" sz="1200" spc="-1">
                <a:latin typeface="Arial"/>
              </a:rPr>
              <a:t>                    </a:t>
            </a:r>
            <a:r>
              <a:rPr lang="en-US" sz="1200" spc="-1">
                <a:latin typeface="Arial"/>
              </a:rPr>
              <a:t>errorCode = -1;</a:t>
            </a:r>
            <a:endParaRPr/>
          </a:p>
          <a:p>
            <a:r>
              <a:rPr lang="en-US" sz="1200" spc="-1">
                <a:latin typeface="Arial"/>
              </a:rPr>
              <a:t>                </a:t>
            </a:r>
            <a:r>
              <a:rPr lang="en-US" sz="1200" spc="-1">
                <a:latin typeface="Arial"/>
              </a:rPr>
              <a:t>}</a:t>
            </a:r>
            <a:endParaRPr/>
          </a:p>
          <a:p>
            <a:r>
              <a:rPr lang="en-US" sz="1200" spc="-1">
                <a:latin typeface="Arial"/>
              </a:rPr>
              <a:t>            </a:t>
            </a:r>
            <a:r>
              <a:rPr lang="en-US" sz="1200" spc="-1">
                <a:latin typeface="Arial"/>
              </a:rPr>
              <a:t>} else {</a:t>
            </a:r>
            <a:endParaRPr/>
          </a:p>
          <a:p>
            <a:r>
              <a:rPr lang="en-US" sz="1200" spc="-1">
                <a:latin typeface="Arial"/>
              </a:rPr>
              <a:t>                </a:t>
            </a:r>
            <a:r>
              <a:rPr lang="en-US" sz="1200" spc="-1">
                <a:latin typeface="Arial"/>
              </a:rPr>
              <a:t>errorCode = -2;</a:t>
            </a:r>
            <a:endParaRPr/>
          </a:p>
          <a:p>
            <a:r>
              <a:rPr lang="en-US" sz="1200" spc="-1">
                <a:latin typeface="Arial"/>
              </a:rPr>
              <a:t>            </a:t>
            </a:r>
            <a:r>
              <a:rPr lang="en-US" sz="1200" spc="-1">
                <a:latin typeface="Arial"/>
              </a:rPr>
              <a:t>}</a:t>
            </a:r>
            <a:endParaRPr/>
          </a:p>
          <a:p>
            <a:r>
              <a:rPr lang="en-US" sz="1200" spc="-1">
                <a:latin typeface="Arial"/>
              </a:rPr>
              <a:t>        </a:t>
            </a:r>
            <a:r>
              <a:rPr lang="en-US" sz="1200" spc="-1">
                <a:latin typeface="Arial"/>
              </a:rPr>
              <a:t>} else {</a:t>
            </a:r>
            <a:endParaRPr/>
          </a:p>
          <a:p>
            <a:r>
              <a:rPr lang="en-US" sz="1200" spc="-1">
                <a:latin typeface="Arial"/>
              </a:rPr>
              <a:t>            </a:t>
            </a:r>
            <a:r>
              <a:rPr lang="en-US" sz="1200" spc="-1">
                <a:latin typeface="Arial"/>
              </a:rPr>
              <a:t>errorCode = -3;</a:t>
            </a:r>
            <a:endParaRPr/>
          </a:p>
          <a:p>
            <a:r>
              <a:rPr lang="en-US" sz="1200" spc="-1">
                <a:latin typeface="Arial"/>
              </a:rPr>
              <a:t>        </a:t>
            </a:r>
            <a:r>
              <a:rPr lang="en-US" sz="1200" spc="-1">
                <a:latin typeface="Arial"/>
              </a:rPr>
              <a:t>}</a:t>
            </a:r>
            <a:endParaRPr/>
          </a:p>
          <a:p>
            <a:r>
              <a:rPr lang="en-US" sz="1200" spc="-1">
                <a:latin typeface="Arial"/>
              </a:rPr>
              <a:t>       </a:t>
            </a:r>
            <a:r>
              <a:rPr b="1" lang="en-US" sz="1200" spc="-1">
                <a:latin typeface="Arial"/>
              </a:rPr>
              <a:t> </a:t>
            </a:r>
            <a:r>
              <a:rPr b="1" lang="en-US" sz="1200" spc="-1">
                <a:latin typeface="Arial"/>
              </a:rPr>
              <a:t>close the file;</a:t>
            </a:r>
            <a:endParaRPr/>
          </a:p>
          <a:p>
            <a:r>
              <a:rPr lang="en-US" sz="1200" spc="-1">
                <a:latin typeface="Arial"/>
              </a:rPr>
              <a:t>        </a:t>
            </a:r>
            <a:r>
              <a:rPr lang="en-US" sz="1200" spc="-1">
                <a:latin typeface="Arial"/>
              </a:rPr>
              <a:t>if (theFileDidntClose &amp;&amp; errorCode == 0) {</a:t>
            </a:r>
            <a:endParaRPr/>
          </a:p>
          <a:p>
            <a:r>
              <a:rPr lang="en-US" sz="1200" spc="-1">
                <a:latin typeface="Arial"/>
              </a:rPr>
              <a:t>            </a:t>
            </a:r>
            <a:r>
              <a:rPr lang="en-US" sz="1200" spc="-1">
                <a:latin typeface="Arial"/>
              </a:rPr>
              <a:t>errorCode = -4;</a:t>
            </a:r>
            <a:endParaRPr/>
          </a:p>
          <a:p>
            <a:r>
              <a:rPr lang="en-US" sz="1200" spc="-1">
                <a:latin typeface="Arial"/>
              </a:rPr>
              <a:t>        </a:t>
            </a:r>
            <a:r>
              <a:rPr lang="en-US" sz="1200" spc="-1">
                <a:latin typeface="Arial"/>
              </a:rPr>
              <a:t>} else {</a:t>
            </a:r>
            <a:endParaRPr/>
          </a:p>
          <a:p>
            <a:r>
              <a:rPr lang="en-US" sz="1200" spc="-1">
                <a:latin typeface="Arial"/>
              </a:rPr>
              <a:t>            </a:t>
            </a:r>
            <a:r>
              <a:rPr lang="en-US" sz="1200" spc="-1">
                <a:latin typeface="Arial"/>
              </a:rPr>
              <a:t>errorCode = errorCode and -4;</a:t>
            </a:r>
            <a:endParaRPr/>
          </a:p>
          <a:p>
            <a:r>
              <a:rPr lang="en-US" sz="1200" spc="-1">
                <a:latin typeface="Arial"/>
              </a:rPr>
              <a:t>        </a:t>
            </a:r>
            <a:r>
              <a:rPr lang="en-US" sz="1200" spc="-1">
                <a:latin typeface="Arial"/>
              </a:rPr>
              <a:t>}</a:t>
            </a:r>
            <a:endParaRPr/>
          </a:p>
          <a:p>
            <a:r>
              <a:rPr lang="en-US" sz="1200" spc="-1">
                <a:latin typeface="Arial"/>
              </a:rPr>
              <a:t>    </a:t>
            </a:r>
            <a:r>
              <a:rPr lang="en-US" sz="1200" spc="-1">
                <a:latin typeface="Arial"/>
              </a:rPr>
              <a:t>} else {</a:t>
            </a:r>
            <a:endParaRPr/>
          </a:p>
          <a:p>
            <a:r>
              <a:rPr lang="en-US" sz="1200" spc="-1">
                <a:latin typeface="Arial"/>
              </a:rPr>
              <a:t>        </a:t>
            </a:r>
            <a:r>
              <a:rPr lang="en-US" sz="1200" spc="-1">
                <a:latin typeface="Arial"/>
              </a:rPr>
              <a:t>errorCode = -5;</a:t>
            </a:r>
            <a:endParaRPr/>
          </a:p>
          <a:p>
            <a:r>
              <a:rPr lang="en-US" sz="1200" spc="-1">
                <a:latin typeface="Arial"/>
              </a:rPr>
              <a:t>    </a:t>
            </a:r>
            <a:r>
              <a:rPr lang="en-US" sz="1200" spc="-1">
                <a:latin typeface="Arial"/>
              </a:rPr>
              <a:t>}</a:t>
            </a:r>
            <a:endParaRPr/>
          </a:p>
          <a:p>
            <a:r>
              <a:rPr lang="en-US" sz="1200" spc="-1">
                <a:latin typeface="Arial"/>
              </a:rPr>
              <a:t>    </a:t>
            </a:r>
            <a:r>
              <a:rPr lang="en-US" sz="1200" spc="-1">
                <a:latin typeface="Arial"/>
              </a:rPr>
              <a:t>return errorCode;</a:t>
            </a:r>
            <a:endParaRPr/>
          </a:p>
          <a:p>
            <a:r>
              <a:rPr lang="en-US" sz="1200" spc="-1">
                <a:latin typeface="Arial"/>
              </a:rPr>
              <a:t>}</a:t>
            </a:r>
            <a:endParaRPr/>
          </a:p>
        </p:txBody>
      </p:sp>
      <p:sp>
        <p:nvSpPr>
          <p:cNvPr id="59" name="TextShape 4"/>
          <p:cNvSpPr txBox="1"/>
          <p:nvPr/>
        </p:nvSpPr>
        <p:spPr>
          <a:xfrm>
            <a:off x="5152680" y="921240"/>
            <a:ext cx="4426920" cy="593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 spc="-1">
                <a:latin typeface="Arial"/>
              </a:rPr>
              <a:t>Exceptions</a:t>
            </a:r>
            <a:endParaRPr/>
          </a:p>
          <a:p>
            <a:r>
              <a:rPr lang="en-US" sz="3200" spc="-1">
                <a:latin typeface="Arial"/>
              </a:rPr>
              <a:t>readFile {</a:t>
            </a:r>
            <a:endParaRPr/>
          </a:p>
          <a:p>
            <a:r>
              <a:rPr lang="en-US" sz="3200" spc="-1">
                <a:latin typeface="Arial"/>
              </a:rPr>
              <a:t>    </a:t>
            </a:r>
            <a:r>
              <a:rPr lang="en-US" sz="3200" spc="-1">
                <a:latin typeface="Arial"/>
              </a:rPr>
              <a:t>try {</a:t>
            </a:r>
            <a:endParaRPr/>
          </a:p>
          <a:p>
            <a:r>
              <a:rPr lang="en-US" sz="3200" spc="-1">
                <a:latin typeface="Arial"/>
              </a:rPr>
              <a:t>      </a:t>
            </a:r>
            <a:r>
              <a:rPr b="1" lang="en-US" sz="3200" spc="-1">
                <a:latin typeface="Arial"/>
              </a:rPr>
              <a:t>  </a:t>
            </a:r>
            <a:r>
              <a:rPr b="1" lang="en-US" sz="3200" spc="-1">
                <a:latin typeface="Arial"/>
              </a:rPr>
              <a:t>open the file;</a:t>
            </a:r>
            <a:endParaRPr/>
          </a:p>
          <a:p>
            <a:r>
              <a:rPr b="1" lang="en-US" sz="3200" spc="-1">
                <a:latin typeface="Arial"/>
              </a:rPr>
              <a:t>        </a:t>
            </a:r>
            <a:r>
              <a:rPr b="1" lang="en-US" sz="3200" spc="-1">
                <a:latin typeface="Arial"/>
              </a:rPr>
              <a:t>determine its size;</a:t>
            </a:r>
            <a:endParaRPr/>
          </a:p>
          <a:p>
            <a:r>
              <a:rPr b="1" lang="en-US" sz="3200" spc="-1">
                <a:latin typeface="Arial"/>
              </a:rPr>
              <a:t>        </a:t>
            </a:r>
            <a:r>
              <a:rPr b="1" lang="en-US" sz="3200" spc="-1">
                <a:latin typeface="Arial"/>
              </a:rPr>
              <a:t>allocate that much memory;</a:t>
            </a:r>
            <a:endParaRPr/>
          </a:p>
          <a:p>
            <a:r>
              <a:rPr b="1" lang="en-US" sz="3200" spc="-1">
                <a:latin typeface="Arial"/>
              </a:rPr>
              <a:t>        </a:t>
            </a:r>
            <a:r>
              <a:rPr b="1" lang="en-US" sz="3200" spc="-1">
                <a:latin typeface="Arial"/>
              </a:rPr>
              <a:t>read the file into memory;</a:t>
            </a:r>
            <a:endParaRPr/>
          </a:p>
          <a:p>
            <a:r>
              <a:rPr b="1" lang="en-US" sz="3200" spc="-1">
                <a:latin typeface="Arial"/>
              </a:rPr>
              <a:t>        </a:t>
            </a:r>
            <a:r>
              <a:rPr b="1" lang="en-US" sz="3200" spc="-1">
                <a:latin typeface="Arial"/>
              </a:rPr>
              <a:t>close the file;</a:t>
            </a:r>
            <a:endParaRPr/>
          </a:p>
          <a:p>
            <a:r>
              <a:rPr lang="en-US" sz="3200" spc="-1">
                <a:latin typeface="Arial"/>
              </a:rPr>
              <a:t>    </a:t>
            </a:r>
            <a:r>
              <a:rPr lang="en-US" sz="3200" spc="-1">
                <a:latin typeface="Arial"/>
              </a:rPr>
              <a:t>} catch (fileOpenFailed) {</a:t>
            </a:r>
            <a:endParaRPr/>
          </a:p>
          <a:p>
            <a:r>
              <a:rPr lang="en-US" sz="3200" spc="-1">
                <a:latin typeface="Arial"/>
              </a:rPr>
              <a:t>       </a:t>
            </a:r>
            <a:r>
              <a:rPr lang="en-US" sz="3200" spc="-1">
                <a:latin typeface="Arial"/>
              </a:rPr>
              <a:t>doSomething;</a:t>
            </a:r>
            <a:endParaRPr/>
          </a:p>
          <a:p>
            <a:r>
              <a:rPr lang="en-US" sz="3200" spc="-1">
                <a:latin typeface="Arial"/>
              </a:rPr>
              <a:t>    </a:t>
            </a:r>
            <a:r>
              <a:rPr lang="en-US" sz="3200" spc="-1">
                <a:latin typeface="Arial"/>
              </a:rPr>
              <a:t>} catch (sizeDeterminationFailed) {</a:t>
            </a:r>
            <a:endParaRPr/>
          </a:p>
          <a:p>
            <a:r>
              <a:rPr lang="en-US" sz="3200" spc="-1">
                <a:latin typeface="Arial"/>
              </a:rPr>
              <a:t>        </a:t>
            </a:r>
            <a:r>
              <a:rPr lang="en-US" sz="3200" spc="-1">
                <a:latin typeface="Arial"/>
              </a:rPr>
              <a:t>doSomething;</a:t>
            </a:r>
            <a:endParaRPr/>
          </a:p>
          <a:p>
            <a:r>
              <a:rPr lang="en-US" sz="3200" spc="-1">
                <a:latin typeface="Arial"/>
              </a:rPr>
              <a:t>    </a:t>
            </a:r>
            <a:r>
              <a:rPr lang="en-US" sz="3200" spc="-1">
                <a:latin typeface="Arial"/>
              </a:rPr>
              <a:t>} catch (memoryAllocationFailed) {</a:t>
            </a:r>
            <a:endParaRPr/>
          </a:p>
          <a:p>
            <a:r>
              <a:rPr lang="en-US" sz="3200" spc="-1">
                <a:latin typeface="Arial"/>
              </a:rPr>
              <a:t>        </a:t>
            </a:r>
            <a:r>
              <a:rPr lang="en-US" sz="3200" spc="-1">
                <a:latin typeface="Arial"/>
              </a:rPr>
              <a:t>doSomething;</a:t>
            </a:r>
            <a:endParaRPr/>
          </a:p>
          <a:p>
            <a:r>
              <a:rPr lang="en-US" sz="3200" spc="-1">
                <a:latin typeface="Arial"/>
              </a:rPr>
              <a:t>    </a:t>
            </a:r>
            <a:r>
              <a:rPr lang="en-US" sz="3200" spc="-1">
                <a:latin typeface="Arial"/>
              </a:rPr>
              <a:t>} catch (readFailed) {</a:t>
            </a:r>
            <a:endParaRPr/>
          </a:p>
          <a:p>
            <a:r>
              <a:rPr lang="en-US" sz="3200" spc="-1">
                <a:latin typeface="Arial"/>
              </a:rPr>
              <a:t>        </a:t>
            </a:r>
            <a:r>
              <a:rPr lang="en-US" sz="3200" spc="-1">
                <a:latin typeface="Arial"/>
              </a:rPr>
              <a:t>doSomething;</a:t>
            </a:r>
            <a:endParaRPr/>
          </a:p>
          <a:p>
            <a:r>
              <a:rPr lang="en-US" sz="3200" spc="-1">
                <a:latin typeface="Arial"/>
              </a:rPr>
              <a:t>    </a:t>
            </a:r>
            <a:r>
              <a:rPr lang="en-US" sz="3200" spc="-1">
                <a:latin typeface="Arial"/>
              </a:rPr>
              <a:t>} catch (fileCloseFailed) {</a:t>
            </a:r>
            <a:endParaRPr/>
          </a:p>
          <a:p>
            <a:r>
              <a:rPr lang="en-US" sz="3200" spc="-1">
                <a:latin typeface="Arial"/>
              </a:rPr>
              <a:t>        </a:t>
            </a:r>
            <a:r>
              <a:rPr lang="en-US" sz="3200" spc="-1">
                <a:latin typeface="Arial"/>
              </a:rPr>
              <a:t>doSomething;</a:t>
            </a:r>
            <a:endParaRPr/>
          </a:p>
          <a:p>
            <a:r>
              <a:rPr lang="en-US" sz="3200" spc="-1">
                <a:latin typeface="Arial"/>
              </a:rPr>
              <a:t>    </a:t>
            </a:r>
            <a:r>
              <a:rPr lang="en-US" sz="3200" spc="-1">
                <a:latin typeface="Arial"/>
              </a:rPr>
              <a:t>}</a:t>
            </a:r>
            <a:endParaRPr/>
          </a:p>
          <a:p>
            <a:r>
              <a:rPr lang="en-US" sz="3200" spc="-1">
                <a:latin typeface="Arial"/>
              </a:rPr>
              <a:t>}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Application>LibreOffice/5.0.2.2$Linux_X86_64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2015-10-26T16:37:46Z</dcterms:created>
  <dc:language>en-US</dc:language>
  <dcterms:modified xsi:type="dcterms:W3CDTF">2015-10-31T14:31:01Z</dcterms:modified>
  <cp:revision>4</cp:revision>
</cp:coreProperties>
</file>