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0" r:id="rId6"/>
    <p:sldId id="291" r:id="rId7"/>
    <p:sldId id="260" r:id="rId8"/>
    <p:sldId id="289" r:id="rId9"/>
    <p:sldId id="288" r:id="rId10"/>
    <p:sldId id="293" r:id="rId11"/>
    <p:sldId id="292" r:id="rId12"/>
    <p:sldId id="279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85794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9/28/2024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499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640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63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14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686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942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532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724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visualmarketing.github.io/" TargetMode="Externa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106" y="2570152"/>
            <a:ext cx="4099187" cy="2078700"/>
          </a:xfrm>
        </p:spPr>
        <p:txBody>
          <a:bodyPr/>
          <a:lstStyle/>
          <a:p>
            <a:pPr algn="ctr"/>
            <a:r>
              <a:rPr lang="en-US" dirty="0"/>
              <a:t>Protecting Kia vehicles against </a:t>
            </a:r>
            <a:br>
              <a:rPr lang="en-US" dirty="0"/>
            </a:br>
            <a:r>
              <a:rPr lang="en-US" dirty="0"/>
              <a:t>theft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7700" y="5822123"/>
            <a:ext cx="2405649" cy="883477"/>
          </a:xfrm>
        </p:spPr>
        <p:txBody>
          <a:bodyPr/>
          <a:lstStyle/>
          <a:p>
            <a:r>
              <a:rPr lang="en-US" noProof="1"/>
              <a:t>Dsc 640 fall 2024</a:t>
            </a:r>
          </a:p>
          <a:p>
            <a:r>
              <a:rPr lang="en-US" noProof="1"/>
              <a:t>Garth scheck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12" name="Picture Placeholder 11" descr="A car on display in a showroom&#10;&#10;Description automatically generated">
            <a:extLst>
              <a:ext uri="{FF2B5EF4-FFF2-40B4-BE49-F238E27FC236}">
                <a16:creationId xmlns:a16="http://schemas.microsoft.com/office/drawing/2014/main" id="{514C7413-FAB2-8E38-5E60-8E17FA3B83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253" r="15253"/>
          <a:stretch>
            <a:fillRect/>
          </a:stretch>
        </p:blipFill>
        <p:spPr/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916" y="62243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41427880-C469-30AD-0BCD-FB7147F2B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38" y="1241778"/>
            <a:ext cx="2311155" cy="11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F3CB534-1E1D-67B4-9B9A-3216CC2C5EFF}"/>
              </a:ext>
            </a:extLst>
          </p:cNvPr>
          <p:cNvSpPr txBox="1"/>
          <p:nvPr/>
        </p:nvSpPr>
        <p:spPr>
          <a:xfrm>
            <a:off x="4876800" y="1181100"/>
            <a:ext cx="156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D99EB-E1CC-949D-466C-88DEBB5E40A0}"/>
              </a:ext>
            </a:extLst>
          </p:cNvPr>
          <p:cNvSpPr txBox="1"/>
          <p:nvPr/>
        </p:nvSpPr>
        <p:spPr>
          <a:xfrm>
            <a:off x="1492250" y="2108200"/>
            <a:ext cx="676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 Sales Data: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https://deepvisualmarketing.github.io/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3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the united states">
            <a:extLst>
              <a:ext uri="{FF2B5EF4-FFF2-40B4-BE49-F238E27FC236}">
                <a16:creationId xmlns:a16="http://schemas.microsoft.com/office/drawing/2014/main" id="{1FD26B3F-64BC-3F7E-62FE-FCC49AC5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2" y="2741502"/>
            <a:ext cx="6878209" cy="378792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E224D4-CF4C-4EC1-B54B-3738143F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18AF2586-A249-6FB0-7C5A-FD47BB5D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788" y="1208632"/>
            <a:ext cx="1694220" cy="873886"/>
          </a:xfrm>
          <a:prstGeom prst="rect">
            <a:avLst/>
          </a:prstGeom>
        </p:spPr>
      </p:pic>
      <p:sp>
        <p:nvSpPr>
          <p:cNvPr id="15" name="Subtitle 3">
            <a:extLst>
              <a:ext uri="{FF2B5EF4-FFF2-40B4-BE49-F238E27FC236}">
                <a16:creationId xmlns:a16="http://schemas.microsoft.com/office/drawing/2014/main" id="{988E98CE-C981-C3CC-A2A4-B8468FF8AA3C}"/>
              </a:ext>
            </a:extLst>
          </p:cNvPr>
          <p:cNvSpPr txBox="1">
            <a:spLocks/>
          </p:cNvSpPr>
          <p:nvPr/>
        </p:nvSpPr>
        <p:spPr bwMode="gray">
          <a:xfrm>
            <a:off x="8311283" y="3566961"/>
            <a:ext cx="3266544" cy="1415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ptos" panose="020B0004020202020204" pitchFamily="34" charset="0"/>
              </a:rPr>
              <a:t>How widespread are car thefts?</a:t>
            </a:r>
            <a:endParaRPr lang="en-US" noProof="1">
              <a:latin typeface="Aptos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589541-4376-D827-0CE0-67FEE8C3B7D9}"/>
              </a:ext>
            </a:extLst>
          </p:cNvPr>
          <p:cNvSpPr/>
          <p:nvPr/>
        </p:nvSpPr>
        <p:spPr>
          <a:xfrm>
            <a:off x="10597323" y="6304197"/>
            <a:ext cx="1047369" cy="465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AD4EA6B1-CA9C-14A2-4909-40F8916CD83E}"/>
              </a:ext>
            </a:extLst>
          </p:cNvPr>
          <p:cNvSpPr txBox="1">
            <a:spLocks/>
          </p:cNvSpPr>
          <p:nvPr/>
        </p:nvSpPr>
        <p:spPr bwMode="gray">
          <a:xfrm>
            <a:off x="2212407" y="2323058"/>
            <a:ext cx="3266544" cy="3618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US Map of Car Thefts</a:t>
            </a:r>
            <a:endParaRPr lang="en-US" noProof="1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6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F9B86D-2D5F-C605-A2BF-ECBA7D03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9382499C-E4EF-607B-24AC-74D798CB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788" y="1208632"/>
            <a:ext cx="1694220" cy="87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3861EF-A729-4B93-FE5A-7EF4A5965D22}"/>
              </a:ext>
            </a:extLst>
          </p:cNvPr>
          <p:cNvSpPr txBox="1"/>
          <p:nvPr/>
        </p:nvSpPr>
        <p:spPr>
          <a:xfrm>
            <a:off x="5194300" y="52163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KIA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6F7B29F7-64B3-87A1-046E-BC65997AADC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005313" y="3559985"/>
            <a:ext cx="3446695" cy="613091"/>
          </a:xfrm>
        </p:spPr>
        <p:txBody>
          <a:bodyPr/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How does this affect KIA?</a:t>
            </a:r>
          </a:p>
          <a:p>
            <a:pPr algn="l"/>
            <a:r>
              <a:rPr lang="en-US" dirty="0">
                <a:latin typeface="Aptos" panose="020B0004020202020204" pitchFamily="34" charset="0"/>
              </a:rPr>
              <a:t>KIA accounts for 4% of all vehicle sales in the US.</a:t>
            </a:r>
            <a:endParaRPr lang="en-US" noProof="1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BBBE6-ED8F-7518-357D-0A328F5B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8" y="1115671"/>
            <a:ext cx="5879312" cy="52697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987B99-8104-ACB8-77DC-948985F336CB}"/>
              </a:ext>
            </a:extLst>
          </p:cNvPr>
          <p:cNvSpPr/>
          <p:nvPr/>
        </p:nvSpPr>
        <p:spPr>
          <a:xfrm>
            <a:off x="10597323" y="6304197"/>
            <a:ext cx="1047369" cy="465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80C34F-FF4F-6D9C-6A94-491CFBCC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632"/>
            <a:ext cx="6337972" cy="564936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C66E5A-48F9-B09E-15C0-EE36213A5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9" name="Picture 18" descr="A close-up of a logo&#10;&#10;Description automatically generated">
            <a:extLst>
              <a:ext uri="{FF2B5EF4-FFF2-40B4-BE49-F238E27FC236}">
                <a16:creationId xmlns:a16="http://schemas.microsoft.com/office/drawing/2014/main" id="{05484FA5-3105-0220-A8B8-B9964692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788" y="1208632"/>
            <a:ext cx="1694220" cy="873886"/>
          </a:xfrm>
          <a:prstGeom prst="rect">
            <a:avLst/>
          </a:prstGeom>
        </p:spPr>
      </p:pic>
      <p:sp>
        <p:nvSpPr>
          <p:cNvPr id="22" name="Subtitle 3">
            <a:extLst>
              <a:ext uri="{FF2B5EF4-FFF2-40B4-BE49-F238E27FC236}">
                <a16:creationId xmlns:a16="http://schemas.microsoft.com/office/drawing/2014/main" id="{488EBF8F-AE9C-499C-7EA3-F7C1A0BC13B2}"/>
              </a:ext>
            </a:extLst>
          </p:cNvPr>
          <p:cNvSpPr txBox="1">
            <a:spLocks/>
          </p:cNvSpPr>
          <p:nvPr/>
        </p:nvSpPr>
        <p:spPr bwMode="gray">
          <a:xfrm>
            <a:off x="8311283" y="3566961"/>
            <a:ext cx="3266544" cy="1415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ptos" panose="020B0004020202020204" pitchFamily="34" charset="0"/>
              </a:rPr>
              <a:t>Yet KIA thefts are almost half of all vehicle thefts in the US.</a:t>
            </a:r>
            <a:endParaRPr lang="en-US" noProof="1">
              <a:latin typeface="Aptos" panose="020B00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E72C9C-6D25-C4BA-CC67-FDAD9AF20540}"/>
              </a:ext>
            </a:extLst>
          </p:cNvPr>
          <p:cNvSpPr/>
          <p:nvPr/>
        </p:nvSpPr>
        <p:spPr>
          <a:xfrm>
            <a:off x="10597323" y="6304197"/>
            <a:ext cx="1047369" cy="465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same size of a vehicle theft">
            <a:extLst>
              <a:ext uri="{FF2B5EF4-FFF2-40B4-BE49-F238E27FC236}">
                <a16:creationId xmlns:a16="http://schemas.microsoft.com/office/drawing/2014/main" id="{10299DF6-90A3-3847-4414-7A3343A5D0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72" y="749299"/>
            <a:ext cx="5715347" cy="562137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F9B86D-2D5F-C605-A2BF-ECBA7D03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9382499C-E4EF-607B-24AC-74D798CBB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788" y="1208632"/>
            <a:ext cx="1694220" cy="87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3861EF-A729-4B93-FE5A-7EF4A5965D22}"/>
              </a:ext>
            </a:extLst>
          </p:cNvPr>
          <p:cNvSpPr txBox="1"/>
          <p:nvPr/>
        </p:nvSpPr>
        <p:spPr>
          <a:xfrm>
            <a:off x="5194300" y="52163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KIA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C93B1-D662-971A-42EF-74BF4424452E}"/>
              </a:ext>
            </a:extLst>
          </p:cNvPr>
          <p:cNvSpPr txBox="1"/>
          <p:nvPr/>
        </p:nvSpPr>
        <p:spPr>
          <a:xfrm>
            <a:off x="2470117" y="3559985"/>
            <a:ext cx="147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Types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6F7B29F7-64B3-87A1-046E-BC65997AADC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185464" y="3429000"/>
            <a:ext cx="3266544" cy="1415429"/>
          </a:xfrm>
        </p:spPr>
        <p:txBody>
          <a:bodyPr/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Has this always been a problem?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Not really, KIA thefts have been on the rise since around April of 2022.</a:t>
            </a:r>
            <a:endParaRPr lang="en-US" noProof="1">
              <a:latin typeface="Aptos" panose="020B00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483298-B20A-5658-2C2B-217D4EFF0077}"/>
              </a:ext>
            </a:extLst>
          </p:cNvPr>
          <p:cNvSpPr/>
          <p:nvPr/>
        </p:nvSpPr>
        <p:spPr>
          <a:xfrm>
            <a:off x="10597323" y="6304197"/>
            <a:ext cx="1047369" cy="465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1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060598" y="3706661"/>
            <a:ext cx="3266544" cy="1415429"/>
          </a:xfrm>
        </p:spPr>
        <p:txBody>
          <a:bodyPr/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Top states for vehicle thefts are Illinois, Oregon, Maryland and Washington. They should be the first to receive anti-theft devices.</a:t>
            </a:r>
            <a:endParaRPr lang="en-US" noProof="1">
              <a:latin typeface="Aptos" panose="020B0004020202020204" pitchFamily="34" charset="0"/>
            </a:endParaRPr>
          </a:p>
        </p:txBody>
      </p:sp>
      <p:pic>
        <p:nvPicPr>
          <p:cNvPr id="8" name="Picture 7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64281B5E-4BB8-7414-B349-B6EFF75F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6" y="3302001"/>
            <a:ext cx="6306158" cy="325364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813F1A1-0B26-E638-1425-563F391DC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740A39DB-213F-C970-1FA5-A4EA75C05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788" y="1208632"/>
            <a:ext cx="1694220" cy="8738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7EAA3-1F03-7249-6B57-E1ACC638CE3D}"/>
              </a:ext>
            </a:extLst>
          </p:cNvPr>
          <p:cNvSpPr/>
          <p:nvPr/>
        </p:nvSpPr>
        <p:spPr>
          <a:xfrm>
            <a:off x="10597323" y="6304197"/>
            <a:ext cx="1047369" cy="465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9C0D8934-3398-435B-1F60-4F839B8FF82F}"/>
              </a:ext>
            </a:extLst>
          </p:cNvPr>
          <p:cNvSpPr txBox="1">
            <a:spLocks/>
          </p:cNvSpPr>
          <p:nvPr/>
        </p:nvSpPr>
        <p:spPr bwMode="gray">
          <a:xfrm>
            <a:off x="8060598" y="3104254"/>
            <a:ext cx="3266544" cy="43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1">
                <a:latin typeface="Aptos" panose="020B0004020202020204" pitchFamily="34" charset="0"/>
              </a:rPr>
              <a:t>Where should we start?</a:t>
            </a:r>
          </a:p>
        </p:txBody>
      </p:sp>
    </p:spTree>
    <p:extLst>
      <p:ext uri="{BB962C8B-B14F-4D97-AF65-F5344CB8AC3E}">
        <p14:creationId xmlns:p14="http://schemas.microsoft.com/office/powerpoint/2010/main" val="20305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076868" y="3287332"/>
            <a:ext cx="3266544" cy="1415429"/>
          </a:xfrm>
        </p:spPr>
        <p:txBody>
          <a:bodyPr/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Taking Washington as an example, we can see the same trend in KIA thefts as nation wide.</a:t>
            </a:r>
            <a:endParaRPr lang="en-US" noProof="1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813F1A1-0B26-E638-1425-563F391DC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740A39DB-213F-C970-1FA5-A4EA75C0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788" y="1208632"/>
            <a:ext cx="1694220" cy="8738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7EAA3-1F03-7249-6B57-E1ACC638CE3D}"/>
              </a:ext>
            </a:extLst>
          </p:cNvPr>
          <p:cNvSpPr/>
          <p:nvPr/>
        </p:nvSpPr>
        <p:spPr>
          <a:xfrm>
            <a:off x="10597323" y="6304197"/>
            <a:ext cx="1047369" cy="465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23B6D-48EB-7640-75C0-116E32E65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31" y="473472"/>
            <a:ext cx="5928969" cy="59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F9B86D-2D5F-C605-A2BF-ECBA7D03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9382499C-E4EF-607B-24AC-74D798CB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788" y="1208632"/>
            <a:ext cx="1694220" cy="87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3861EF-A729-4B93-FE5A-7EF4A5965D22}"/>
              </a:ext>
            </a:extLst>
          </p:cNvPr>
          <p:cNvSpPr txBox="1"/>
          <p:nvPr/>
        </p:nvSpPr>
        <p:spPr>
          <a:xfrm>
            <a:off x="5194300" y="52163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KIA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6F7B29F7-64B3-87A1-046E-BC65997AADC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185464" y="3559985"/>
            <a:ext cx="3266544" cy="1415429"/>
          </a:xfrm>
        </p:spPr>
        <p:txBody>
          <a:bodyPr/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What models should we target?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Start with protecting the top two KIA models, which are the Niro and Sportage.</a:t>
            </a:r>
            <a:endParaRPr lang="en-US" noProof="1">
              <a:latin typeface="Aptos" panose="020B00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483298-B20A-5658-2C2B-217D4EFF0077}"/>
              </a:ext>
            </a:extLst>
          </p:cNvPr>
          <p:cNvSpPr/>
          <p:nvPr/>
        </p:nvSpPr>
        <p:spPr>
          <a:xfrm>
            <a:off x="10597323" y="6304197"/>
            <a:ext cx="1047369" cy="465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A0A4A-B02E-32D8-C31D-69AB8EF0C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0" y="835808"/>
            <a:ext cx="5265330" cy="59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954563" y="3429000"/>
            <a:ext cx="2944450" cy="141542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47772" y="4173076"/>
            <a:ext cx="3734977" cy="1661265"/>
          </a:xfrm>
        </p:spPr>
        <p:txBody>
          <a:bodyPr/>
          <a:lstStyle/>
          <a:p>
            <a:pPr marL="0" indent="0">
              <a:buNone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</a:rPr>
              <a:t>KIA vehicle thefts are on the rise and are almost half of all vehicles stolen.</a:t>
            </a:r>
          </a:p>
          <a:p>
            <a:pPr marL="0" indent="0">
              <a:buNone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</a:rPr>
              <a:t>Better anti-theft devices are need to protect against loss.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E1E87D-36E2-C234-764B-2EF3A104A81A}"/>
              </a:ext>
            </a:extLst>
          </p:cNvPr>
          <p:cNvSpPr/>
          <p:nvPr/>
        </p:nvSpPr>
        <p:spPr>
          <a:xfrm>
            <a:off x="10597323" y="6304197"/>
            <a:ext cx="1047369" cy="465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A54FB4-DFFB-14D0-B87C-B7522B1D9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3" name="Picture 12" descr="A close-up of a logo&#10;&#10;Description automatically generated">
            <a:extLst>
              <a:ext uri="{FF2B5EF4-FFF2-40B4-BE49-F238E27FC236}">
                <a16:creationId xmlns:a16="http://schemas.microsoft.com/office/drawing/2014/main" id="{BD6A0971-336A-A4AD-2AF6-46720B51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788" y="1208632"/>
            <a:ext cx="1694220" cy="873886"/>
          </a:xfrm>
          <a:prstGeom prst="rect">
            <a:avLst/>
          </a:prstGeom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D9B02E78-BFA9-8CEE-C146-DDACF44640E3}"/>
              </a:ext>
            </a:extLst>
          </p:cNvPr>
          <p:cNvSpPr txBox="1">
            <a:spLocks/>
          </p:cNvSpPr>
          <p:nvPr/>
        </p:nvSpPr>
        <p:spPr bwMode="gray">
          <a:xfrm>
            <a:off x="664232" y="2757647"/>
            <a:ext cx="4459857" cy="1415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schemeClr val="accent1"/>
                </a:solidFill>
                <a:latin typeface="Ink Free" panose="03080402000500000000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pitch deck</Template>
  <TotalTime>510</TotalTime>
  <Words>207</Words>
  <Application>Microsoft Office PowerPoint</Application>
  <PresentationFormat>Widescreen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Corbel</vt:lpstr>
      <vt:lpstr>Ink Free</vt:lpstr>
      <vt:lpstr>Office Theme</vt:lpstr>
      <vt:lpstr>Protecting Kia vehicles against  theft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Garth Scheck</dc:creator>
  <cp:lastModifiedBy>Garth Scheck</cp:lastModifiedBy>
  <cp:revision>45</cp:revision>
  <dcterms:created xsi:type="dcterms:W3CDTF">2024-09-26T22:09:50Z</dcterms:created>
  <dcterms:modified xsi:type="dcterms:W3CDTF">2024-09-28T23:27:20Z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