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0" r:id="rId3"/>
    <p:sldId id="321" r:id="rId4"/>
    <p:sldId id="322" r:id="rId5"/>
    <p:sldId id="323" r:id="rId6"/>
  </p:sldIdLst>
  <p:sldSz cx="9144000" cy="6858000" type="screen4x3"/>
  <p:notesSz cx="10234613" cy="70993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142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1049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616" userDrawn="1">
          <p15:clr>
            <a:srgbClr val="A4A3A4"/>
          </p15:clr>
        </p15:guide>
        <p15:guide id="8" pos="136" userDrawn="1">
          <p15:clr>
            <a:srgbClr val="A4A3A4"/>
          </p15:clr>
        </p15:guide>
        <p15:guide id="9" pos="384" userDrawn="1">
          <p15:clr>
            <a:srgbClr val="A4A3A4"/>
          </p15:clr>
        </p15:guide>
        <p15:guide id="10" pos="4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EB0"/>
    <a:srgbClr val="00519E"/>
    <a:srgbClr val="B1C91F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 autoAdjust="0"/>
    <p:restoredTop sz="85089" autoAdjust="0"/>
  </p:normalViewPr>
  <p:slideViewPr>
    <p:cSldViewPr>
      <p:cViewPr varScale="1">
        <p:scale>
          <a:sx n="100" d="100"/>
          <a:sy n="100" d="100"/>
        </p:scale>
        <p:origin x="72" y="363"/>
      </p:cViewPr>
      <p:guideLst>
        <p:guide orient="horz" pos="572"/>
        <p:guide orient="horz" pos="142"/>
        <p:guide orient="horz" pos="3984"/>
        <p:guide orient="horz" pos="4042"/>
        <p:guide orient="horz" pos="1049"/>
        <p:guide pos="2880"/>
        <p:guide pos="5616"/>
        <p:guide pos="136"/>
        <p:guide pos="384"/>
        <p:guide pos="4491"/>
      </p:guideLst>
    </p:cSldViewPr>
  </p:slideViewPr>
  <p:outlineViewPr>
    <p:cViewPr>
      <p:scale>
        <a:sx n="33" d="100"/>
        <a:sy n="33" d="100"/>
      </p:scale>
      <p:origin x="0" y="13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92"/>
    </p:cViewPr>
  </p:sorterViewPr>
  <p:notesViewPr>
    <p:cSldViewPr>
      <p:cViewPr varScale="1">
        <p:scale>
          <a:sx n="106" d="100"/>
          <a:sy n="106" d="100"/>
        </p:scale>
        <p:origin x="-1482" y="-90"/>
      </p:cViewPr>
      <p:guideLst>
        <p:guide orient="horz" pos="2236"/>
        <p:guide pos="32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8" y="2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97C48F2-2867-4AE3-89F0-A8E404FABCBD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743105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8" y="6743105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6A49743-AD23-42FD-B80F-70382B029A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19623" y="0"/>
            <a:ext cx="4434999" cy="3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defRPr sz="130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79991" y="0"/>
            <a:ext cx="4434999" cy="3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99395" y="567986"/>
            <a:ext cx="4553700" cy="592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/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19623" y="6744335"/>
            <a:ext cx="4434999" cy="3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defRPr sz="130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79993" y="6744337"/>
            <a:ext cx="4434998" cy="3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 smtClean="0"/>
            </a:lvl1pPr>
          </a:lstStyle>
          <a:p>
            <a:pPr>
              <a:defRPr/>
            </a:pPr>
            <a:fld id="{9AEBA3C9-1168-4E28-9585-7C6B6280B8B8}" type="slidenum">
              <a:rPr lang="de-DE" altLang="de-DE"/>
              <a:t>‹Nr.›</a:t>
            </a:fld>
            <a:endParaRPr lang="de-DE" altLang="de-DE"/>
          </a:p>
        </p:txBody>
      </p:sp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830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508000" y="1830388"/>
            <a:ext cx="4584700" cy="3438525"/>
          </a:xfrm>
        </p:spPr>
      </p:sp>
      <p:sp>
        <p:nvSpPr>
          <p:cNvPr id="4" name="Notizen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9pPr>
          </a:lstStyle>
          <a:p>
            <a:endParaRPr lang="de-DE" altLang="de-DE"/>
          </a:p>
        </p:txBody>
      </p:sp>
      <p:pic>
        <p:nvPicPr>
          <p:cNvPr id="5" name="Picture 23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225425"/>
            <a:ext cx="25193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3237" y="1447801"/>
            <a:ext cx="8412163" cy="6127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16675"/>
            <a:ext cx="8305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</a:lstStyle>
          <a:p>
            <a:pPr lvl="0"/>
            <a:endParaRPr lang="de-DE" altLang="de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49" y="836614"/>
            <a:ext cx="2101851" cy="54879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03239" y="836614"/>
            <a:ext cx="6157912" cy="54879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 dirty="0"/>
              <a:t>Sascha Brungs </a:t>
            </a:r>
            <a:r>
              <a:rPr lang="de-DE" altLang="de-DE" b="0" dirty="0"/>
              <a:t>Ausbildung zum Brandschutzhelfer, 20.04.2015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 dirty="0"/>
              <a:t>Sascha Brungs </a:t>
            </a:r>
            <a:r>
              <a:rPr lang="de-DE" altLang="de-DE" b="0" dirty="0"/>
              <a:t>Ausbildung zum Brandschutzhelfer, 20.04.2015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3239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9pPr>
          </a:lstStyle>
          <a:p>
            <a:endParaRPr lang="de-DE" alt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7" y="836614"/>
            <a:ext cx="84121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7" y="1665288"/>
            <a:ext cx="8412163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1" y="6553200"/>
            <a:ext cx="665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b="0" smtClean="0"/>
            </a:lvl1pPr>
          </a:lstStyle>
          <a:p>
            <a:pPr>
              <a:defRPr/>
            </a:pPr>
            <a:r>
              <a:rPr lang="de-DE" altLang="de-DE" b="1" dirty="0"/>
              <a:t>Sascha Brungs </a:t>
            </a:r>
            <a:r>
              <a:rPr lang="de-DE" altLang="de-DE" dirty="0"/>
              <a:t>Ausbildung zum Brandschutzhelfer, 20.04.2015</a:t>
            </a:r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7512050" y="6477000"/>
            <a:ext cx="1403351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9pPr>
          </a:lstStyle>
          <a:p>
            <a:endParaRPr lang="de-DE" altLang="de-DE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127876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9pPr>
          </a:lstStyle>
          <a:p>
            <a:pPr algn="r"/>
            <a:r>
              <a:rPr lang="de-DE" altLang="de-DE" sz="1000"/>
              <a:t>Seite </a:t>
            </a:r>
            <a:fld id="{225879DB-FD0B-437E-B486-8F2DAEDA37ED}" type="slidenum">
              <a:rPr lang="de-DE" altLang="de-DE" sz="1000"/>
              <a:t>‹Nr.›</a:t>
            </a:fld>
            <a:endParaRPr lang="de-DE" altLang="de-DE" sz="1000"/>
          </a:p>
          <a:p>
            <a:pPr algn="ctr"/>
            <a:endParaRPr lang="de-DE" altLang="de-DE" sz="1200">
              <a:latin typeface="Agfa Rotis Sans Serif" pitchFamily="2" charset="0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230189"/>
            <a:ext cx="1403351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panose="020B0604020202020204" pitchFamily="34" charset="0"/>
          <a:ea typeface="MS PGothic" panose="020B0600070205080204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1540" y="2348880"/>
            <a:ext cx="8412163" cy="1188132"/>
          </a:xfrm>
        </p:spPr>
        <p:txBody>
          <a:bodyPr/>
          <a:lstStyle/>
          <a:p>
            <a:pPr eaLnBrk="1" hangingPunct="1"/>
            <a:r>
              <a:rPr lang="en-US" alt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student</a:t>
            </a:r>
            <a:br>
              <a:rPr lang="en-US" alt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and academic success</a:t>
            </a:r>
            <a:endParaRPr lang="de-DE" altLang="de-D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F48A3ABF-2299-60C5-FA32-7480F84E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17032"/>
            <a:ext cx="84121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51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9pPr>
          </a:lstStyle>
          <a:p>
            <a:pPr eaLnBrk="1" hangingPunct="1"/>
            <a:r>
              <a:rPr lang="en-US" altLang="de-DE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 Education seminar 2024</a:t>
            </a:r>
          </a:p>
          <a:p>
            <a:pPr eaLnBrk="1" hangingPunct="1"/>
            <a:r>
              <a:rPr lang="en-US" altLang="de-DE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AI Educators</a:t>
            </a:r>
          </a:p>
          <a:p>
            <a:pPr eaLnBrk="1" hangingPunct="1"/>
            <a:endParaRPr lang="en-US" altLang="de-DE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Tx/>
              <a:buChar char="-"/>
            </a:pPr>
            <a:r>
              <a:rPr lang="en-US" altLang="de-DE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Schehat Abdel Kader</a:t>
            </a:r>
          </a:p>
          <a:p>
            <a:pPr marL="800100" lvl="1" indent="-342900" eaLnBrk="1" hangingPunct="1">
              <a:buFontTx/>
              <a:buChar char="-"/>
            </a:pPr>
            <a:r>
              <a:rPr lang="de-DE" altLang="de-DE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Johny </a:t>
            </a:r>
            <a:r>
              <a:rPr lang="de-DE" altLang="de-DE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Tarbouch</a:t>
            </a:r>
            <a:endParaRPr lang="de-DE" altLang="de-DE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Tx/>
              <a:buChar char="-"/>
            </a:pPr>
            <a:r>
              <a:rPr lang="de-DE" altLang="de-DE" sz="20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Aram Alo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 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97" y="1484784"/>
            <a:ext cx="8412163" cy="4659312"/>
          </a:xfrm>
        </p:spPr>
        <p:txBody>
          <a:bodyPr/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Predicting student dropout and academic success </a:t>
            </a:r>
            <a:r>
              <a:rPr lang="de-DE" sz="20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👨‍🎓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Extracting important features for dropout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the problem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universities 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reflect poor education quality and effectiveness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inancial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and worse career perspective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Avoid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biased and bad quality data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Misuse by picking students based on success in applications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Target group are university administrators to support students at a risk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de-DE" sz="1000" b="1" dirty="0"/>
              <a:t>Student Dropout Prediction</a:t>
            </a:r>
            <a:endParaRPr lang="de-DE" altLang="de-DE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Target Questions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develop a predictive model to accurately identify students who are at risk of dropping out?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features are most predictive of student dropout e.g.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background of parents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 status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de-DE" sz="1000" b="1" dirty="0"/>
              <a:t>Student Dropout Prediction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881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and </a:t>
            </a:r>
            <a:r>
              <a:rPr lang="de-DE" dirty="0" err="1"/>
              <a:t>Objectives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several baseline predictive models to identify students at risk of dropping out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Hypertune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models to improve them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important features of students dropping out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lvl="1"/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Metrics like accuracy, F1-Score, precision, recall and confusion matrix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Check 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significance</a:t>
            </a:r>
            <a:r>
              <a:rPr lang="de-DE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pecific features according to dropout and success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de-DE" sz="1000" b="1" dirty="0"/>
              <a:t>Student Dropout Prediction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0425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Technology: Python, Pandas,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Sklearn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Seabon</a:t>
            </a:r>
            <a:endParaRPr lang="de-DE" sz="20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 data quality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Pandas and Seaborn data analysis and visualization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Find outliers 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Visualize data 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ata cleaning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Modelling multiple models like logistic regression, decision tree &amp; random forest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Standardize the data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Cross validation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GridSearch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training and tuning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Evaluation metrics and visualization ROC and Confusion matrix</a:t>
            </a:r>
            <a:endParaRPr lang="de-DE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de-DE" sz="1000" b="1" dirty="0"/>
              <a:t>Student Dropout Prediction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978707056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Agfa Rotis Sans Serif</vt:lpstr>
      <vt:lpstr>Arial</vt:lpstr>
      <vt:lpstr>Times New Roman</vt:lpstr>
      <vt:lpstr>Wingdings</vt:lpstr>
      <vt:lpstr>Leere Präsentation</vt:lpstr>
      <vt:lpstr>Predicting student dropout and academic success</vt:lpstr>
      <vt:lpstr>Problem Definition</vt:lpstr>
      <vt:lpstr>Target Questions</vt:lpstr>
      <vt:lpstr>Goals and Objectives</vt:lpstr>
      <vt:lpstr>Methodology</vt:lpstr>
    </vt:vector>
  </TitlesOfParts>
  <Company>Michael Wilde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Schehat Abdel Kader</cp:lastModifiedBy>
  <cp:revision>198</cp:revision>
  <cp:lastPrinted>2015-04-22T14:40:00Z</cp:lastPrinted>
  <dcterms:created xsi:type="dcterms:W3CDTF">2008-02-08T11:26:00Z</dcterms:created>
  <dcterms:modified xsi:type="dcterms:W3CDTF">2024-09-03T18:15:51Z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6BFF772962E14D089690CC3440A90769_12</vt:lpwstr>
  </property>
  <property fmtid="{D5CDD505-2E9C-101B-9397-08002B2CF9AE}" pid="3" name="KSOProductBuildVer">
    <vt:lpwstr>2057-12.2.0.17562</vt:lpwstr>
  </property>
</Properties>
</file>