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28"/>
  </p:notesMasterIdLst>
  <p:sldIdLst>
    <p:sldId id="273" r:id="rId2"/>
    <p:sldId id="262" r:id="rId3"/>
    <p:sldId id="269" r:id="rId4"/>
    <p:sldId id="256" r:id="rId5"/>
    <p:sldId id="258" r:id="rId6"/>
    <p:sldId id="259" r:id="rId7"/>
    <p:sldId id="260" r:id="rId8"/>
    <p:sldId id="261" r:id="rId9"/>
    <p:sldId id="282" r:id="rId10"/>
    <p:sldId id="271" r:id="rId11"/>
    <p:sldId id="283" r:id="rId12"/>
    <p:sldId id="284" r:id="rId13"/>
    <p:sldId id="285" r:id="rId14"/>
    <p:sldId id="277" r:id="rId15"/>
    <p:sldId id="278" r:id="rId16"/>
    <p:sldId id="286" r:id="rId17"/>
    <p:sldId id="287" r:id="rId18"/>
    <p:sldId id="288" r:id="rId19"/>
    <p:sldId id="289" r:id="rId20"/>
    <p:sldId id="290" r:id="rId21"/>
    <p:sldId id="291" r:id="rId22"/>
    <p:sldId id="292" r:id="rId23"/>
    <p:sldId id="276" r:id="rId24"/>
    <p:sldId id="280" r:id="rId25"/>
    <p:sldId id="281"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72" d="100"/>
          <a:sy n="72" d="100"/>
        </p:scale>
        <p:origin x="57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0E7A29-580A-4310-B0AC-A0D9BABBEB0E}" type="datetimeFigureOut">
              <a:rPr lang="en-US" smtClean="0"/>
              <a:t>6/16/2020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8AD42C-B93F-4958-B6A7-381D2FC74B13}" type="slidenum">
              <a:rPr lang="en-US" smtClean="0"/>
              <a:t>‹#›</a:t>
            </a:fld>
            <a:endParaRPr lang="en-US"/>
          </a:p>
        </p:txBody>
      </p:sp>
    </p:spTree>
    <p:extLst>
      <p:ext uri="{BB962C8B-B14F-4D97-AF65-F5344CB8AC3E}">
        <p14:creationId xmlns:p14="http://schemas.microsoft.com/office/powerpoint/2010/main" val="868624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A4E14-3624-46C1-93AB-5CAD1B3123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C822E5-3BD8-44F9-B9F1-C4CF174A8E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51EF95-7162-4F19-B5D2-1A054E582461}"/>
              </a:ext>
            </a:extLst>
          </p:cNvPr>
          <p:cNvSpPr>
            <a:spLocks noGrp="1"/>
          </p:cNvSpPr>
          <p:nvPr>
            <p:ph type="dt" sz="half" idx="10"/>
          </p:nvPr>
        </p:nvSpPr>
        <p:spPr/>
        <p:txBody>
          <a:bodyPr/>
          <a:lstStyle/>
          <a:p>
            <a:r>
              <a:rPr lang="en-US"/>
              <a:t>16/06/2020</a:t>
            </a:r>
          </a:p>
        </p:txBody>
      </p:sp>
      <p:sp>
        <p:nvSpPr>
          <p:cNvPr id="5" name="Footer Placeholder 4">
            <a:extLst>
              <a:ext uri="{FF2B5EF4-FFF2-40B4-BE49-F238E27FC236}">
                <a16:creationId xmlns:a16="http://schemas.microsoft.com/office/drawing/2014/main" id="{B01EEDDF-86ED-4937-8E40-5BE00084A98A}"/>
              </a:ext>
            </a:extLst>
          </p:cNvPr>
          <p:cNvSpPr>
            <a:spLocks noGrp="1"/>
          </p:cNvSpPr>
          <p:nvPr>
            <p:ph type="ftr" sz="quarter" idx="11"/>
          </p:nvPr>
        </p:nvSpPr>
        <p:spPr/>
        <p:txBody>
          <a:bodyPr/>
          <a:lstStyle/>
          <a:p>
            <a:r>
              <a:rPr lang="en-US"/>
              <a:t>ELECTRONICS AND COMMUNICATION ENGINEERING</a:t>
            </a:r>
          </a:p>
        </p:txBody>
      </p:sp>
      <p:sp>
        <p:nvSpPr>
          <p:cNvPr id="6" name="Slide Number Placeholder 5">
            <a:extLst>
              <a:ext uri="{FF2B5EF4-FFF2-40B4-BE49-F238E27FC236}">
                <a16:creationId xmlns:a16="http://schemas.microsoft.com/office/drawing/2014/main" id="{28E2BC97-BAAD-4BD7-BACA-0D93CCEF9FC0}"/>
              </a:ext>
            </a:extLst>
          </p:cNvPr>
          <p:cNvSpPr>
            <a:spLocks noGrp="1"/>
          </p:cNvSpPr>
          <p:nvPr>
            <p:ph type="sldNum" sz="quarter" idx="12"/>
          </p:nvPr>
        </p:nvSpPr>
        <p:spPr/>
        <p:txBody>
          <a:bodyPr/>
          <a:lstStyle/>
          <a:p>
            <a:fld id="{5FD428A9-FE94-4AFE-8A61-0FCBC4B59A9B}" type="slidenum">
              <a:rPr lang="en-US" smtClean="0"/>
              <a:t>‹#›</a:t>
            </a:fld>
            <a:endParaRPr lang="en-US"/>
          </a:p>
        </p:txBody>
      </p:sp>
    </p:spTree>
    <p:extLst>
      <p:ext uri="{BB962C8B-B14F-4D97-AF65-F5344CB8AC3E}">
        <p14:creationId xmlns:p14="http://schemas.microsoft.com/office/powerpoint/2010/main" val="105367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5208B-7926-4381-9B97-3944BE174D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337D5D-76F2-41FA-B43A-6BD64AF556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76821-B721-4FEA-A75A-5162B84A546C}"/>
              </a:ext>
            </a:extLst>
          </p:cNvPr>
          <p:cNvSpPr>
            <a:spLocks noGrp="1"/>
          </p:cNvSpPr>
          <p:nvPr>
            <p:ph type="dt" sz="half" idx="10"/>
          </p:nvPr>
        </p:nvSpPr>
        <p:spPr/>
        <p:txBody>
          <a:bodyPr/>
          <a:lstStyle/>
          <a:p>
            <a:r>
              <a:rPr lang="en-US"/>
              <a:t>16/06/2020</a:t>
            </a:r>
          </a:p>
        </p:txBody>
      </p:sp>
      <p:sp>
        <p:nvSpPr>
          <p:cNvPr id="5" name="Footer Placeholder 4">
            <a:extLst>
              <a:ext uri="{FF2B5EF4-FFF2-40B4-BE49-F238E27FC236}">
                <a16:creationId xmlns:a16="http://schemas.microsoft.com/office/drawing/2014/main" id="{8437545E-30D8-443A-9E83-805E61BB00CB}"/>
              </a:ext>
            </a:extLst>
          </p:cNvPr>
          <p:cNvSpPr>
            <a:spLocks noGrp="1"/>
          </p:cNvSpPr>
          <p:nvPr>
            <p:ph type="ftr" sz="quarter" idx="11"/>
          </p:nvPr>
        </p:nvSpPr>
        <p:spPr/>
        <p:txBody>
          <a:bodyPr/>
          <a:lstStyle/>
          <a:p>
            <a:r>
              <a:rPr lang="en-US"/>
              <a:t>ELECTRONICS AND COMMUNICATION ENGINEERING</a:t>
            </a:r>
          </a:p>
        </p:txBody>
      </p:sp>
      <p:sp>
        <p:nvSpPr>
          <p:cNvPr id="6" name="Slide Number Placeholder 5">
            <a:extLst>
              <a:ext uri="{FF2B5EF4-FFF2-40B4-BE49-F238E27FC236}">
                <a16:creationId xmlns:a16="http://schemas.microsoft.com/office/drawing/2014/main" id="{506308C8-E03D-475E-B652-01AC317D3E88}"/>
              </a:ext>
            </a:extLst>
          </p:cNvPr>
          <p:cNvSpPr>
            <a:spLocks noGrp="1"/>
          </p:cNvSpPr>
          <p:nvPr>
            <p:ph type="sldNum" sz="quarter" idx="12"/>
          </p:nvPr>
        </p:nvSpPr>
        <p:spPr/>
        <p:txBody>
          <a:bodyPr/>
          <a:lstStyle/>
          <a:p>
            <a:fld id="{5FD428A9-FE94-4AFE-8A61-0FCBC4B59A9B}" type="slidenum">
              <a:rPr lang="en-US" smtClean="0"/>
              <a:t>‹#›</a:t>
            </a:fld>
            <a:endParaRPr lang="en-US"/>
          </a:p>
        </p:txBody>
      </p:sp>
    </p:spTree>
    <p:extLst>
      <p:ext uri="{BB962C8B-B14F-4D97-AF65-F5344CB8AC3E}">
        <p14:creationId xmlns:p14="http://schemas.microsoft.com/office/powerpoint/2010/main" val="372217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917A2D-F4E5-4945-AD1D-8465E43A29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23264A-9C2C-4078-BDA6-FC3BD883B2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6A62C-27C8-4860-9CB8-CC232B93F9BB}"/>
              </a:ext>
            </a:extLst>
          </p:cNvPr>
          <p:cNvSpPr>
            <a:spLocks noGrp="1"/>
          </p:cNvSpPr>
          <p:nvPr>
            <p:ph type="dt" sz="half" idx="10"/>
          </p:nvPr>
        </p:nvSpPr>
        <p:spPr/>
        <p:txBody>
          <a:bodyPr/>
          <a:lstStyle/>
          <a:p>
            <a:r>
              <a:rPr lang="en-US"/>
              <a:t>16/06/2020</a:t>
            </a:r>
          </a:p>
        </p:txBody>
      </p:sp>
      <p:sp>
        <p:nvSpPr>
          <p:cNvPr id="5" name="Footer Placeholder 4">
            <a:extLst>
              <a:ext uri="{FF2B5EF4-FFF2-40B4-BE49-F238E27FC236}">
                <a16:creationId xmlns:a16="http://schemas.microsoft.com/office/drawing/2014/main" id="{F2C758E2-A3B2-4BAD-A583-92AE1AF6BDBB}"/>
              </a:ext>
            </a:extLst>
          </p:cNvPr>
          <p:cNvSpPr>
            <a:spLocks noGrp="1"/>
          </p:cNvSpPr>
          <p:nvPr>
            <p:ph type="ftr" sz="quarter" idx="11"/>
          </p:nvPr>
        </p:nvSpPr>
        <p:spPr/>
        <p:txBody>
          <a:bodyPr/>
          <a:lstStyle/>
          <a:p>
            <a:r>
              <a:rPr lang="en-US"/>
              <a:t>ELECTRONICS AND COMMUNICATION ENGINEERING</a:t>
            </a:r>
          </a:p>
        </p:txBody>
      </p:sp>
      <p:sp>
        <p:nvSpPr>
          <p:cNvPr id="6" name="Slide Number Placeholder 5">
            <a:extLst>
              <a:ext uri="{FF2B5EF4-FFF2-40B4-BE49-F238E27FC236}">
                <a16:creationId xmlns:a16="http://schemas.microsoft.com/office/drawing/2014/main" id="{FD8C9DE7-41E2-4DEA-B8A7-6BFB60EC9A83}"/>
              </a:ext>
            </a:extLst>
          </p:cNvPr>
          <p:cNvSpPr>
            <a:spLocks noGrp="1"/>
          </p:cNvSpPr>
          <p:nvPr>
            <p:ph type="sldNum" sz="quarter" idx="12"/>
          </p:nvPr>
        </p:nvSpPr>
        <p:spPr/>
        <p:txBody>
          <a:bodyPr/>
          <a:lstStyle/>
          <a:p>
            <a:fld id="{5FD428A9-FE94-4AFE-8A61-0FCBC4B59A9B}" type="slidenum">
              <a:rPr lang="en-US" smtClean="0"/>
              <a:t>‹#›</a:t>
            </a:fld>
            <a:endParaRPr lang="en-US"/>
          </a:p>
        </p:txBody>
      </p:sp>
    </p:spTree>
    <p:extLst>
      <p:ext uri="{BB962C8B-B14F-4D97-AF65-F5344CB8AC3E}">
        <p14:creationId xmlns:p14="http://schemas.microsoft.com/office/powerpoint/2010/main" val="829807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5818-C33F-47F4-B51D-89921EB8E3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F62BBF-03B8-4966-A1CB-C26589D3EC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850E09-5143-461D-A4BD-35C4573A0A12}"/>
              </a:ext>
            </a:extLst>
          </p:cNvPr>
          <p:cNvSpPr>
            <a:spLocks noGrp="1"/>
          </p:cNvSpPr>
          <p:nvPr>
            <p:ph type="dt" sz="half" idx="10"/>
          </p:nvPr>
        </p:nvSpPr>
        <p:spPr/>
        <p:txBody>
          <a:bodyPr/>
          <a:lstStyle/>
          <a:p>
            <a:r>
              <a:rPr lang="en-US"/>
              <a:t>16/06/2020</a:t>
            </a:r>
          </a:p>
        </p:txBody>
      </p:sp>
      <p:sp>
        <p:nvSpPr>
          <p:cNvPr id="5" name="Footer Placeholder 4">
            <a:extLst>
              <a:ext uri="{FF2B5EF4-FFF2-40B4-BE49-F238E27FC236}">
                <a16:creationId xmlns:a16="http://schemas.microsoft.com/office/drawing/2014/main" id="{11DF0DBE-15B5-4E5B-A26B-38C4B2A732D6}"/>
              </a:ext>
            </a:extLst>
          </p:cNvPr>
          <p:cNvSpPr>
            <a:spLocks noGrp="1"/>
          </p:cNvSpPr>
          <p:nvPr>
            <p:ph type="ftr" sz="quarter" idx="11"/>
          </p:nvPr>
        </p:nvSpPr>
        <p:spPr/>
        <p:txBody>
          <a:bodyPr/>
          <a:lstStyle/>
          <a:p>
            <a:r>
              <a:rPr lang="en-US"/>
              <a:t>ELECTRONICS AND COMMUNICATION ENGINEERING</a:t>
            </a:r>
          </a:p>
        </p:txBody>
      </p:sp>
      <p:sp>
        <p:nvSpPr>
          <p:cNvPr id="6" name="Slide Number Placeholder 5">
            <a:extLst>
              <a:ext uri="{FF2B5EF4-FFF2-40B4-BE49-F238E27FC236}">
                <a16:creationId xmlns:a16="http://schemas.microsoft.com/office/drawing/2014/main" id="{E35CAEAD-CBE6-4783-A600-D581BE41D410}"/>
              </a:ext>
            </a:extLst>
          </p:cNvPr>
          <p:cNvSpPr>
            <a:spLocks noGrp="1"/>
          </p:cNvSpPr>
          <p:nvPr>
            <p:ph type="sldNum" sz="quarter" idx="12"/>
          </p:nvPr>
        </p:nvSpPr>
        <p:spPr/>
        <p:txBody>
          <a:bodyPr/>
          <a:lstStyle/>
          <a:p>
            <a:fld id="{5FD428A9-FE94-4AFE-8A61-0FCBC4B59A9B}" type="slidenum">
              <a:rPr lang="en-US" smtClean="0"/>
              <a:t>‹#›</a:t>
            </a:fld>
            <a:endParaRPr lang="en-US"/>
          </a:p>
        </p:txBody>
      </p:sp>
    </p:spTree>
    <p:extLst>
      <p:ext uri="{BB962C8B-B14F-4D97-AF65-F5344CB8AC3E}">
        <p14:creationId xmlns:p14="http://schemas.microsoft.com/office/powerpoint/2010/main" val="3637920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B231F-B65F-4DEC-9258-5C7214F91C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412DBC-C875-460E-995B-0D4E2F8F79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D34206-F397-4F10-BA17-562452E71D15}"/>
              </a:ext>
            </a:extLst>
          </p:cNvPr>
          <p:cNvSpPr>
            <a:spLocks noGrp="1"/>
          </p:cNvSpPr>
          <p:nvPr>
            <p:ph type="dt" sz="half" idx="10"/>
          </p:nvPr>
        </p:nvSpPr>
        <p:spPr/>
        <p:txBody>
          <a:bodyPr/>
          <a:lstStyle/>
          <a:p>
            <a:r>
              <a:rPr lang="en-US"/>
              <a:t>16/06/2020</a:t>
            </a:r>
          </a:p>
        </p:txBody>
      </p:sp>
      <p:sp>
        <p:nvSpPr>
          <p:cNvPr id="5" name="Footer Placeholder 4">
            <a:extLst>
              <a:ext uri="{FF2B5EF4-FFF2-40B4-BE49-F238E27FC236}">
                <a16:creationId xmlns:a16="http://schemas.microsoft.com/office/drawing/2014/main" id="{4FEAAD47-51F9-4E76-8CAF-3B152330B00A}"/>
              </a:ext>
            </a:extLst>
          </p:cNvPr>
          <p:cNvSpPr>
            <a:spLocks noGrp="1"/>
          </p:cNvSpPr>
          <p:nvPr>
            <p:ph type="ftr" sz="quarter" idx="11"/>
          </p:nvPr>
        </p:nvSpPr>
        <p:spPr/>
        <p:txBody>
          <a:bodyPr/>
          <a:lstStyle/>
          <a:p>
            <a:r>
              <a:rPr lang="en-US"/>
              <a:t>ELECTRONICS AND COMMUNICATION ENGINEERING</a:t>
            </a:r>
          </a:p>
        </p:txBody>
      </p:sp>
      <p:sp>
        <p:nvSpPr>
          <p:cNvPr id="6" name="Slide Number Placeholder 5">
            <a:extLst>
              <a:ext uri="{FF2B5EF4-FFF2-40B4-BE49-F238E27FC236}">
                <a16:creationId xmlns:a16="http://schemas.microsoft.com/office/drawing/2014/main" id="{701F7153-9DB7-4C8D-9BBB-80E41A45EEDE}"/>
              </a:ext>
            </a:extLst>
          </p:cNvPr>
          <p:cNvSpPr>
            <a:spLocks noGrp="1"/>
          </p:cNvSpPr>
          <p:nvPr>
            <p:ph type="sldNum" sz="quarter" idx="12"/>
          </p:nvPr>
        </p:nvSpPr>
        <p:spPr/>
        <p:txBody>
          <a:bodyPr/>
          <a:lstStyle/>
          <a:p>
            <a:fld id="{5FD428A9-FE94-4AFE-8A61-0FCBC4B59A9B}" type="slidenum">
              <a:rPr lang="en-US" smtClean="0"/>
              <a:t>‹#›</a:t>
            </a:fld>
            <a:endParaRPr lang="en-US"/>
          </a:p>
        </p:txBody>
      </p:sp>
    </p:spTree>
    <p:extLst>
      <p:ext uri="{BB962C8B-B14F-4D97-AF65-F5344CB8AC3E}">
        <p14:creationId xmlns:p14="http://schemas.microsoft.com/office/powerpoint/2010/main" val="328142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F221-37D4-4E45-B73B-4A8B0A3589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CBF626-1AEE-458B-8924-DC76B1FFC1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80F70E-1FC0-402C-8CF3-394248D070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6F0F14-27F0-4B09-84C5-3B1032BB76E2}"/>
              </a:ext>
            </a:extLst>
          </p:cNvPr>
          <p:cNvSpPr>
            <a:spLocks noGrp="1"/>
          </p:cNvSpPr>
          <p:nvPr>
            <p:ph type="dt" sz="half" idx="10"/>
          </p:nvPr>
        </p:nvSpPr>
        <p:spPr/>
        <p:txBody>
          <a:bodyPr/>
          <a:lstStyle/>
          <a:p>
            <a:r>
              <a:rPr lang="en-US"/>
              <a:t>16/06/2020</a:t>
            </a:r>
          </a:p>
        </p:txBody>
      </p:sp>
      <p:sp>
        <p:nvSpPr>
          <p:cNvPr id="6" name="Footer Placeholder 5">
            <a:extLst>
              <a:ext uri="{FF2B5EF4-FFF2-40B4-BE49-F238E27FC236}">
                <a16:creationId xmlns:a16="http://schemas.microsoft.com/office/drawing/2014/main" id="{CD7FEC27-736C-464B-852E-9DAC3F334108}"/>
              </a:ext>
            </a:extLst>
          </p:cNvPr>
          <p:cNvSpPr>
            <a:spLocks noGrp="1"/>
          </p:cNvSpPr>
          <p:nvPr>
            <p:ph type="ftr" sz="quarter" idx="11"/>
          </p:nvPr>
        </p:nvSpPr>
        <p:spPr/>
        <p:txBody>
          <a:bodyPr/>
          <a:lstStyle/>
          <a:p>
            <a:r>
              <a:rPr lang="en-US"/>
              <a:t>ELECTRONICS AND COMMUNICATION ENGINEERING</a:t>
            </a:r>
          </a:p>
        </p:txBody>
      </p:sp>
      <p:sp>
        <p:nvSpPr>
          <p:cNvPr id="7" name="Slide Number Placeholder 6">
            <a:extLst>
              <a:ext uri="{FF2B5EF4-FFF2-40B4-BE49-F238E27FC236}">
                <a16:creationId xmlns:a16="http://schemas.microsoft.com/office/drawing/2014/main" id="{CDD63BB3-A1CE-47A6-8D9A-7F2D56FC420D}"/>
              </a:ext>
            </a:extLst>
          </p:cNvPr>
          <p:cNvSpPr>
            <a:spLocks noGrp="1"/>
          </p:cNvSpPr>
          <p:nvPr>
            <p:ph type="sldNum" sz="quarter" idx="12"/>
          </p:nvPr>
        </p:nvSpPr>
        <p:spPr/>
        <p:txBody>
          <a:bodyPr/>
          <a:lstStyle/>
          <a:p>
            <a:fld id="{5FD428A9-FE94-4AFE-8A61-0FCBC4B59A9B}" type="slidenum">
              <a:rPr lang="en-US" smtClean="0"/>
              <a:t>‹#›</a:t>
            </a:fld>
            <a:endParaRPr lang="en-US"/>
          </a:p>
        </p:txBody>
      </p:sp>
    </p:spTree>
    <p:extLst>
      <p:ext uri="{BB962C8B-B14F-4D97-AF65-F5344CB8AC3E}">
        <p14:creationId xmlns:p14="http://schemas.microsoft.com/office/powerpoint/2010/main" val="1464076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8844-C797-4BD5-97E6-3D5CA63493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27146B-DDBF-4244-A472-CBA908B17C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04D695-A5D9-4D00-8C0B-F7917070D7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985ABB-A0DE-4F84-88B4-DEAD8756CE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377918-DD77-411E-ACC0-B0E1638218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E92500-69A7-4B64-9911-CBA912A92A40}"/>
              </a:ext>
            </a:extLst>
          </p:cNvPr>
          <p:cNvSpPr>
            <a:spLocks noGrp="1"/>
          </p:cNvSpPr>
          <p:nvPr>
            <p:ph type="dt" sz="half" idx="10"/>
          </p:nvPr>
        </p:nvSpPr>
        <p:spPr/>
        <p:txBody>
          <a:bodyPr/>
          <a:lstStyle/>
          <a:p>
            <a:r>
              <a:rPr lang="en-US"/>
              <a:t>16/06/2020</a:t>
            </a:r>
          </a:p>
        </p:txBody>
      </p:sp>
      <p:sp>
        <p:nvSpPr>
          <p:cNvPr id="8" name="Footer Placeholder 7">
            <a:extLst>
              <a:ext uri="{FF2B5EF4-FFF2-40B4-BE49-F238E27FC236}">
                <a16:creationId xmlns:a16="http://schemas.microsoft.com/office/drawing/2014/main" id="{A7D48DC9-E7FC-4679-B71A-1C3F8DF498A3}"/>
              </a:ext>
            </a:extLst>
          </p:cNvPr>
          <p:cNvSpPr>
            <a:spLocks noGrp="1"/>
          </p:cNvSpPr>
          <p:nvPr>
            <p:ph type="ftr" sz="quarter" idx="11"/>
          </p:nvPr>
        </p:nvSpPr>
        <p:spPr/>
        <p:txBody>
          <a:bodyPr/>
          <a:lstStyle/>
          <a:p>
            <a:r>
              <a:rPr lang="en-US"/>
              <a:t>ELECTRONICS AND COMMUNICATION ENGINEERING</a:t>
            </a:r>
          </a:p>
        </p:txBody>
      </p:sp>
      <p:sp>
        <p:nvSpPr>
          <p:cNvPr id="9" name="Slide Number Placeholder 8">
            <a:extLst>
              <a:ext uri="{FF2B5EF4-FFF2-40B4-BE49-F238E27FC236}">
                <a16:creationId xmlns:a16="http://schemas.microsoft.com/office/drawing/2014/main" id="{CF864CBE-C787-4979-ACE5-FEFBA9B533F7}"/>
              </a:ext>
            </a:extLst>
          </p:cNvPr>
          <p:cNvSpPr>
            <a:spLocks noGrp="1"/>
          </p:cNvSpPr>
          <p:nvPr>
            <p:ph type="sldNum" sz="quarter" idx="12"/>
          </p:nvPr>
        </p:nvSpPr>
        <p:spPr/>
        <p:txBody>
          <a:bodyPr/>
          <a:lstStyle/>
          <a:p>
            <a:fld id="{5FD428A9-FE94-4AFE-8A61-0FCBC4B59A9B}" type="slidenum">
              <a:rPr lang="en-US" smtClean="0"/>
              <a:t>‹#›</a:t>
            </a:fld>
            <a:endParaRPr lang="en-US"/>
          </a:p>
        </p:txBody>
      </p:sp>
    </p:spTree>
    <p:extLst>
      <p:ext uri="{BB962C8B-B14F-4D97-AF65-F5344CB8AC3E}">
        <p14:creationId xmlns:p14="http://schemas.microsoft.com/office/powerpoint/2010/main" val="3808867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75BD-FCF4-429B-902D-434988F5E4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D20042-6ADD-4343-8B50-7F9F384B40BD}"/>
              </a:ext>
            </a:extLst>
          </p:cNvPr>
          <p:cNvSpPr>
            <a:spLocks noGrp="1"/>
          </p:cNvSpPr>
          <p:nvPr>
            <p:ph type="dt" sz="half" idx="10"/>
          </p:nvPr>
        </p:nvSpPr>
        <p:spPr/>
        <p:txBody>
          <a:bodyPr/>
          <a:lstStyle/>
          <a:p>
            <a:r>
              <a:rPr lang="en-US"/>
              <a:t>16/06/2020</a:t>
            </a:r>
          </a:p>
        </p:txBody>
      </p:sp>
      <p:sp>
        <p:nvSpPr>
          <p:cNvPr id="4" name="Footer Placeholder 3">
            <a:extLst>
              <a:ext uri="{FF2B5EF4-FFF2-40B4-BE49-F238E27FC236}">
                <a16:creationId xmlns:a16="http://schemas.microsoft.com/office/drawing/2014/main" id="{0564FCBE-EBE2-4A10-B103-B6612AC4740B}"/>
              </a:ext>
            </a:extLst>
          </p:cNvPr>
          <p:cNvSpPr>
            <a:spLocks noGrp="1"/>
          </p:cNvSpPr>
          <p:nvPr>
            <p:ph type="ftr" sz="quarter" idx="11"/>
          </p:nvPr>
        </p:nvSpPr>
        <p:spPr/>
        <p:txBody>
          <a:bodyPr/>
          <a:lstStyle/>
          <a:p>
            <a:r>
              <a:rPr lang="en-US"/>
              <a:t>ELECTRONICS AND COMMUNICATION ENGINEERING</a:t>
            </a:r>
          </a:p>
        </p:txBody>
      </p:sp>
      <p:sp>
        <p:nvSpPr>
          <p:cNvPr id="5" name="Slide Number Placeholder 4">
            <a:extLst>
              <a:ext uri="{FF2B5EF4-FFF2-40B4-BE49-F238E27FC236}">
                <a16:creationId xmlns:a16="http://schemas.microsoft.com/office/drawing/2014/main" id="{8D01E613-CB95-44CE-BB04-EC968363D845}"/>
              </a:ext>
            </a:extLst>
          </p:cNvPr>
          <p:cNvSpPr>
            <a:spLocks noGrp="1"/>
          </p:cNvSpPr>
          <p:nvPr>
            <p:ph type="sldNum" sz="quarter" idx="12"/>
          </p:nvPr>
        </p:nvSpPr>
        <p:spPr/>
        <p:txBody>
          <a:bodyPr/>
          <a:lstStyle/>
          <a:p>
            <a:fld id="{5FD428A9-FE94-4AFE-8A61-0FCBC4B59A9B}" type="slidenum">
              <a:rPr lang="en-US" smtClean="0"/>
              <a:t>‹#›</a:t>
            </a:fld>
            <a:endParaRPr lang="en-US"/>
          </a:p>
        </p:txBody>
      </p:sp>
    </p:spTree>
    <p:extLst>
      <p:ext uri="{BB962C8B-B14F-4D97-AF65-F5344CB8AC3E}">
        <p14:creationId xmlns:p14="http://schemas.microsoft.com/office/powerpoint/2010/main" val="3851870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278EC5-300C-425E-A9A5-D013FC521BEE}"/>
              </a:ext>
            </a:extLst>
          </p:cNvPr>
          <p:cNvSpPr>
            <a:spLocks noGrp="1"/>
          </p:cNvSpPr>
          <p:nvPr>
            <p:ph type="dt" sz="half" idx="10"/>
          </p:nvPr>
        </p:nvSpPr>
        <p:spPr/>
        <p:txBody>
          <a:bodyPr/>
          <a:lstStyle/>
          <a:p>
            <a:r>
              <a:rPr lang="en-US"/>
              <a:t>16/06/2020</a:t>
            </a:r>
          </a:p>
        </p:txBody>
      </p:sp>
      <p:sp>
        <p:nvSpPr>
          <p:cNvPr id="3" name="Footer Placeholder 2">
            <a:extLst>
              <a:ext uri="{FF2B5EF4-FFF2-40B4-BE49-F238E27FC236}">
                <a16:creationId xmlns:a16="http://schemas.microsoft.com/office/drawing/2014/main" id="{7DEECC11-D2FA-4EE9-AAED-9E63CCEAAD77}"/>
              </a:ext>
            </a:extLst>
          </p:cNvPr>
          <p:cNvSpPr>
            <a:spLocks noGrp="1"/>
          </p:cNvSpPr>
          <p:nvPr>
            <p:ph type="ftr" sz="quarter" idx="11"/>
          </p:nvPr>
        </p:nvSpPr>
        <p:spPr/>
        <p:txBody>
          <a:bodyPr/>
          <a:lstStyle/>
          <a:p>
            <a:r>
              <a:rPr lang="en-US"/>
              <a:t>ELECTRONICS AND COMMUNICATION ENGINEERING</a:t>
            </a:r>
          </a:p>
        </p:txBody>
      </p:sp>
      <p:sp>
        <p:nvSpPr>
          <p:cNvPr id="4" name="Slide Number Placeholder 3">
            <a:extLst>
              <a:ext uri="{FF2B5EF4-FFF2-40B4-BE49-F238E27FC236}">
                <a16:creationId xmlns:a16="http://schemas.microsoft.com/office/drawing/2014/main" id="{043D3259-A8A9-4620-ACD4-DB9F8BEE9EFD}"/>
              </a:ext>
            </a:extLst>
          </p:cNvPr>
          <p:cNvSpPr>
            <a:spLocks noGrp="1"/>
          </p:cNvSpPr>
          <p:nvPr>
            <p:ph type="sldNum" sz="quarter" idx="12"/>
          </p:nvPr>
        </p:nvSpPr>
        <p:spPr/>
        <p:txBody>
          <a:bodyPr/>
          <a:lstStyle/>
          <a:p>
            <a:fld id="{5FD428A9-FE94-4AFE-8A61-0FCBC4B59A9B}" type="slidenum">
              <a:rPr lang="en-US" smtClean="0"/>
              <a:t>‹#›</a:t>
            </a:fld>
            <a:endParaRPr lang="en-US"/>
          </a:p>
        </p:txBody>
      </p:sp>
    </p:spTree>
    <p:extLst>
      <p:ext uri="{BB962C8B-B14F-4D97-AF65-F5344CB8AC3E}">
        <p14:creationId xmlns:p14="http://schemas.microsoft.com/office/powerpoint/2010/main" val="4073641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A1AF-4F5B-4FB4-A3BD-CAB3B1EDBC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64D9DC-E43F-464F-B1B8-45E8321127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48BC00-055E-4922-A07F-A7033BC08B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6AB2DE-CA20-435B-ACA7-3D9CD1860045}"/>
              </a:ext>
            </a:extLst>
          </p:cNvPr>
          <p:cNvSpPr>
            <a:spLocks noGrp="1"/>
          </p:cNvSpPr>
          <p:nvPr>
            <p:ph type="dt" sz="half" idx="10"/>
          </p:nvPr>
        </p:nvSpPr>
        <p:spPr/>
        <p:txBody>
          <a:bodyPr/>
          <a:lstStyle/>
          <a:p>
            <a:r>
              <a:rPr lang="en-US"/>
              <a:t>16/06/2020</a:t>
            </a:r>
          </a:p>
        </p:txBody>
      </p:sp>
      <p:sp>
        <p:nvSpPr>
          <p:cNvPr id="6" name="Footer Placeholder 5">
            <a:extLst>
              <a:ext uri="{FF2B5EF4-FFF2-40B4-BE49-F238E27FC236}">
                <a16:creationId xmlns:a16="http://schemas.microsoft.com/office/drawing/2014/main" id="{629ED2DB-8865-4F60-954D-3335ADE40F62}"/>
              </a:ext>
            </a:extLst>
          </p:cNvPr>
          <p:cNvSpPr>
            <a:spLocks noGrp="1"/>
          </p:cNvSpPr>
          <p:nvPr>
            <p:ph type="ftr" sz="quarter" idx="11"/>
          </p:nvPr>
        </p:nvSpPr>
        <p:spPr/>
        <p:txBody>
          <a:bodyPr/>
          <a:lstStyle/>
          <a:p>
            <a:r>
              <a:rPr lang="en-US"/>
              <a:t>ELECTRONICS AND COMMUNICATION ENGINEERING</a:t>
            </a:r>
          </a:p>
        </p:txBody>
      </p:sp>
      <p:sp>
        <p:nvSpPr>
          <p:cNvPr id="7" name="Slide Number Placeholder 6">
            <a:extLst>
              <a:ext uri="{FF2B5EF4-FFF2-40B4-BE49-F238E27FC236}">
                <a16:creationId xmlns:a16="http://schemas.microsoft.com/office/drawing/2014/main" id="{D0795610-9CAE-4553-9451-206EFA7552C5}"/>
              </a:ext>
            </a:extLst>
          </p:cNvPr>
          <p:cNvSpPr>
            <a:spLocks noGrp="1"/>
          </p:cNvSpPr>
          <p:nvPr>
            <p:ph type="sldNum" sz="quarter" idx="12"/>
          </p:nvPr>
        </p:nvSpPr>
        <p:spPr/>
        <p:txBody>
          <a:bodyPr/>
          <a:lstStyle/>
          <a:p>
            <a:fld id="{5FD428A9-FE94-4AFE-8A61-0FCBC4B59A9B}" type="slidenum">
              <a:rPr lang="en-US" smtClean="0"/>
              <a:t>‹#›</a:t>
            </a:fld>
            <a:endParaRPr lang="en-US"/>
          </a:p>
        </p:txBody>
      </p:sp>
    </p:spTree>
    <p:extLst>
      <p:ext uri="{BB962C8B-B14F-4D97-AF65-F5344CB8AC3E}">
        <p14:creationId xmlns:p14="http://schemas.microsoft.com/office/powerpoint/2010/main" val="3703667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4402E-B30D-4EFD-8BD2-FB62E3B09D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ABCCB7-905C-491A-9CCE-FA0E2065E6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70963C-5B95-4779-B121-4B881EC41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C0BB0C-5D8A-42A0-A105-66B037012FC4}"/>
              </a:ext>
            </a:extLst>
          </p:cNvPr>
          <p:cNvSpPr>
            <a:spLocks noGrp="1"/>
          </p:cNvSpPr>
          <p:nvPr>
            <p:ph type="dt" sz="half" idx="10"/>
          </p:nvPr>
        </p:nvSpPr>
        <p:spPr/>
        <p:txBody>
          <a:bodyPr/>
          <a:lstStyle/>
          <a:p>
            <a:r>
              <a:rPr lang="en-US"/>
              <a:t>16/06/2020</a:t>
            </a:r>
          </a:p>
        </p:txBody>
      </p:sp>
      <p:sp>
        <p:nvSpPr>
          <p:cNvPr id="6" name="Footer Placeholder 5">
            <a:extLst>
              <a:ext uri="{FF2B5EF4-FFF2-40B4-BE49-F238E27FC236}">
                <a16:creationId xmlns:a16="http://schemas.microsoft.com/office/drawing/2014/main" id="{684AF2CC-ADF6-4716-A456-F29B3A76A83C}"/>
              </a:ext>
            </a:extLst>
          </p:cNvPr>
          <p:cNvSpPr>
            <a:spLocks noGrp="1"/>
          </p:cNvSpPr>
          <p:nvPr>
            <p:ph type="ftr" sz="quarter" idx="11"/>
          </p:nvPr>
        </p:nvSpPr>
        <p:spPr/>
        <p:txBody>
          <a:bodyPr/>
          <a:lstStyle/>
          <a:p>
            <a:r>
              <a:rPr lang="en-US"/>
              <a:t>ELECTRONICS AND COMMUNICATION ENGINEERING</a:t>
            </a:r>
          </a:p>
        </p:txBody>
      </p:sp>
      <p:sp>
        <p:nvSpPr>
          <p:cNvPr id="7" name="Slide Number Placeholder 6">
            <a:extLst>
              <a:ext uri="{FF2B5EF4-FFF2-40B4-BE49-F238E27FC236}">
                <a16:creationId xmlns:a16="http://schemas.microsoft.com/office/drawing/2014/main" id="{2BEDD793-262F-496F-A862-4A32F257F7D3}"/>
              </a:ext>
            </a:extLst>
          </p:cNvPr>
          <p:cNvSpPr>
            <a:spLocks noGrp="1"/>
          </p:cNvSpPr>
          <p:nvPr>
            <p:ph type="sldNum" sz="quarter" idx="12"/>
          </p:nvPr>
        </p:nvSpPr>
        <p:spPr/>
        <p:txBody>
          <a:bodyPr/>
          <a:lstStyle/>
          <a:p>
            <a:fld id="{5FD428A9-FE94-4AFE-8A61-0FCBC4B59A9B}" type="slidenum">
              <a:rPr lang="en-US" smtClean="0"/>
              <a:t>‹#›</a:t>
            </a:fld>
            <a:endParaRPr lang="en-US"/>
          </a:p>
        </p:txBody>
      </p:sp>
    </p:spTree>
    <p:extLst>
      <p:ext uri="{BB962C8B-B14F-4D97-AF65-F5344CB8AC3E}">
        <p14:creationId xmlns:p14="http://schemas.microsoft.com/office/powerpoint/2010/main" val="80884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411922-E08F-4067-B754-8E168BAE9E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CCCE03-6FAC-4CB1-AF8E-D09AB3CF30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346A3D-93DB-4423-AA14-4E291229A3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16/06/2020</a:t>
            </a:r>
          </a:p>
        </p:txBody>
      </p:sp>
      <p:sp>
        <p:nvSpPr>
          <p:cNvPr id="5" name="Footer Placeholder 4">
            <a:extLst>
              <a:ext uri="{FF2B5EF4-FFF2-40B4-BE49-F238E27FC236}">
                <a16:creationId xmlns:a16="http://schemas.microsoft.com/office/drawing/2014/main" id="{849415E6-88BC-40F3-B72B-F9B4C9C41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ELECTRONICS AND COMMUNICATION ENGINEERING</a:t>
            </a:r>
          </a:p>
        </p:txBody>
      </p:sp>
      <p:sp>
        <p:nvSpPr>
          <p:cNvPr id="6" name="Slide Number Placeholder 5">
            <a:extLst>
              <a:ext uri="{FF2B5EF4-FFF2-40B4-BE49-F238E27FC236}">
                <a16:creationId xmlns:a16="http://schemas.microsoft.com/office/drawing/2014/main" id="{D1A6815E-DF01-4763-8F25-E0107A35B3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D428A9-FE94-4AFE-8A61-0FCBC4B59A9B}" type="slidenum">
              <a:rPr lang="en-US" smtClean="0"/>
              <a:t>‹#›</a:t>
            </a:fld>
            <a:endParaRPr lang="en-US"/>
          </a:p>
        </p:txBody>
      </p:sp>
    </p:spTree>
    <p:extLst>
      <p:ext uri="{BB962C8B-B14F-4D97-AF65-F5344CB8AC3E}">
        <p14:creationId xmlns:p14="http://schemas.microsoft.com/office/powerpoint/2010/main" val="245745446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B642A-6B4C-41C7-9B7B-329EFE6674D3}"/>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D9166707-C031-4B1B-92BD-19A04AE19FB8}"/>
              </a:ext>
            </a:extLst>
          </p:cNvPr>
          <p:cNvSpPr>
            <a:spLocks noGrp="1"/>
          </p:cNvSpPr>
          <p:nvPr>
            <p:ph idx="1"/>
          </p:nvPr>
        </p:nvSpPr>
        <p:spPr/>
        <p:txBody>
          <a:bodyPr/>
          <a:lstStyle/>
          <a:p>
            <a:pPr marL="0" indent="0">
              <a:buNone/>
            </a:pPr>
            <a:r>
              <a:rPr lang="en-IN" dirty="0"/>
              <a:t> </a:t>
            </a:r>
          </a:p>
        </p:txBody>
      </p:sp>
      <p:sp>
        <p:nvSpPr>
          <p:cNvPr id="4" name="Date Placeholder 3">
            <a:extLst>
              <a:ext uri="{FF2B5EF4-FFF2-40B4-BE49-F238E27FC236}">
                <a16:creationId xmlns:a16="http://schemas.microsoft.com/office/drawing/2014/main" id="{9A1344B2-D2B0-42B3-89DB-0DB933E3748F}"/>
              </a:ext>
            </a:extLst>
          </p:cNvPr>
          <p:cNvSpPr>
            <a:spLocks noGrp="1"/>
          </p:cNvSpPr>
          <p:nvPr>
            <p:ph type="dt" sz="half" idx="10"/>
          </p:nvPr>
        </p:nvSpPr>
        <p:spPr/>
        <p:txBody>
          <a:bodyPr/>
          <a:lstStyle/>
          <a:p>
            <a:r>
              <a:rPr lang="en-US"/>
              <a:t>16/06/2020</a:t>
            </a:r>
          </a:p>
        </p:txBody>
      </p:sp>
      <p:sp>
        <p:nvSpPr>
          <p:cNvPr id="5" name="Footer Placeholder 4">
            <a:extLst>
              <a:ext uri="{FF2B5EF4-FFF2-40B4-BE49-F238E27FC236}">
                <a16:creationId xmlns:a16="http://schemas.microsoft.com/office/drawing/2014/main" id="{75FA43EF-F737-44E4-96A0-3AA8D57B9278}"/>
              </a:ext>
            </a:extLst>
          </p:cNvPr>
          <p:cNvSpPr>
            <a:spLocks noGrp="1"/>
          </p:cNvSpPr>
          <p:nvPr>
            <p:ph type="ftr" sz="quarter" idx="11"/>
          </p:nvPr>
        </p:nvSpPr>
        <p:spPr/>
        <p:txBody>
          <a:bodyPr/>
          <a:lstStyle/>
          <a:p>
            <a:r>
              <a:rPr lang="en-US"/>
              <a:t>ELECTRONICS AND COMMUNICATION ENGINEERING</a:t>
            </a:r>
          </a:p>
        </p:txBody>
      </p:sp>
      <p:sp>
        <p:nvSpPr>
          <p:cNvPr id="6" name="Slide Number Placeholder 5">
            <a:extLst>
              <a:ext uri="{FF2B5EF4-FFF2-40B4-BE49-F238E27FC236}">
                <a16:creationId xmlns:a16="http://schemas.microsoft.com/office/drawing/2014/main" id="{BB8C3C4B-779D-4484-A5B2-7D85355A99B3}"/>
              </a:ext>
            </a:extLst>
          </p:cNvPr>
          <p:cNvSpPr>
            <a:spLocks noGrp="1"/>
          </p:cNvSpPr>
          <p:nvPr>
            <p:ph type="sldNum" sz="quarter" idx="12"/>
          </p:nvPr>
        </p:nvSpPr>
        <p:spPr/>
        <p:txBody>
          <a:bodyPr/>
          <a:lstStyle/>
          <a:p>
            <a:fld id="{5FD428A9-FE94-4AFE-8A61-0FCBC4B59A9B}" type="slidenum">
              <a:rPr lang="en-US" smtClean="0"/>
              <a:t>1</a:t>
            </a:fld>
            <a:endParaRPr lang="en-US"/>
          </a:p>
        </p:txBody>
      </p:sp>
      <p:pic>
        <p:nvPicPr>
          <p:cNvPr id="8" name="Picture 7">
            <a:extLst>
              <a:ext uri="{FF2B5EF4-FFF2-40B4-BE49-F238E27FC236}">
                <a16:creationId xmlns:a16="http://schemas.microsoft.com/office/drawing/2014/main" id="{1C788A75-50FD-40D5-A10F-E5986F306A81}"/>
              </a:ext>
            </a:extLst>
          </p:cNvPr>
          <p:cNvPicPr>
            <a:picLocks noChangeAspect="1"/>
          </p:cNvPicPr>
          <p:nvPr/>
        </p:nvPicPr>
        <p:blipFill>
          <a:blip r:embed="rId2"/>
          <a:stretch>
            <a:fillRect/>
          </a:stretch>
        </p:blipFill>
        <p:spPr>
          <a:xfrm>
            <a:off x="9171912" y="185739"/>
            <a:ext cx="2940575" cy="975152"/>
          </a:xfrm>
          <a:prstGeom prst="rect">
            <a:avLst/>
          </a:prstGeom>
        </p:spPr>
      </p:pic>
      <p:sp>
        <p:nvSpPr>
          <p:cNvPr id="10" name="TextBox 9">
            <a:extLst>
              <a:ext uri="{FF2B5EF4-FFF2-40B4-BE49-F238E27FC236}">
                <a16:creationId xmlns:a16="http://schemas.microsoft.com/office/drawing/2014/main" id="{8E751F6E-208E-4A44-98FD-197D9A6C1C51}"/>
              </a:ext>
            </a:extLst>
          </p:cNvPr>
          <p:cNvSpPr txBox="1"/>
          <p:nvPr/>
        </p:nvSpPr>
        <p:spPr>
          <a:xfrm>
            <a:off x="380364" y="1265641"/>
            <a:ext cx="11658961" cy="584775"/>
          </a:xfrm>
          <a:prstGeom prst="rect">
            <a:avLst/>
          </a:prstGeom>
          <a:noFill/>
        </p:spPr>
        <p:txBody>
          <a:bodyPr wrap="none" rtlCol="0">
            <a:spAutoFit/>
          </a:bodyPr>
          <a:lstStyle/>
          <a:p>
            <a:r>
              <a:rPr lang="en-IN" sz="3200" b="1" u="sng" dirty="0"/>
              <a:t>EARLY DIAGNOSIS OF ALZHEIMER’S DISEASE USING DEEP LEARNING</a:t>
            </a:r>
          </a:p>
        </p:txBody>
      </p:sp>
      <p:graphicFrame>
        <p:nvGraphicFramePr>
          <p:cNvPr id="13" name="Table 13">
            <a:extLst>
              <a:ext uri="{FF2B5EF4-FFF2-40B4-BE49-F238E27FC236}">
                <a16:creationId xmlns:a16="http://schemas.microsoft.com/office/drawing/2014/main" id="{00C3C23E-5E18-46D0-B5CE-8255F0FAE117}"/>
              </a:ext>
            </a:extLst>
          </p:cNvPr>
          <p:cNvGraphicFramePr>
            <a:graphicFrameLocks noGrp="1"/>
          </p:cNvGraphicFramePr>
          <p:nvPr/>
        </p:nvGraphicFramePr>
        <p:xfrm>
          <a:off x="1698046" y="2929313"/>
          <a:ext cx="8127999" cy="1507251"/>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711408533"/>
                    </a:ext>
                  </a:extLst>
                </a:gridCol>
                <a:gridCol w="2709333">
                  <a:extLst>
                    <a:ext uri="{9D8B030D-6E8A-4147-A177-3AD203B41FA5}">
                      <a16:colId xmlns:a16="http://schemas.microsoft.com/office/drawing/2014/main" val="344035986"/>
                    </a:ext>
                  </a:extLst>
                </a:gridCol>
                <a:gridCol w="2709333">
                  <a:extLst>
                    <a:ext uri="{9D8B030D-6E8A-4147-A177-3AD203B41FA5}">
                      <a16:colId xmlns:a16="http://schemas.microsoft.com/office/drawing/2014/main" val="139523062"/>
                    </a:ext>
                  </a:extLst>
                </a:gridCol>
              </a:tblGrid>
              <a:tr h="0">
                <a:tc>
                  <a:txBody>
                    <a:bodyPr/>
                    <a:lstStyle/>
                    <a:p>
                      <a:r>
                        <a:rPr lang="en-IN" sz="1800" b="0" kern="1200" dirty="0">
                          <a:solidFill>
                            <a:schemeClr val="tx1"/>
                          </a:solidFill>
                          <a:latin typeface="+mn-lt"/>
                          <a:ea typeface="+mn-ea"/>
                          <a:cs typeface="+mn-cs"/>
                        </a:rPr>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b="0"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0" dirty="0">
                          <a:solidFill>
                            <a:schemeClr val="tx1"/>
                          </a:solidFill>
                        </a:rPr>
                        <a:t>REGISTER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3940614"/>
                  </a:ext>
                </a:extLst>
              </a:tr>
              <a:tr h="38049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K.V.Jagadish Krishna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BL.EN.U4ECE16205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195024"/>
                  </a:ext>
                </a:extLst>
              </a:tr>
              <a:tr h="38049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C.SaiAbhinav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BL.EN.U4ECE16309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5263978"/>
                  </a:ext>
                </a:extLst>
              </a:tr>
              <a:tr h="380497">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Naresh</a:t>
                      </a:r>
                      <a:r>
                        <a:rPr lang="en-IN" baseline="0" dirty="0"/>
                        <a:t> Kumaar A.S.J.</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BL.EN.U4ECE16332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2190435"/>
                  </a:ext>
                </a:extLst>
              </a:tr>
            </a:tbl>
          </a:graphicData>
        </a:graphic>
      </p:graphicFrame>
      <p:sp>
        <p:nvSpPr>
          <p:cNvPr id="15" name="TextBox 14">
            <a:extLst>
              <a:ext uri="{FF2B5EF4-FFF2-40B4-BE49-F238E27FC236}">
                <a16:creationId xmlns:a16="http://schemas.microsoft.com/office/drawing/2014/main" id="{B4EAB629-CAE2-42C5-8CC6-B45E117FBF59}"/>
              </a:ext>
            </a:extLst>
          </p:cNvPr>
          <p:cNvSpPr txBox="1"/>
          <p:nvPr/>
        </p:nvSpPr>
        <p:spPr>
          <a:xfrm>
            <a:off x="4333464" y="2170321"/>
            <a:ext cx="2772554" cy="400110"/>
          </a:xfrm>
          <a:prstGeom prst="rect">
            <a:avLst/>
          </a:prstGeom>
          <a:noFill/>
        </p:spPr>
        <p:txBody>
          <a:bodyPr wrap="none" rtlCol="0">
            <a:spAutoFit/>
          </a:bodyPr>
          <a:lstStyle/>
          <a:p>
            <a:r>
              <a:rPr lang="en-IN" sz="2000" u="sng" dirty="0"/>
              <a:t>END SEM PRESENTATION</a:t>
            </a:r>
          </a:p>
        </p:txBody>
      </p:sp>
      <p:sp>
        <p:nvSpPr>
          <p:cNvPr id="16" name="TextBox 15">
            <a:extLst>
              <a:ext uri="{FF2B5EF4-FFF2-40B4-BE49-F238E27FC236}">
                <a16:creationId xmlns:a16="http://schemas.microsoft.com/office/drawing/2014/main" id="{10B5CA56-B76D-4E94-A7A4-831AB1052383}"/>
              </a:ext>
            </a:extLst>
          </p:cNvPr>
          <p:cNvSpPr txBox="1"/>
          <p:nvPr/>
        </p:nvSpPr>
        <p:spPr>
          <a:xfrm>
            <a:off x="7150617" y="4596292"/>
            <a:ext cx="4576894" cy="1785104"/>
          </a:xfrm>
          <a:prstGeom prst="rect">
            <a:avLst/>
          </a:prstGeom>
          <a:noFill/>
        </p:spPr>
        <p:txBody>
          <a:bodyPr wrap="none" rtlCol="0">
            <a:spAutoFit/>
          </a:bodyPr>
          <a:lstStyle/>
          <a:p>
            <a:r>
              <a:rPr lang="en-IN" sz="2800" b="1" u="sng" dirty="0">
                <a:latin typeface="Times New Roman" pitchFamily="18" charset="0"/>
                <a:cs typeface="Times New Roman" pitchFamily="18" charset="0"/>
              </a:rPr>
              <a:t>Guided by</a:t>
            </a:r>
          </a:p>
          <a:p>
            <a:r>
              <a:rPr lang="en-US" sz="2800" dirty="0">
                <a:latin typeface="Times New Roman" pitchFamily="18" charset="0"/>
                <a:cs typeface="Times New Roman" pitchFamily="18" charset="0"/>
              </a:rPr>
              <a:t>-</a:t>
            </a:r>
            <a:r>
              <a:rPr lang="en-US" sz="2800" b="1" dirty="0">
                <a:latin typeface="Times New Roman" pitchFamily="18" charset="0"/>
                <a:cs typeface="Times New Roman" pitchFamily="18" charset="0"/>
              </a:rPr>
              <a:t>Ms. Sunitha</a:t>
            </a:r>
          </a:p>
          <a:p>
            <a:r>
              <a:rPr lang="en-US" dirty="0">
                <a:latin typeface="Times New Roman" pitchFamily="18" charset="0"/>
                <a:cs typeface="Times New Roman" pitchFamily="18" charset="0"/>
              </a:rPr>
              <a:t>   Asst. Professor, </a:t>
            </a:r>
          </a:p>
          <a:p>
            <a:r>
              <a:rPr lang="en-US" dirty="0">
                <a:latin typeface="Times New Roman" pitchFamily="18" charset="0"/>
                <a:cs typeface="Times New Roman" pitchFamily="18" charset="0"/>
              </a:rPr>
              <a:t>   Electronics and Communication Engineering,</a:t>
            </a:r>
          </a:p>
          <a:p>
            <a:r>
              <a:rPr lang="en-US" dirty="0">
                <a:latin typeface="Times New Roman" pitchFamily="18" charset="0"/>
                <a:cs typeface="Times New Roman" pitchFamily="18" charset="0"/>
              </a:rPr>
              <a:t>   Amrita school of Engineering</a:t>
            </a:r>
            <a:endParaRPr lang="en-IN" dirty="0"/>
          </a:p>
        </p:txBody>
      </p:sp>
    </p:spTree>
    <p:extLst>
      <p:ext uri="{BB962C8B-B14F-4D97-AF65-F5344CB8AC3E}">
        <p14:creationId xmlns:p14="http://schemas.microsoft.com/office/powerpoint/2010/main" val="2033999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EA8F-13AF-49E7-8450-2EF96E4D3953}"/>
              </a:ext>
            </a:extLst>
          </p:cNvPr>
          <p:cNvSpPr>
            <a:spLocks noGrp="1"/>
          </p:cNvSpPr>
          <p:nvPr>
            <p:ph type="title"/>
          </p:nvPr>
        </p:nvSpPr>
        <p:spPr/>
        <p:txBody>
          <a:bodyPr/>
          <a:lstStyle/>
          <a:p>
            <a:r>
              <a:rPr lang="en-IN" dirty="0">
                <a:latin typeface="+mn-lt"/>
              </a:rPr>
              <a:t>FLOWCHART:</a:t>
            </a:r>
          </a:p>
        </p:txBody>
      </p:sp>
      <p:sp>
        <p:nvSpPr>
          <p:cNvPr id="4" name="Date Placeholder 3">
            <a:extLst>
              <a:ext uri="{FF2B5EF4-FFF2-40B4-BE49-F238E27FC236}">
                <a16:creationId xmlns:a16="http://schemas.microsoft.com/office/drawing/2014/main" id="{93AC4784-E187-43AC-A278-55E15FF05291}"/>
              </a:ext>
            </a:extLst>
          </p:cNvPr>
          <p:cNvSpPr>
            <a:spLocks noGrp="1"/>
          </p:cNvSpPr>
          <p:nvPr>
            <p:ph type="dt" sz="half" idx="10"/>
          </p:nvPr>
        </p:nvSpPr>
        <p:spPr/>
        <p:txBody>
          <a:bodyPr/>
          <a:lstStyle/>
          <a:p>
            <a:r>
              <a:rPr lang="en-US"/>
              <a:t>16/06/2020</a:t>
            </a:r>
          </a:p>
        </p:txBody>
      </p:sp>
      <p:sp>
        <p:nvSpPr>
          <p:cNvPr id="5" name="Footer Placeholder 4">
            <a:extLst>
              <a:ext uri="{FF2B5EF4-FFF2-40B4-BE49-F238E27FC236}">
                <a16:creationId xmlns:a16="http://schemas.microsoft.com/office/drawing/2014/main" id="{92FEF9A4-1DC1-4F85-A038-F98704B0BE79}"/>
              </a:ext>
            </a:extLst>
          </p:cNvPr>
          <p:cNvSpPr>
            <a:spLocks noGrp="1"/>
          </p:cNvSpPr>
          <p:nvPr>
            <p:ph type="ftr" sz="quarter" idx="11"/>
          </p:nvPr>
        </p:nvSpPr>
        <p:spPr/>
        <p:txBody>
          <a:bodyPr/>
          <a:lstStyle/>
          <a:p>
            <a:r>
              <a:rPr lang="en-US"/>
              <a:t>ELECTRONICS AND COMMUNICATION ENGINEERING</a:t>
            </a:r>
          </a:p>
        </p:txBody>
      </p:sp>
      <p:sp>
        <p:nvSpPr>
          <p:cNvPr id="6" name="Slide Number Placeholder 5">
            <a:extLst>
              <a:ext uri="{FF2B5EF4-FFF2-40B4-BE49-F238E27FC236}">
                <a16:creationId xmlns:a16="http://schemas.microsoft.com/office/drawing/2014/main" id="{F348BD39-E891-4D2D-83B5-D6690DD35AE3}"/>
              </a:ext>
            </a:extLst>
          </p:cNvPr>
          <p:cNvSpPr>
            <a:spLocks noGrp="1"/>
          </p:cNvSpPr>
          <p:nvPr>
            <p:ph type="sldNum" sz="quarter" idx="12"/>
          </p:nvPr>
        </p:nvSpPr>
        <p:spPr/>
        <p:txBody>
          <a:bodyPr/>
          <a:lstStyle/>
          <a:p>
            <a:fld id="{5FD428A9-FE94-4AFE-8A61-0FCBC4B59A9B}" type="slidenum">
              <a:rPr lang="en-US" smtClean="0"/>
              <a:t>10</a:t>
            </a:fld>
            <a:endParaRPr lang="en-US"/>
          </a:p>
        </p:txBody>
      </p:sp>
      <p:pic>
        <p:nvPicPr>
          <p:cNvPr id="8" name="Picture 7">
            <a:extLst>
              <a:ext uri="{FF2B5EF4-FFF2-40B4-BE49-F238E27FC236}">
                <a16:creationId xmlns:a16="http://schemas.microsoft.com/office/drawing/2014/main" id="{8193E432-ED31-4BD4-9212-72C6B4100FF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6400" y="619539"/>
            <a:ext cx="6255026" cy="5555974"/>
          </a:xfrm>
          <a:prstGeom prst="rect">
            <a:avLst/>
          </a:prstGeom>
          <a:noFill/>
          <a:ln>
            <a:noFill/>
          </a:ln>
        </p:spPr>
      </p:pic>
    </p:spTree>
    <p:extLst>
      <p:ext uri="{BB962C8B-B14F-4D97-AF65-F5344CB8AC3E}">
        <p14:creationId xmlns:p14="http://schemas.microsoft.com/office/powerpoint/2010/main" val="214300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31512-8002-46F5-84BB-8863C242DEDA}"/>
              </a:ext>
            </a:extLst>
          </p:cNvPr>
          <p:cNvSpPr>
            <a:spLocks noGrp="1"/>
          </p:cNvSpPr>
          <p:nvPr>
            <p:ph type="title"/>
          </p:nvPr>
        </p:nvSpPr>
        <p:spPr/>
        <p:txBody>
          <a:bodyPr/>
          <a:lstStyle/>
          <a:p>
            <a:r>
              <a:rPr lang="en-IN" dirty="0">
                <a:latin typeface="+mn-lt"/>
              </a:rPr>
              <a:t>SYSTEM ARCHITECTURE:</a:t>
            </a:r>
          </a:p>
        </p:txBody>
      </p:sp>
      <p:sp>
        <p:nvSpPr>
          <p:cNvPr id="3" name="Content Placeholder 2">
            <a:extLst>
              <a:ext uri="{FF2B5EF4-FFF2-40B4-BE49-F238E27FC236}">
                <a16:creationId xmlns:a16="http://schemas.microsoft.com/office/drawing/2014/main" id="{F329922C-ED03-4BFC-A90D-273ACCE642BC}"/>
              </a:ext>
            </a:extLst>
          </p:cNvPr>
          <p:cNvSpPr>
            <a:spLocks noGrp="1"/>
          </p:cNvSpPr>
          <p:nvPr>
            <p:ph idx="1"/>
          </p:nvPr>
        </p:nvSpPr>
        <p:spPr/>
        <p:txBody>
          <a:bodyPr>
            <a:normAutofit/>
          </a:bodyPr>
          <a:lstStyle/>
          <a:p>
            <a:pPr marL="0" indent="0">
              <a:buNone/>
            </a:pPr>
            <a:r>
              <a:rPr lang="en-IN" dirty="0">
                <a:latin typeface="+mj-lt"/>
              </a:rPr>
              <a:t>A system architecture diagram would be used to show the relationship between different components. Usually they are created for systems which include hardware and software and these are represented in the diagram to show the interaction between them.</a:t>
            </a:r>
          </a:p>
          <a:p>
            <a:pPr marL="0" indent="0">
              <a:buNone/>
            </a:pPr>
            <a:endParaRPr lang="en-IN" dirty="0">
              <a:latin typeface="+mj-lt"/>
            </a:endParaRPr>
          </a:p>
          <a:p>
            <a:r>
              <a:rPr lang="en-IN" dirty="0">
                <a:latin typeface="+mj-lt"/>
              </a:rPr>
              <a:t>Image Acquisition and Pre-processing</a:t>
            </a:r>
          </a:p>
          <a:p>
            <a:r>
              <a:rPr lang="en-IN" dirty="0">
                <a:latin typeface="+mj-lt"/>
              </a:rPr>
              <a:t>Data Preparation and Model construction</a:t>
            </a:r>
          </a:p>
          <a:p>
            <a:r>
              <a:rPr lang="en-IN" dirty="0">
                <a:latin typeface="+mj-lt"/>
              </a:rPr>
              <a:t>Model training</a:t>
            </a:r>
          </a:p>
          <a:p>
            <a:r>
              <a:rPr lang="en-IN" dirty="0">
                <a:latin typeface="+mj-lt"/>
              </a:rPr>
              <a:t>Model testing and evaluation</a:t>
            </a:r>
          </a:p>
          <a:p>
            <a:endParaRPr lang="en-IN" dirty="0">
              <a:latin typeface="+mj-lt"/>
            </a:endParaRPr>
          </a:p>
          <a:p>
            <a:pPr marL="0" indent="0">
              <a:buNone/>
            </a:pPr>
            <a:endParaRPr lang="en-IN" dirty="0">
              <a:latin typeface="+mj-lt"/>
            </a:endParaRPr>
          </a:p>
          <a:p>
            <a:pPr marL="0" indent="0">
              <a:buNone/>
            </a:pPr>
            <a:endParaRPr lang="en-IN" dirty="0">
              <a:latin typeface="+mj-lt"/>
            </a:endParaRPr>
          </a:p>
          <a:p>
            <a:pPr marL="0" indent="0">
              <a:buNone/>
            </a:pPr>
            <a:endParaRPr lang="en-IN" dirty="0">
              <a:latin typeface="+mj-lt"/>
            </a:endParaRPr>
          </a:p>
          <a:p>
            <a:endParaRPr lang="en-IN" dirty="0"/>
          </a:p>
          <a:p>
            <a:endParaRPr lang="en-IN" dirty="0"/>
          </a:p>
          <a:p>
            <a:endParaRPr lang="en-IN" dirty="0"/>
          </a:p>
        </p:txBody>
      </p:sp>
      <p:sp>
        <p:nvSpPr>
          <p:cNvPr id="4" name="Date Placeholder 3">
            <a:extLst>
              <a:ext uri="{FF2B5EF4-FFF2-40B4-BE49-F238E27FC236}">
                <a16:creationId xmlns:a16="http://schemas.microsoft.com/office/drawing/2014/main" id="{FCECF3A0-9CFC-4DFD-BC4A-232A23242D82}"/>
              </a:ext>
            </a:extLst>
          </p:cNvPr>
          <p:cNvSpPr>
            <a:spLocks noGrp="1"/>
          </p:cNvSpPr>
          <p:nvPr>
            <p:ph type="dt" sz="half" idx="10"/>
          </p:nvPr>
        </p:nvSpPr>
        <p:spPr/>
        <p:txBody>
          <a:bodyPr/>
          <a:lstStyle/>
          <a:p>
            <a:r>
              <a:rPr lang="en-US"/>
              <a:t>16/06/2020</a:t>
            </a:r>
          </a:p>
        </p:txBody>
      </p:sp>
      <p:sp>
        <p:nvSpPr>
          <p:cNvPr id="5" name="Footer Placeholder 4">
            <a:extLst>
              <a:ext uri="{FF2B5EF4-FFF2-40B4-BE49-F238E27FC236}">
                <a16:creationId xmlns:a16="http://schemas.microsoft.com/office/drawing/2014/main" id="{EC38AEB0-F429-49A8-BA8B-01604DA0D6A4}"/>
              </a:ext>
            </a:extLst>
          </p:cNvPr>
          <p:cNvSpPr>
            <a:spLocks noGrp="1"/>
          </p:cNvSpPr>
          <p:nvPr>
            <p:ph type="ftr" sz="quarter" idx="11"/>
          </p:nvPr>
        </p:nvSpPr>
        <p:spPr/>
        <p:txBody>
          <a:bodyPr/>
          <a:lstStyle/>
          <a:p>
            <a:r>
              <a:rPr lang="en-US"/>
              <a:t>ELECTRONICS AND COMMUNICATION ENGINEERING</a:t>
            </a:r>
          </a:p>
        </p:txBody>
      </p:sp>
      <p:sp>
        <p:nvSpPr>
          <p:cNvPr id="6" name="Slide Number Placeholder 5">
            <a:extLst>
              <a:ext uri="{FF2B5EF4-FFF2-40B4-BE49-F238E27FC236}">
                <a16:creationId xmlns:a16="http://schemas.microsoft.com/office/drawing/2014/main" id="{57931F8C-6F6E-4135-BC7D-A2BBC90EB331}"/>
              </a:ext>
            </a:extLst>
          </p:cNvPr>
          <p:cNvSpPr>
            <a:spLocks noGrp="1"/>
          </p:cNvSpPr>
          <p:nvPr>
            <p:ph type="sldNum" sz="quarter" idx="12"/>
          </p:nvPr>
        </p:nvSpPr>
        <p:spPr/>
        <p:txBody>
          <a:bodyPr/>
          <a:lstStyle/>
          <a:p>
            <a:fld id="{5FD428A9-FE94-4AFE-8A61-0FCBC4B59A9B}" type="slidenum">
              <a:rPr lang="en-US" smtClean="0"/>
              <a:t>11</a:t>
            </a:fld>
            <a:endParaRPr lang="en-US"/>
          </a:p>
        </p:txBody>
      </p:sp>
      <p:pic>
        <p:nvPicPr>
          <p:cNvPr id="7" name="Picture 6">
            <a:extLst>
              <a:ext uri="{FF2B5EF4-FFF2-40B4-BE49-F238E27FC236}">
                <a16:creationId xmlns:a16="http://schemas.microsoft.com/office/drawing/2014/main" id="{029900C5-C1D0-47E0-88A9-78549B78B6C7}"/>
              </a:ext>
            </a:extLst>
          </p:cNvPr>
          <p:cNvPicPr>
            <a:picLocks noChangeAspect="1"/>
          </p:cNvPicPr>
          <p:nvPr/>
        </p:nvPicPr>
        <p:blipFill>
          <a:blip r:embed="rId2"/>
          <a:stretch>
            <a:fillRect/>
          </a:stretch>
        </p:blipFill>
        <p:spPr>
          <a:xfrm>
            <a:off x="8380758" y="0"/>
            <a:ext cx="3705225" cy="1228725"/>
          </a:xfrm>
          <a:prstGeom prst="rect">
            <a:avLst/>
          </a:prstGeom>
        </p:spPr>
      </p:pic>
    </p:spTree>
    <p:extLst>
      <p:ext uri="{BB962C8B-B14F-4D97-AF65-F5344CB8AC3E}">
        <p14:creationId xmlns:p14="http://schemas.microsoft.com/office/powerpoint/2010/main" val="4222586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1701-6B29-4C9E-B690-AC75D394FDDC}"/>
              </a:ext>
            </a:extLst>
          </p:cNvPr>
          <p:cNvSpPr>
            <a:spLocks noGrp="1"/>
          </p:cNvSpPr>
          <p:nvPr>
            <p:ph type="title"/>
          </p:nvPr>
        </p:nvSpPr>
        <p:spPr/>
        <p:txBody>
          <a:bodyPr/>
          <a:lstStyle/>
          <a:p>
            <a:r>
              <a:rPr lang="en-IN" dirty="0">
                <a:latin typeface="+mn-lt"/>
              </a:rPr>
              <a:t>SYSTEM ARCHITECTURE:</a:t>
            </a:r>
          </a:p>
        </p:txBody>
      </p:sp>
      <p:sp>
        <p:nvSpPr>
          <p:cNvPr id="4" name="Date Placeholder 3">
            <a:extLst>
              <a:ext uri="{FF2B5EF4-FFF2-40B4-BE49-F238E27FC236}">
                <a16:creationId xmlns:a16="http://schemas.microsoft.com/office/drawing/2014/main" id="{0124E06F-C345-43F9-8D00-0DABFAE33F6D}"/>
              </a:ext>
            </a:extLst>
          </p:cNvPr>
          <p:cNvSpPr>
            <a:spLocks noGrp="1"/>
          </p:cNvSpPr>
          <p:nvPr>
            <p:ph type="dt" sz="half" idx="10"/>
          </p:nvPr>
        </p:nvSpPr>
        <p:spPr/>
        <p:txBody>
          <a:bodyPr/>
          <a:lstStyle/>
          <a:p>
            <a:r>
              <a:rPr lang="en-US"/>
              <a:t>16/06/2020</a:t>
            </a:r>
          </a:p>
        </p:txBody>
      </p:sp>
      <p:sp>
        <p:nvSpPr>
          <p:cNvPr id="5" name="Footer Placeholder 4">
            <a:extLst>
              <a:ext uri="{FF2B5EF4-FFF2-40B4-BE49-F238E27FC236}">
                <a16:creationId xmlns:a16="http://schemas.microsoft.com/office/drawing/2014/main" id="{6A1EC31C-8F98-43E2-8E4F-8CF18444ED35}"/>
              </a:ext>
            </a:extLst>
          </p:cNvPr>
          <p:cNvSpPr>
            <a:spLocks noGrp="1"/>
          </p:cNvSpPr>
          <p:nvPr>
            <p:ph type="ftr" sz="quarter" idx="11"/>
          </p:nvPr>
        </p:nvSpPr>
        <p:spPr/>
        <p:txBody>
          <a:bodyPr/>
          <a:lstStyle/>
          <a:p>
            <a:r>
              <a:rPr lang="en-US"/>
              <a:t>ELECTRONICS AND COMMUNICATION ENGINEERING</a:t>
            </a:r>
          </a:p>
        </p:txBody>
      </p:sp>
      <p:sp>
        <p:nvSpPr>
          <p:cNvPr id="6" name="Slide Number Placeholder 5">
            <a:extLst>
              <a:ext uri="{FF2B5EF4-FFF2-40B4-BE49-F238E27FC236}">
                <a16:creationId xmlns:a16="http://schemas.microsoft.com/office/drawing/2014/main" id="{0DCB3FC4-94A9-4ADB-9073-33B8BC9021D1}"/>
              </a:ext>
            </a:extLst>
          </p:cNvPr>
          <p:cNvSpPr>
            <a:spLocks noGrp="1"/>
          </p:cNvSpPr>
          <p:nvPr>
            <p:ph type="sldNum" sz="quarter" idx="12"/>
          </p:nvPr>
        </p:nvSpPr>
        <p:spPr/>
        <p:txBody>
          <a:bodyPr/>
          <a:lstStyle/>
          <a:p>
            <a:fld id="{5FD428A9-FE94-4AFE-8A61-0FCBC4B59A9B}" type="slidenum">
              <a:rPr lang="en-US" smtClean="0"/>
              <a:t>12</a:t>
            </a:fld>
            <a:endParaRPr lang="en-US"/>
          </a:p>
        </p:txBody>
      </p:sp>
      <p:pic>
        <p:nvPicPr>
          <p:cNvPr id="7" name="Content Placeholder 6">
            <a:extLst>
              <a:ext uri="{FF2B5EF4-FFF2-40B4-BE49-F238E27FC236}">
                <a16:creationId xmlns:a16="http://schemas.microsoft.com/office/drawing/2014/main" id="{8C94CE56-8CED-4197-BDD2-CBB944E112D1}"/>
              </a:ext>
            </a:extLst>
          </p:cNvPr>
          <p:cNvPicPr>
            <a:picLocks noGrp="1"/>
          </p:cNvPicPr>
          <p:nvPr>
            <p:ph idx="1"/>
          </p:nvPr>
        </p:nvPicPr>
        <p:blipFill>
          <a:blip r:embed="rId2">
            <a:extLst>
              <a:ext uri="{28A0092B-C50C-407E-A947-70E740481C1C}">
                <a14:useLocalDpi xmlns:a14="http://schemas.microsoft.com/office/drawing/2010/main" val="0"/>
              </a:ext>
            </a:extLst>
          </a:blip>
          <a:srcRect t="30612"/>
          <a:stretch>
            <a:fillRect/>
          </a:stretch>
        </p:blipFill>
        <p:spPr bwMode="auto">
          <a:xfrm>
            <a:off x="1895061" y="2146853"/>
            <a:ext cx="8136835" cy="3829878"/>
          </a:xfrm>
          <a:prstGeom prst="rect">
            <a:avLst/>
          </a:prstGeom>
          <a:noFill/>
          <a:ln>
            <a:noFill/>
          </a:ln>
        </p:spPr>
      </p:pic>
      <p:pic>
        <p:nvPicPr>
          <p:cNvPr id="8" name="Picture 7">
            <a:extLst>
              <a:ext uri="{FF2B5EF4-FFF2-40B4-BE49-F238E27FC236}">
                <a16:creationId xmlns:a16="http://schemas.microsoft.com/office/drawing/2014/main" id="{747550F5-71FF-412F-8950-F86AC765BE08}"/>
              </a:ext>
            </a:extLst>
          </p:cNvPr>
          <p:cNvPicPr>
            <a:picLocks noChangeAspect="1"/>
          </p:cNvPicPr>
          <p:nvPr/>
        </p:nvPicPr>
        <p:blipFill>
          <a:blip r:embed="rId3"/>
          <a:stretch>
            <a:fillRect/>
          </a:stretch>
        </p:blipFill>
        <p:spPr>
          <a:xfrm>
            <a:off x="8486775" y="0"/>
            <a:ext cx="3705225" cy="1228725"/>
          </a:xfrm>
          <a:prstGeom prst="rect">
            <a:avLst/>
          </a:prstGeom>
        </p:spPr>
      </p:pic>
    </p:spTree>
    <p:extLst>
      <p:ext uri="{BB962C8B-B14F-4D97-AF65-F5344CB8AC3E}">
        <p14:creationId xmlns:p14="http://schemas.microsoft.com/office/powerpoint/2010/main" val="1638621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BE4E-D73F-46C4-914F-51327CBC6200}"/>
              </a:ext>
            </a:extLst>
          </p:cNvPr>
          <p:cNvSpPr>
            <a:spLocks noGrp="1"/>
          </p:cNvSpPr>
          <p:nvPr>
            <p:ph type="title"/>
          </p:nvPr>
        </p:nvSpPr>
        <p:spPr/>
        <p:txBody>
          <a:bodyPr/>
          <a:lstStyle/>
          <a:p>
            <a:r>
              <a:rPr lang="en-IN" dirty="0">
                <a:latin typeface="+mn-lt"/>
              </a:rPr>
              <a:t>RESULT:</a:t>
            </a:r>
          </a:p>
        </p:txBody>
      </p:sp>
      <p:sp>
        <p:nvSpPr>
          <p:cNvPr id="4" name="Date Placeholder 3">
            <a:extLst>
              <a:ext uri="{FF2B5EF4-FFF2-40B4-BE49-F238E27FC236}">
                <a16:creationId xmlns:a16="http://schemas.microsoft.com/office/drawing/2014/main" id="{D769B303-B627-46E7-AEE8-346F9BB01343}"/>
              </a:ext>
            </a:extLst>
          </p:cNvPr>
          <p:cNvSpPr>
            <a:spLocks noGrp="1"/>
          </p:cNvSpPr>
          <p:nvPr>
            <p:ph type="dt" sz="half" idx="10"/>
          </p:nvPr>
        </p:nvSpPr>
        <p:spPr/>
        <p:txBody>
          <a:bodyPr/>
          <a:lstStyle/>
          <a:p>
            <a:r>
              <a:rPr lang="en-US"/>
              <a:t>16/06/2020</a:t>
            </a:r>
          </a:p>
        </p:txBody>
      </p:sp>
      <p:sp>
        <p:nvSpPr>
          <p:cNvPr id="5" name="Footer Placeholder 4">
            <a:extLst>
              <a:ext uri="{FF2B5EF4-FFF2-40B4-BE49-F238E27FC236}">
                <a16:creationId xmlns:a16="http://schemas.microsoft.com/office/drawing/2014/main" id="{F827B923-FFDE-4A80-9593-994FA74C08A1}"/>
              </a:ext>
            </a:extLst>
          </p:cNvPr>
          <p:cNvSpPr>
            <a:spLocks noGrp="1"/>
          </p:cNvSpPr>
          <p:nvPr>
            <p:ph type="ftr" sz="quarter" idx="11"/>
          </p:nvPr>
        </p:nvSpPr>
        <p:spPr/>
        <p:txBody>
          <a:bodyPr/>
          <a:lstStyle/>
          <a:p>
            <a:r>
              <a:rPr lang="en-US"/>
              <a:t>ELECTRONICS AND COMMUNICATION ENGINEERING</a:t>
            </a:r>
          </a:p>
        </p:txBody>
      </p:sp>
      <p:sp>
        <p:nvSpPr>
          <p:cNvPr id="6" name="Slide Number Placeholder 5">
            <a:extLst>
              <a:ext uri="{FF2B5EF4-FFF2-40B4-BE49-F238E27FC236}">
                <a16:creationId xmlns:a16="http://schemas.microsoft.com/office/drawing/2014/main" id="{C5D5FDD5-7AE4-4AA7-8914-6BBAA55392F2}"/>
              </a:ext>
            </a:extLst>
          </p:cNvPr>
          <p:cNvSpPr>
            <a:spLocks noGrp="1"/>
          </p:cNvSpPr>
          <p:nvPr>
            <p:ph type="sldNum" sz="quarter" idx="12"/>
          </p:nvPr>
        </p:nvSpPr>
        <p:spPr/>
        <p:txBody>
          <a:bodyPr/>
          <a:lstStyle/>
          <a:p>
            <a:fld id="{5FD428A9-FE94-4AFE-8A61-0FCBC4B59A9B}" type="slidenum">
              <a:rPr lang="en-US" smtClean="0"/>
              <a:t>13</a:t>
            </a:fld>
            <a:endParaRPr lang="en-US"/>
          </a:p>
        </p:txBody>
      </p:sp>
      <p:pic>
        <p:nvPicPr>
          <p:cNvPr id="7" name="Content Placeholder 6">
            <a:extLst>
              <a:ext uri="{FF2B5EF4-FFF2-40B4-BE49-F238E27FC236}">
                <a16:creationId xmlns:a16="http://schemas.microsoft.com/office/drawing/2014/main" id="{231C9021-8611-4C6E-A378-D3B50C0EFB0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01579" y="1858082"/>
            <a:ext cx="3781953" cy="2011552"/>
          </a:xfrm>
          <a:prstGeom prst="rect">
            <a:avLst/>
          </a:prstGeom>
        </p:spPr>
      </p:pic>
      <p:sp>
        <p:nvSpPr>
          <p:cNvPr id="8" name="TextBox 7">
            <a:extLst>
              <a:ext uri="{FF2B5EF4-FFF2-40B4-BE49-F238E27FC236}">
                <a16:creationId xmlns:a16="http://schemas.microsoft.com/office/drawing/2014/main" id="{264D687F-593D-494D-9858-89F6F2809EB0}"/>
              </a:ext>
            </a:extLst>
          </p:cNvPr>
          <p:cNvSpPr txBox="1"/>
          <p:nvPr/>
        </p:nvSpPr>
        <p:spPr>
          <a:xfrm>
            <a:off x="1245703" y="4418909"/>
            <a:ext cx="4293704" cy="954107"/>
          </a:xfrm>
          <a:prstGeom prst="rect">
            <a:avLst/>
          </a:prstGeom>
          <a:noFill/>
        </p:spPr>
        <p:txBody>
          <a:bodyPr wrap="square" rtlCol="0">
            <a:spAutoFit/>
          </a:bodyPr>
          <a:lstStyle/>
          <a:p>
            <a:r>
              <a:rPr lang="en-IN" sz="2800" dirty="0">
                <a:latin typeface="+mj-lt"/>
              </a:rPr>
              <a:t>Number of input MRI samples.</a:t>
            </a:r>
          </a:p>
        </p:txBody>
      </p:sp>
      <p:pic>
        <p:nvPicPr>
          <p:cNvPr id="9" name="Picture 8">
            <a:extLst>
              <a:ext uri="{FF2B5EF4-FFF2-40B4-BE49-F238E27FC236}">
                <a16:creationId xmlns:a16="http://schemas.microsoft.com/office/drawing/2014/main" id="{B834F637-E976-4FC1-B7D0-3ED8913EF68A}"/>
              </a:ext>
            </a:extLst>
          </p:cNvPr>
          <p:cNvPicPr>
            <a:picLocks noChangeAspect="1"/>
          </p:cNvPicPr>
          <p:nvPr/>
        </p:nvPicPr>
        <p:blipFill>
          <a:blip r:embed="rId3"/>
          <a:stretch>
            <a:fillRect/>
          </a:stretch>
        </p:blipFill>
        <p:spPr>
          <a:xfrm>
            <a:off x="8486775" y="0"/>
            <a:ext cx="3705225" cy="1228725"/>
          </a:xfrm>
          <a:prstGeom prst="rect">
            <a:avLst/>
          </a:prstGeom>
        </p:spPr>
      </p:pic>
    </p:spTree>
    <p:extLst>
      <p:ext uri="{BB962C8B-B14F-4D97-AF65-F5344CB8AC3E}">
        <p14:creationId xmlns:p14="http://schemas.microsoft.com/office/powerpoint/2010/main" val="232075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CEC6B-480B-4CEF-9391-4A89BE1F3757}"/>
              </a:ext>
            </a:extLst>
          </p:cNvPr>
          <p:cNvSpPr>
            <a:spLocks noGrp="1"/>
          </p:cNvSpPr>
          <p:nvPr>
            <p:ph type="title"/>
          </p:nvPr>
        </p:nvSpPr>
        <p:spPr/>
        <p:txBody>
          <a:bodyPr/>
          <a:lstStyle/>
          <a:p>
            <a:r>
              <a:rPr lang="en-IN" dirty="0">
                <a:latin typeface="+mn-lt"/>
              </a:rPr>
              <a:t>RESULT:</a:t>
            </a:r>
          </a:p>
        </p:txBody>
      </p:sp>
      <p:pic>
        <p:nvPicPr>
          <p:cNvPr id="7" name="Content Placeholder 6">
            <a:extLst>
              <a:ext uri="{FF2B5EF4-FFF2-40B4-BE49-F238E27FC236}">
                <a16:creationId xmlns:a16="http://schemas.microsoft.com/office/drawing/2014/main" id="{3F0854B2-0D17-4454-8533-9A03278CE351}"/>
              </a:ext>
            </a:extLst>
          </p:cNvPr>
          <p:cNvPicPr>
            <a:picLocks noGrp="1" noChangeAspect="1"/>
          </p:cNvPicPr>
          <p:nvPr>
            <p:ph idx="1"/>
          </p:nvPr>
        </p:nvPicPr>
        <p:blipFill>
          <a:blip r:embed="rId2"/>
          <a:stretch>
            <a:fillRect/>
          </a:stretch>
        </p:blipFill>
        <p:spPr>
          <a:xfrm>
            <a:off x="4356463" y="1690688"/>
            <a:ext cx="7593873" cy="4486275"/>
          </a:xfrm>
          <a:prstGeom prst="rect">
            <a:avLst/>
          </a:prstGeom>
        </p:spPr>
      </p:pic>
      <p:sp>
        <p:nvSpPr>
          <p:cNvPr id="4" name="Date Placeholder 3">
            <a:extLst>
              <a:ext uri="{FF2B5EF4-FFF2-40B4-BE49-F238E27FC236}">
                <a16:creationId xmlns:a16="http://schemas.microsoft.com/office/drawing/2014/main" id="{95A2F90E-E814-42CE-BACF-2F0093334895}"/>
              </a:ext>
            </a:extLst>
          </p:cNvPr>
          <p:cNvSpPr>
            <a:spLocks noGrp="1"/>
          </p:cNvSpPr>
          <p:nvPr>
            <p:ph type="dt" sz="half" idx="10"/>
          </p:nvPr>
        </p:nvSpPr>
        <p:spPr/>
        <p:txBody>
          <a:bodyPr/>
          <a:lstStyle/>
          <a:p>
            <a:r>
              <a:rPr lang="en-US"/>
              <a:t>16/06/2020</a:t>
            </a:r>
          </a:p>
        </p:txBody>
      </p:sp>
      <p:sp>
        <p:nvSpPr>
          <p:cNvPr id="5" name="Footer Placeholder 4">
            <a:extLst>
              <a:ext uri="{FF2B5EF4-FFF2-40B4-BE49-F238E27FC236}">
                <a16:creationId xmlns:a16="http://schemas.microsoft.com/office/drawing/2014/main" id="{6F49D824-A70C-490C-8042-584E0B124FA1}"/>
              </a:ext>
            </a:extLst>
          </p:cNvPr>
          <p:cNvSpPr>
            <a:spLocks noGrp="1"/>
          </p:cNvSpPr>
          <p:nvPr>
            <p:ph type="ftr" sz="quarter" idx="11"/>
          </p:nvPr>
        </p:nvSpPr>
        <p:spPr/>
        <p:txBody>
          <a:bodyPr/>
          <a:lstStyle/>
          <a:p>
            <a:r>
              <a:rPr lang="en-US"/>
              <a:t>ELECTRONICS AND COMMUNICATION ENGINEERING</a:t>
            </a:r>
          </a:p>
        </p:txBody>
      </p:sp>
      <p:sp>
        <p:nvSpPr>
          <p:cNvPr id="6" name="Slide Number Placeholder 5">
            <a:extLst>
              <a:ext uri="{FF2B5EF4-FFF2-40B4-BE49-F238E27FC236}">
                <a16:creationId xmlns:a16="http://schemas.microsoft.com/office/drawing/2014/main" id="{117FCE49-D2B1-4529-A0A8-3BE8601D5294}"/>
              </a:ext>
            </a:extLst>
          </p:cNvPr>
          <p:cNvSpPr>
            <a:spLocks noGrp="1"/>
          </p:cNvSpPr>
          <p:nvPr>
            <p:ph type="sldNum" sz="quarter" idx="12"/>
          </p:nvPr>
        </p:nvSpPr>
        <p:spPr/>
        <p:txBody>
          <a:bodyPr/>
          <a:lstStyle/>
          <a:p>
            <a:fld id="{5FD428A9-FE94-4AFE-8A61-0FCBC4B59A9B}" type="slidenum">
              <a:rPr lang="en-US" smtClean="0"/>
              <a:t>14</a:t>
            </a:fld>
            <a:endParaRPr lang="en-US"/>
          </a:p>
        </p:txBody>
      </p:sp>
      <p:sp>
        <p:nvSpPr>
          <p:cNvPr id="3" name="TextBox 2"/>
          <p:cNvSpPr txBox="1"/>
          <p:nvPr/>
        </p:nvSpPr>
        <p:spPr>
          <a:xfrm>
            <a:off x="404949" y="1841863"/>
            <a:ext cx="3762102" cy="1569660"/>
          </a:xfrm>
          <a:prstGeom prst="rect">
            <a:avLst/>
          </a:prstGeom>
          <a:noFill/>
        </p:spPr>
        <p:txBody>
          <a:bodyPr wrap="square" rtlCol="0">
            <a:spAutoFit/>
          </a:bodyPr>
          <a:lstStyle/>
          <a:p>
            <a:pPr marL="285750" indent="-285750">
              <a:buFont typeface="Arial" panose="020B0604020202020204" pitchFamily="34" charset="0"/>
              <a:buChar char="•"/>
            </a:pPr>
            <a:r>
              <a:rPr lang="en-IN" sz="3200" dirty="0"/>
              <a:t>This is the data set acquired from oasis and kaggle </a:t>
            </a:r>
          </a:p>
        </p:txBody>
      </p:sp>
      <p:pic>
        <p:nvPicPr>
          <p:cNvPr id="8" name="Picture 7">
            <a:extLst>
              <a:ext uri="{FF2B5EF4-FFF2-40B4-BE49-F238E27FC236}">
                <a16:creationId xmlns:a16="http://schemas.microsoft.com/office/drawing/2014/main" id="{C5B5AA2B-9B8A-4C4E-96EE-6D60F307017A}"/>
              </a:ext>
            </a:extLst>
          </p:cNvPr>
          <p:cNvPicPr>
            <a:picLocks noChangeAspect="1"/>
          </p:cNvPicPr>
          <p:nvPr/>
        </p:nvPicPr>
        <p:blipFill>
          <a:blip r:embed="rId3"/>
          <a:stretch>
            <a:fillRect/>
          </a:stretch>
        </p:blipFill>
        <p:spPr>
          <a:xfrm>
            <a:off x="8486775" y="18428"/>
            <a:ext cx="3705225" cy="1228725"/>
          </a:xfrm>
          <a:prstGeom prst="rect">
            <a:avLst/>
          </a:prstGeom>
        </p:spPr>
      </p:pic>
    </p:spTree>
    <p:extLst>
      <p:ext uri="{BB962C8B-B14F-4D97-AF65-F5344CB8AC3E}">
        <p14:creationId xmlns:p14="http://schemas.microsoft.com/office/powerpoint/2010/main" val="2156369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CEC6B-480B-4CEF-9391-4A89BE1F3757}"/>
              </a:ext>
            </a:extLst>
          </p:cNvPr>
          <p:cNvSpPr>
            <a:spLocks noGrp="1"/>
          </p:cNvSpPr>
          <p:nvPr>
            <p:ph type="title"/>
          </p:nvPr>
        </p:nvSpPr>
        <p:spPr/>
        <p:txBody>
          <a:bodyPr/>
          <a:lstStyle/>
          <a:p>
            <a:r>
              <a:rPr lang="en-IN" dirty="0">
                <a:latin typeface="+mn-lt"/>
              </a:rPr>
              <a:t>PRE-PROCESSING:</a:t>
            </a:r>
          </a:p>
        </p:txBody>
      </p:sp>
      <p:sp>
        <p:nvSpPr>
          <p:cNvPr id="4" name="Date Placeholder 3">
            <a:extLst>
              <a:ext uri="{FF2B5EF4-FFF2-40B4-BE49-F238E27FC236}">
                <a16:creationId xmlns:a16="http://schemas.microsoft.com/office/drawing/2014/main" id="{95A2F90E-E814-42CE-BACF-2F0093334895}"/>
              </a:ext>
            </a:extLst>
          </p:cNvPr>
          <p:cNvSpPr>
            <a:spLocks noGrp="1"/>
          </p:cNvSpPr>
          <p:nvPr>
            <p:ph type="dt" sz="half" idx="10"/>
          </p:nvPr>
        </p:nvSpPr>
        <p:spPr/>
        <p:txBody>
          <a:bodyPr/>
          <a:lstStyle/>
          <a:p>
            <a:r>
              <a:rPr lang="en-US"/>
              <a:t>16/06/2020</a:t>
            </a:r>
          </a:p>
        </p:txBody>
      </p:sp>
      <p:sp>
        <p:nvSpPr>
          <p:cNvPr id="5" name="Footer Placeholder 4">
            <a:extLst>
              <a:ext uri="{FF2B5EF4-FFF2-40B4-BE49-F238E27FC236}">
                <a16:creationId xmlns:a16="http://schemas.microsoft.com/office/drawing/2014/main" id="{6F49D824-A70C-490C-8042-584E0B124FA1}"/>
              </a:ext>
            </a:extLst>
          </p:cNvPr>
          <p:cNvSpPr>
            <a:spLocks noGrp="1"/>
          </p:cNvSpPr>
          <p:nvPr>
            <p:ph type="ftr" sz="quarter" idx="11"/>
          </p:nvPr>
        </p:nvSpPr>
        <p:spPr/>
        <p:txBody>
          <a:bodyPr/>
          <a:lstStyle/>
          <a:p>
            <a:r>
              <a:rPr lang="en-US"/>
              <a:t>ELECTRONICS AND COMMUNICATION ENGINEERING</a:t>
            </a:r>
          </a:p>
        </p:txBody>
      </p:sp>
      <p:sp>
        <p:nvSpPr>
          <p:cNvPr id="6" name="Slide Number Placeholder 5">
            <a:extLst>
              <a:ext uri="{FF2B5EF4-FFF2-40B4-BE49-F238E27FC236}">
                <a16:creationId xmlns:a16="http://schemas.microsoft.com/office/drawing/2014/main" id="{117FCE49-D2B1-4529-A0A8-3BE8601D5294}"/>
              </a:ext>
            </a:extLst>
          </p:cNvPr>
          <p:cNvSpPr>
            <a:spLocks noGrp="1"/>
          </p:cNvSpPr>
          <p:nvPr>
            <p:ph type="sldNum" sz="quarter" idx="12"/>
          </p:nvPr>
        </p:nvSpPr>
        <p:spPr/>
        <p:txBody>
          <a:bodyPr/>
          <a:lstStyle/>
          <a:p>
            <a:fld id="{5FD428A9-FE94-4AFE-8A61-0FCBC4B59A9B}" type="slidenum">
              <a:rPr lang="en-US" smtClean="0"/>
              <a:t>15</a:t>
            </a:fld>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890" y="2408437"/>
            <a:ext cx="2479076" cy="2398694"/>
          </a:xfrm>
        </p:spPr>
      </p:pic>
      <p:sp>
        <p:nvSpPr>
          <p:cNvPr id="10" name="TextBox 9"/>
          <p:cNvSpPr txBox="1"/>
          <p:nvPr/>
        </p:nvSpPr>
        <p:spPr>
          <a:xfrm>
            <a:off x="1219890" y="1841863"/>
            <a:ext cx="2479076" cy="461665"/>
          </a:xfrm>
          <a:prstGeom prst="rect">
            <a:avLst/>
          </a:prstGeom>
          <a:noFill/>
        </p:spPr>
        <p:txBody>
          <a:bodyPr wrap="square" rtlCol="0">
            <a:spAutoFit/>
          </a:bodyPr>
          <a:lstStyle/>
          <a:p>
            <a:r>
              <a:rPr lang="en-IN" sz="2400" dirty="0"/>
              <a:t>Original Image</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9033" y="2408437"/>
            <a:ext cx="2344767" cy="2398694"/>
          </a:xfrm>
          <a:prstGeom prst="rect">
            <a:avLst/>
          </a:prstGeom>
        </p:spPr>
      </p:pic>
      <p:sp>
        <p:nvSpPr>
          <p:cNvPr id="12" name="TextBox 11"/>
          <p:cNvSpPr txBox="1"/>
          <p:nvPr/>
        </p:nvSpPr>
        <p:spPr>
          <a:xfrm>
            <a:off x="9009033" y="1985554"/>
            <a:ext cx="2799790" cy="523220"/>
          </a:xfrm>
          <a:prstGeom prst="rect">
            <a:avLst/>
          </a:prstGeom>
          <a:noFill/>
        </p:spPr>
        <p:txBody>
          <a:bodyPr wrap="square" rtlCol="0">
            <a:spAutoFit/>
          </a:bodyPr>
          <a:lstStyle/>
          <a:p>
            <a:r>
              <a:rPr lang="en-IN" sz="2800" dirty="0"/>
              <a:t>2D Filtered Image</a:t>
            </a: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3522" y="1320882"/>
            <a:ext cx="1881050" cy="1593669"/>
          </a:xfrm>
          <a:prstGeom prst="rect">
            <a:avLst/>
          </a:prstGeom>
        </p:spPr>
      </p:pic>
      <p:sp>
        <p:nvSpPr>
          <p:cNvPr id="14" name="TextBox 13"/>
          <p:cNvSpPr txBox="1"/>
          <p:nvPr/>
        </p:nvSpPr>
        <p:spPr>
          <a:xfrm>
            <a:off x="5316584" y="859217"/>
            <a:ext cx="1881050" cy="461665"/>
          </a:xfrm>
          <a:prstGeom prst="rect">
            <a:avLst/>
          </a:prstGeom>
          <a:noFill/>
        </p:spPr>
        <p:txBody>
          <a:bodyPr wrap="square" rtlCol="0">
            <a:spAutoFit/>
          </a:bodyPr>
          <a:lstStyle/>
          <a:p>
            <a:r>
              <a:rPr lang="en-IN" sz="2400" dirty="0"/>
              <a:t>Gabor Kernel</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5691" y="4355821"/>
            <a:ext cx="2575560" cy="2000529"/>
          </a:xfrm>
          <a:prstGeom prst="rect">
            <a:avLst/>
          </a:prstGeom>
        </p:spPr>
      </p:pic>
      <p:sp>
        <p:nvSpPr>
          <p:cNvPr id="16" name="TextBox 15"/>
          <p:cNvSpPr txBox="1"/>
          <p:nvPr/>
        </p:nvSpPr>
        <p:spPr>
          <a:xfrm>
            <a:off x="4715691" y="3840480"/>
            <a:ext cx="2575560" cy="461665"/>
          </a:xfrm>
          <a:prstGeom prst="rect">
            <a:avLst/>
          </a:prstGeom>
          <a:noFill/>
        </p:spPr>
        <p:txBody>
          <a:bodyPr wrap="square" rtlCol="0">
            <a:spAutoFit/>
          </a:bodyPr>
          <a:lstStyle/>
          <a:p>
            <a:r>
              <a:rPr lang="en-IN" sz="2400" dirty="0"/>
              <a:t>Gabor filter Image</a:t>
            </a:r>
          </a:p>
        </p:txBody>
      </p:sp>
    </p:spTree>
    <p:extLst>
      <p:ext uri="{BB962C8B-B14F-4D97-AF65-F5344CB8AC3E}">
        <p14:creationId xmlns:p14="http://schemas.microsoft.com/office/powerpoint/2010/main" val="3995182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84756-97C5-41D2-88E0-A67FF2CD9BD7}"/>
              </a:ext>
            </a:extLst>
          </p:cNvPr>
          <p:cNvSpPr>
            <a:spLocks noGrp="1"/>
          </p:cNvSpPr>
          <p:nvPr>
            <p:ph type="title"/>
          </p:nvPr>
        </p:nvSpPr>
        <p:spPr>
          <a:xfrm>
            <a:off x="838200" y="325369"/>
            <a:ext cx="10515600" cy="1325563"/>
          </a:xfrm>
        </p:spPr>
        <p:txBody>
          <a:bodyPr/>
          <a:lstStyle/>
          <a:p>
            <a:r>
              <a:rPr lang="en-IN" dirty="0">
                <a:latin typeface="+mn-lt"/>
              </a:rPr>
              <a:t>Sequential steps for Data Modelling:</a:t>
            </a:r>
            <a:br>
              <a:rPr lang="en-IN" dirty="0"/>
            </a:br>
            <a:endParaRPr lang="en-IN" dirty="0"/>
          </a:p>
        </p:txBody>
      </p:sp>
      <p:sp>
        <p:nvSpPr>
          <p:cNvPr id="4" name="Date Placeholder 3">
            <a:extLst>
              <a:ext uri="{FF2B5EF4-FFF2-40B4-BE49-F238E27FC236}">
                <a16:creationId xmlns:a16="http://schemas.microsoft.com/office/drawing/2014/main" id="{70C12751-6211-4DA6-9AC6-71649D400BDE}"/>
              </a:ext>
            </a:extLst>
          </p:cNvPr>
          <p:cNvSpPr>
            <a:spLocks noGrp="1"/>
          </p:cNvSpPr>
          <p:nvPr>
            <p:ph type="dt" sz="half" idx="10"/>
          </p:nvPr>
        </p:nvSpPr>
        <p:spPr/>
        <p:txBody>
          <a:bodyPr/>
          <a:lstStyle/>
          <a:p>
            <a:r>
              <a:rPr lang="en-US"/>
              <a:t>16/06/2020</a:t>
            </a:r>
          </a:p>
        </p:txBody>
      </p:sp>
      <p:sp>
        <p:nvSpPr>
          <p:cNvPr id="5" name="Footer Placeholder 4">
            <a:extLst>
              <a:ext uri="{FF2B5EF4-FFF2-40B4-BE49-F238E27FC236}">
                <a16:creationId xmlns:a16="http://schemas.microsoft.com/office/drawing/2014/main" id="{4AFFFD43-F3AB-47BF-88A9-058AD040BD0C}"/>
              </a:ext>
            </a:extLst>
          </p:cNvPr>
          <p:cNvSpPr>
            <a:spLocks noGrp="1"/>
          </p:cNvSpPr>
          <p:nvPr>
            <p:ph type="ftr" sz="quarter" idx="11"/>
          </p:nvPr>
        </p:nvSpPr>
        <p:spPr/>
        <p:txBody>
          <a:bodyPr/>
          <a:lstStyle/>
          <a:p>
            <a:r>
              <a:rPr lang="en-US"/>
              <a:t>ELECTRONICS AND COMMUNICATION ENGINEERING</a:t>
            </a:r>
          </a:p>
        </p:txBody>
      </p:sp>
      <p:sp>
        <p:nvSpPr>
          <p:cNvPr id="6" name="Slide Number Placeholder 5">
            <a:extLst>
              <a:ext uri="{FF2B5EF4-FFF2-40B4-BE49-F238E27FC236}">
                <a16:creationId xmlns:a16="http://schemas.microsoft.com/office/drawing/2014/main" id="{04DAD61F-BF5B-4FD6-9D3F-C892AA79EDF9}"/>
              </a:ext>
            </a:extLst>
          </p:cNvPr>
          <p:cNvSpPr>
            <a:spLocks noGrp="1"/>
          </p:cNvSpPr>
          <p:nvPr>
            <p:ph type="sldNum" sz="quarter" idx="12"/>
          </p:nvPr>
        </p:nvSpPr>
        <p:spPr/>
        <p:txBody>
          <a:bodyPr/>
          <a:lstStyle/>
          <a:p>
            <a:fld id="{5FD428A9-FE94-4AFE-8A61-0FCBC4B59A9B}" type="slidenum">
              <a:rPr lang="en-US" smtClean="0"/>
              <a:t>16</a:t>
            </a:fld>
            <a:endParaRPr lang="en-US"/>
          </a:p>
        </p:txBody>
      </p:sp>
      <p:pic>
        <p:nvPicPr>
          <p:cNvPr id="7" name="Content Placeholder 6">
            <a:extLst>
              <a:ext uri="{FF2B5EF4-FFF2-40B4-BE49-F238E27FC236}">
                <a16:creationId xmlns:a16="http://schemas.microsoft.com/office/drawing/2014/main" id="{13EBB8EB-3CF0-466B-AE21-FEFF58B6759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6073" y="1048837"/>
            <a:ext cx="7099853" cy="4760325"/>
          </a:xfrm>
          <a:prstGeom prst="rect">
            <a:avLst/>
          </a:prstGeom>
          <a:noFill/>
          <a:ln>
            <a:noFill/>
          </a:ln>
        </p:spPr>
      </p:pic>
    </p:spTree>
    <p:extLst>
      <p:ext uri="{BB962C8B-B14F-4D97-AF65-F5344CB8AC3E}">
        <p14:creationId xmlns:p14="http://schemas.microsoft.com/office/powerpoint/2010/main" val="1186085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16CB-BEF9-4E5B-A090-BDE55AE40671}"/>
              </a:ext>
            </a:extLst>
          </p:cNvPr>
          <p:cNvSpPr>
            <a:spLocks noGrp="1"/>
          </p:cNvSpPr>
          <p:nvPr>
            <p:ph type="title"/>
          </p:nvPr>
        </p:nvSpPr>
        <p:spPr/>
        <p:txBody>
          <a:bodyPr/>
          <a:lstStyle/>
          <a:p>
            <a:r>
              <a:rPr lang="en-IN" dirty="0">
                <a:latin typeface="+mn-lt"/>
              </a:rPr>
              <a:t>TRAINING PHASE:</a:t>
            </a:r>
          </a:p>
        </p:txBody>
      </p:sp>
      <p:sp>
        <p:nvSpPr>
          <p:cNvPr id="4" name="Date Placeholder 3">
            <a:extLst>
              <a:ext uri="{FF2B5EF4-FFF2-40B4-BE49-F238E27FC236}">
                <a16:creationId xmlns:a16="http://schemas.microsoft.com/office/drawing/2014/main" id="{DC25E4E3-1D2E-434F-A20D-B2EE372CA9A6}"/>
              </a:ext>
            </a:extLst>
          </p:cNvPr>
          <p:cNvSpPr>
            <a:spLocks noGrp="1"/>
          </p:cNvSpPr>
          <p:nvPr>
            <p:ph type="dt" sz="half" idx="10"/>
          </p:nvPr>
        </p:nvSpPr>
        <p:spPr/>
        <p:txBody>
          <a:bodyPr/>
          <a:lstStyle/>
          <a:p>
            <a:r>
              <a:rPr lang="en-US"/>
              <a:t>16/06/2020</a:t>
            </a:r>
          </a:p>
        </p:txBody>
      </p:sp>
      <p:sp>
        <p:nvSpPr>
          <p:cNvPr id="5" name="Footer Placeholder 4">
            <a:extLst>
              <a:ext uri="{FF2B5EF4-FFF2-40B4-BE49-F238E27FC236}">
                <a16:creationId xmlns:a16="http://schemas.microsoft.com/office/drawing/2014/main" id="{45893EEA-0B9A-49B4-8589-B64BDA2659D2}"/>
              </a:ext>
            </a:extLst>
          </p:cNvPr>
          <p:cNvSpPr>
            <a:spLocks noGrp="1"/>
          </p:cNvSpPr>
          <p:nvPr>
            <p:ph type="ftr" sz="quarter" idx="11"/>
          </p:nvPr>
        </p:nvSpPr>
        <p:spPr/>
        <p:txBody>
          <a:bodyPr/>
          <a:lstStyle/>
          <a:p>
            <a:r>
              <a:rPr lang="en-US"/>
              <a:t>ELECTRONICS AND COMMUNICATION ENGINEERING</a:t>
            </a:r>
          </a:p>
        </p:txBody>
      </p:sp>
      <p:sp>
        <p:nvSpPr>
          <p:cNvPr id="6" name="Slide Number Placeholder 5">
            <a:extLst>
              <a:ext uri="{FF2B5EF4-FFF2-40B4-BE49-F238E27FC236}">
                <a16:creationId xmlns:a16="http://schemas.microsoft.com/office/drawing/2014/main" id="{4ABBA86C-0EDC-445C-9954-420C72810A2C}"/>
              </a:ext>
            </a:extLst>
          </p:cNvPr>
          <p:cNvSpPr>
            <a:spLocks noGrp="1"/>
          </p:cNvSpPr>
          <p:nvPr>
            <p:ph type="sldNum" sz="quarter" idx="12"/>
          </p:nvPr>
        </p:nvSpPr>
        <p:spPr/>
        <p:txBody>
          <a:bodyPr/>
          <a:lstStyle/>
          <a:p>
            <a:fld id="{5FD428A9-FE94-4AFE-8A61-0FCBC4B59A9B}" type="slidenum">
              <a:rPr lang="en-US" smtClean="0"/>
              <a:t>17</a:t>
            </a:fld>
            <a:endParaRPr lang="en-US"/>
          </a:p>
        </p:txBody>
      </p:sp>
      <p:pic>
        <p:nvPicPr>
          <p:cNvPr id="7" name="Content Placeholder 6">
            <a:extLst>
              <a:ext uri="{FF2B5EF4-FFF2-40B4-BE49-F238E27FC236}">
                <a16:creationId xmlns:a16="http://schemas.microsoft.com/office/drawing/2014/main" id="{A81C05D4-4899-4FC4-B6C9-FBC06F605E7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84607"/>
            <a:ext cx="10393225" cy="2548853"/>
          </a:xfrm>
          <a:prstGeom prst="rect">
            <a:avLst/>
          </a:prstGeom>
          <a:noFill/>
          <a:ln>
            <a:noFill/>
          </a:ln>
        </p:spPr>
      </p:pic>
      <p:sp>
        <p:nvSpPr>
          <p:cNvPr id="8" name="TextBox 7">
            <a:extLst>
              <a:ext uri="{FF2B5EF4-FFF2-40B4-BE49-F238E27FC236}">
                <a16:creationId xmlns:a16="http://schemas.microsoft.com/office/drawing/2014/main" id="{D98995B4-D031-4977-9D5D-55B095EC205C}"/>
              </a:ext>
            </a:extLst>
          </p:cNvPr>
          <p:cNvSpPr txBox="1"/>
          <p:nvPr/>
        </p:nvSpPr>
        <p:spPr>
          <a:xfrm>
            <a:off x="838200" y="4698573"/>
            <a:ext cx="9422296" cy="1231106"/>
          </a:xfrm>
          <a:prstGeom prst="rect">
            <a:avLst/>
          </a:prstGeom>
          <a:noFill/>
        </p:spPr>
        <p:txBody>
          <a:bodyPr wrap="square" rtlCol="0">
            <a:spAutoFit/>
          </a:bodyPr>
          <a:lstStyle/>
          <a:p>
            <a:r>
              <a:rPr lang="en-IN" sz="2800" dirty="0">
                <a:latin typeface="+mj-lt"/>
              </a:rPr>
              <a:t>The above figure shows the Training phase accuracy which is found out to be 99.20%.</a:t>
            </a:r>
          </a:p>
          <a:p>
            <a:endParaRPr lang="en-IN" dirty="0"/>
          </a:p>
        </p:txBody>
      </p:sp>
      <p:pic>
        <p:nvPicPr>
          <p:cNvPr id="9" name="Picture 8">
            <a:extLst>
              <a:ext uri="{FF2B5EF4-FFF2-40B4-BE49-F238E27FC236}">
                <a16:creationId xmlns:a16="http://schemas.microsoft.com/office/drawing/2014/main" id="{491655AB-ADB3-4C77-A5B9-09848AF04AE6}"/>
              </a:ext>
            </a:extLst>
          </p:cNvPr>
          <p:cNvPicPr>
            <a:picLocks noChangeAspect="1"/>
          </p:cNvPicPr>
          <p:nvPr/>
        </p:nvPicPr>
        <p:blipFill>
          <a:blip r:embed="rId3"/>
          <a:stretch>
            <a:fillRect/>
          </a:stretch>
        </p:blipFill>
        <p:spPr>
          <a:xfrm>
            <a:off x="8486775" y="0"/>
            <a:ext cx="3705225" cy="1228725"/>
          </a:xfrm>
          <a:prstGeom prst="rect">
            <a:avLst/>
          </a:prstGeom>
        </p:spPr>
      </p:pic>
    </p:spTree>
    <p:extLst>
      <p:ext uri="{BB962C8B-B14F-4D97-AF65-F5344CB8AC3E}">
        <p14:creationId xmlns:p14="http://schemas.microsoft.com/office/powerpoint/2010/main" val="3011072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1092B-8E5B-4C10-ACA7-DDE8CB6216F0}"/>
              </a:ext>
            </a:extLst>
          </p:cNvPr>
          <p:cNvSpPr>
            <a:spLocks noGrp="1"/>
          </p:cNvSpPr>
          <p:nvPr>
            <p:ph type="title"/>
          </p:nvPr>
        </p:nvSpPr>
        <p:spPr/>
        <p:txBody>
          <a:bodyPr/>
          <a:lstStyle/>
          <a:p>
            <a:r>
              <a:rPr lang="en-IN" dirty="0">
                <a:latin typeface="+mn-lt"/>
              </a:rPr>
              <a:t>ACCURACY EPOCH:</a:t>
            </a:r>
          </a:p>
        </p:txBody>
      </p:sp>
      <p:sp>
        <p:nvSpPr>
          <p:cNvPr id="4" name="Date Placeholder 3">
            <a:extLst>
              <a:ext uri="{FF2B5EF4-FFF2-40B4-BE49-F238E27FC236}">
                <a16:creationId xmlns:a16="http://schemas.microsoft.com/office/drawing/2014/main" id="{BDFF25F4-E3C3-4DDA-9668-2BAA910AB670}"/>
              </a:ext>
            </a:extLst>
          </p:cNvPr>
          <p:cNvSpPr>
            <a:spLocks noGrp="1"/>
          </p:cNvSpPr>
          <p:nvPr>
            <p:ph type="dt" sz="half" idx="10"/>
          </p:nvPr>
        </p:nvSpPr>
        <p:spPr/>
        <p:txBody>
          <a:bodyPr/>
          <a:lstStyle/>
          <a:p>
            <a:r>
              <a:rPr lang="en-US"/>
              <a:t>16/06/2020</a:t>
            </a:r>
          </a:p>
        </p:txBody>
      </p:sp>
      <p:sp>
        <p:nvSpPr>
          <p:cNvPr id="5" name="Footer Placeholder 4">
            <a:extLst>
              <a:ext uri="{FF2B5EF4-FFF2-40B4-BE49-F238E27FC236}">
                <a16:creationId xmlns:a16="http://schemas.microsoft.com/office/drawing/2014/main" id="{5A064A4B-ACD1-486F-A58E-B688DB6A02BA}"/>
              </a:ext>
            </a:extLst>
          </p:cNvPr>
          <p:cNvSpPr>
            <a:spLocks noGrp="1"/>
          </p:cNvSpPr>
          <p:nvPr>
            <p:ph type="ftr" sz="quarter" idx="11"/>
          </p:nvPr>
        </p:nvSpPr>
        <p:spPr/>
        <p:txBody>
          <a:bodyPr/>
          <a:lstStyle/>
          <a:p>
            <a:r>
              <a:rPr lang="en-US"/>
              <a:t>ELECTRONICS AND COMMUNICATION ENGINEERING</a:t>
            </a:r>
          </a:p>
        </p:txBody>
      </p:sp>
      <p:sp>
        <p:nvSpPr>
          <p:cNvPr id="6" name="Slide Number Placeholder 5">
            <a:extLst>
              <a:ext uri="{FF2B5EF4-FFF2-40B4-BE49-F238E27FC236}">
                <a16:creationId xmlns:a16="http://schemas.microsoft.com/office/drawing/2014/main" id="{8B3DEE09-8ACF-4D99-B51A-8BE394F56623}"/>
              </a:ext>
            </a:extLst>
          </p:cNvPr>
          <p:cNvSpPr>
            <a:spLocks noGrp="1"/>
          </p:cNvSpPr>
          <p:nvPr>
            <p:ph type="sldNum" sz="quarter" idx="12"/>
          </p:nvPr>
        </p:nvSpPr>
        <p:spPr/>
        <p:txBody>
          <a:bodyPr/>
          <a:lstStyle/>
          <a:p>
            <a:fld id="{5FD428A9-FE94-4AFE-8A61-0FCBC4B59A9B}" type="slidenum">
              <a:rPr lang="en-US" smtClean="0"/>
              <a:t>18</a:t>
            </a:fld>
            <a:endParaRPr lang="en-US"/>
          </a:p>
        </p:txBody>
      </p:sp>
      <p:pic>
        <p:nvPicPr>
          <p:cNvPr id="7" name="Content Placeholder 6">
            <a:extLst>
              <a:ext uri="{FF2B5EF4-FFF2-40B4-BE49-F238E27FC236}">
                <a16:creationId xmlns:a16="http://schemas.microsoft.com/office/drawing/2014/main" id="{FDF1C020-8AD5-4DA0-984D-95F87E66159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950" y="1874556"/>
            <a:ext cx="5362899" cy="3982904"/>
          </a:xfrm>
          <a:prstGeom prst="rect">
            <a:avLst/>
          </a:prstGeom>
          <a:noFill/>
          <a:ln>
            <a:noFill/>
          </a:ln>
        </p:spPr>
      </p:pic>
      <p:sp>
        <p:nvSpPr>
          <p:cNvPr id="8" name="TextBox 7">
            <a:extLst>
              <a:ext uri="{FF2B5EF4-FFF2-40B4-BE49-F238E27FC236}">
                <a16:creationId xmlns:a16="http://schemas.microsoft.com/office/drawing/2014/main" id="{F06578D4-3A22-4DB0-8A6A-41BA05606B49}"/>
              </a:ext>
            </a:extLst>
          </p:cNvPr>
          <p:cNvSpPr txBox="1"/>
          <p:nvPr/>
        </p:nvSpPr>
        <p:spPr>
          <a:xfrm>
            <a:off x="7116417" y="3112239"/>
            <a:ext cx="3578087" cy="1815882"/>
          </a:xfrm>
          <a:prstGeom prst="rect">
            <a:avLst/>
          </a:prstGeom>
          <a:noFill/>
        </p:spPr>
        <p:txBody>
          <a:bodyPr wrap="square" rtlCol="0">
            <a:spAutoFit/>
          </a:bodyPr>
          <a:lstStyle/>
          <a:p>
            <a:r>
              <a:rPr lang="en-IN" sz="2800" dirty="0">
                <a:latin typeface="+mj-lt"/>
              </a:rPr>
              <a:t>This graph shows the accuracy which is found out to be 99.20%.</a:t>
            </a:r>
          </a:p>
          <a:p>
            <a:endParaRPr lang="en-IN" sz="2800" dirty="0">
              <a:latin typeface="+mj-lt"/>
            </a:endParaRPr>
          </a:p>
        </p:txBody>
      </p:sp>
      <p:pic>
        <p:nvPicPr>
          <p:cNvPr id="9" name="Picture 8">
            <a:extLst>
              <a:ext uri="{FF2B5EF4-FFF2-40B4-BE49-F238E27FC236}">
                <a16:creationId xmlns:a16="http://schemas.microsoft.com/office/drawing/2014/main" id="{B509DBAF-7B5E-41A3-BC0A-1AD0EBD8C3C6}"/>
              </a:ext>
            </a:extLst>
          </p:cNvPr>
          <p:cNvPicPr>
            <a:picLocks noChangeAspect="1"/>
          </p:cNvPicPr>
          <p:nvPr/>
        </p:nvPicPr>
        <p:blipFill>
          <a:blip r:embed="rId3"/>
          <a:stretch>
            <a:fillRect/>
          </a:stretch>
        </p:blipFill>
        <p:spPr>
          <a:xfrm>
            <a:off x="8486775" y="165046"/>
            <a:ext cx="3705225" cy="1228725"/>
          </a:xfrm>
          <a:prstGeom prst="rect">
            <a:avLst/>
          </a:prstGeom>
        </p:spPr>
      </p:pic>
    </p:spTree>
    <p:extLst>
      <p:ext uri="{BB962C8B-B14F-4D97-AF65-F5344CB8AC3E}">
        <p14:creationId xmlns:p14="http://schemas.microsoft.com/office/powerpoint/2010/main" val="1271200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607A0-3F17-434B-8DAE-B1B11E6FDEED}"/>
              </a:ext>
            </a:extLst>
          </p:cNvPr>
          <p:cNvSpPr>
            <a:spLocks noGrp="1"/>
          </p:cNvSpPr>
          <p:nvPr>
            <p:ph type="title"/>
          </p:nvPr>
        </p:nvSpPr>
        <p:spPr/>
        <p:txBody>
          <a:bodyPr/>
          <a:lstStyle/>
          <a:p>
            <a:r>
              <a:rPr lang="en-IN" dirty="0">
                <a:latin typeface="+mn-lt"/>
              </a:rPr>
              <a:t>LOSS EPOCH:</a:t>
            </a:r>
          </a:p>
        </p:txBody>
      </p:sp>
      <p:sp>
        <p:nvSpPr>
          <p:cNvPr id="4" name="Date Placeholder 3">
            <a:extLst>
              <a:ext uri="{FF2B5EF4-FFF2-40B4-BE49-F238E27FC236}">
                <a16:creationId xmlns:a16="http://schemas.microsoft.com/office/drawing/2014/main" id="{DE312DC4-1EF3-4766-B792-1BADE5D72D6A}"/>
              </a:ext>
            </a:extLst>
          </p:cNvPr>
          <p:cNvSpPr>
            <a:spLocks noGrp="1"/>
          </p:cNvSpPr>
          <p:nvPr>
            <p:ph type="dt" sz="half" idx="10"/>
          </p:nvPr>
        </p:nvSpPr>
        <p:spPr/>
        <p:txBody>
          <a:bodyPr/>
          <a:lstStyle/>
          <a:p>
            <a:r>
              <a:rPr lang="en-US"/>
              <a:t>16/06/2020</a:t>
            </a:r>
          </a:p>
        </p:txBody>
      </p:sp>
      <p:sp>
        <p:nvSpPr>
          <p:cNvPr id="5" name="Footer Placeholder 4">
            <a:extLst>
              <a:ext uri="{FF2B5EF4-FFF2-40B4-BE49-F238E27FC236}">
                <a16:creationId xmlns:a16="http://schemas.microsoft.com/office/drawing/2014/main" id="{16C19693-4486-421D-9D0C-229B7C77A9E1}"/>
              </a:ext>
            </a:extLst>
          </p:cNvPr>
          <p:cNvSpPr>
            <a:spLocks noGrp="1"/>
          </p:cNvSpPr>
          <p:nvPr>
            <p:ph type="ftr" sz="quarter" idx="11"/>
          </p:nvPr>
        </p:nvSpPr>
        <p:spPr/>
        <p:txBody>
          <a:bodyPr/>
          <a:lstStyle/>
          <a:p>
            <a:r>
              <a:rPr lang="en-US"/>
              <a:t>ELECTRONICS AND COMMUNICATION ENGINEERING</a:t>
            </a:r>
          </a:p>
        </p:txBody>
      </p:sp>
      <p:sp>
        <p:nvSpPr>
          <p:cNvPr id="6" name="Slide Number Placeholder 5">
            <a:extLst>
              <a:ext uri="{FF2B5EF4-FFF2-40B4-BE49-F238E27FC236}">
                <a16:creationId xmlns:a16="http://schemas.microsoft.com/office/drawing/2014/main" id="{7A47F646-4EB3-4627-AEA1-682D70826839}"/>
              </a:ext>
            </a:extLst>
          </p:cNvPr>
          <p:cNvSpPr>
            <a:spLocks noGrp="1"/>
          </p:cNvSpPr>
          <p:nvPr>
            <p:ph type="sldNum" sz="quarter" idx="12"/>
          </p:nvPr>
        </p:nvSpPr>
        <p:spPr/>
        <p:txBody>
          <a:bodyPr/>
          <a:lstStyle/>
          <a:p>
            <a:fld id="{5FD428A9-FE94-4AFE-8A61-0FCBC4B59A9B}" type="slidenum">
              <a:rPr lang="en-US" smtClean="0"/>
              <a:t>19</a:t>
            </a:fld>
            <a:endParaRPr lang="en-US"/>
          </a:p>
        </p:txBody>
      </p:sp>
      <p:pic>
        <p:nvPicPr>
          <p:cNvPr id="7" name="Content Placeholder 6">
            <a:extLst>
              <a:ext uri="{FF2B5EF4-FFF2-40B4-BE49-F238E27FC236}">
                <a16:creationId xmlns:a16="http://schemas.microsoft.com/office/drawing/2014/main" id="{935F0D34-BB14-4D3A-9FF9-15DDC49BF2A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95061"/>
            <a:ext cx="4477375" cy="4200939"/>
          </a:xfrm>
          <a:prstGeom prst="rect">
            <a:avLst/>
          </a:prstGeom>
          <a:noFill/>
          <a:ln>
            <a:noFill/>
          </a:ln>
        </p:spPr>
      </p:pic>
      <p:sp>
        <p:nvSpPr>
          <p:cNvPr id="8" name="TextBox 7">
            <a:extLst>
              <a:ext uri="{FF2B5EF4-FFF2-40B4-BE49-F238E27FC236}">
                <a16:creationId xmlns:a16="http://schemas.microsoft.com/office/drawing/2014/main" id="{25CDAFC8-DE5A-4A50-B92C-8E24E3BB81CB}"/>
              </a:ext>
            </a:extLst>
          </p:cNvPr>
          <p:cNvSpPr txBox="1"/>
          <p:nvPr/>
        </p:nvSpPr>
        <p:spPr>
          <a:xfrm>
            <a:off x="6520069" y="3034747"/>
            <a:ext cx="4505739" cy="1384995"/>
          </a:xfrm>
          <a:prstGeom prst="rect">
            <a:avLst/>
          </a:prstGeom>
          <a:noFill/>
        </p:spPr>
        <p:txBody>
          <a:bodyPr wrap="square" rtlCol="0">
            <a:spAutoFit/>
          </a:bodyPr>
          <a:lstStyle/>
          <a:p>
            <a:r>
              <a:rPr lang="en-IN" sz="2800" dirty="0">
                <a:latin typeface="+mj-lt"/>
              </a:rPr>
              <a:t>This graph shows the loss curve which is found out to be 0.8%.</a:t>
            </a:r>
          </a:p>
        </p:txBody>
      </p:sp>
      <p:pic>
        <p:nvPicPr>
          <p:cNvPr id="9" name="Picture 8">
            <a:extLst>
              <a:ext uri="{FF2B5EF4-FFF2-40B4-BE49-F238E27FC236}">
                <a16:creationId xmlns:a16="http://schemas.microsoft.com/office/drawing/2014/main" id="{32F5772B-50FA-4567-84E6-1941D754394D}"/>
              </a:ext>
            </a:extLst>
          </p:cNvPr>
          <p:cNvPicPr>
            <a:picLocks noChangeAspect="1"/>
          </p:cNvPicPr>
          <p:nvPr/>
        </p:nvPicPr>
        <p:blipFill>
          <a:blip r:embed="rId3"/>
          <a:stretch>
            <a:fillRect/>
          </a:stretch>
        </p:blipFill>
        <p:spPr>
          <a:xfrm>
            <a:off x="8486775" y="0"/>
            <a:ext cx="3705225" cy="1228725"/>
          </a:xfrm>
          <a:prstGeom prst="rect">
            <a:avLst/>
          </a:prstGeom>
        </p:spPr>
      </p:pic>
    </p:spTree>
    <p:extLst>
      <p:ext uri="{BB962C8B-B14F-4D97-AF65-F5344CB8AC3E}">
        <p14:creationId xmlns:p14="http://schemas.microsoft.com/office/powerpoint/2010/main" val="6898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7321-8B8B-4D23-A0DA-7BD7D50838A1}"/>
              </a:ext>
            </a:extLst>
          </p:cNvPr>
          <p:cNvSpPr>
            <a:spLocks noGrp="1"/>
          </p:cNvSpPr>
          <p:nvPr>
            <p:ph type="title"/>
          </p:nvPr>
        </p:nvSpPr>
        <p:spPr>
          <a:xfrm>
            <a:off x="838200" y="431799"/>
            <a:ext cx="10515600" cy="1325563"/>
          </a:xfrm>
        </p:spPr>
        <p:txBody>
          <a:bodyPr/>
          <a:lstStyle/>
          <a:p>
            <a:r>
              <a:rPr lang="en-US" dirty="0">
                <a:latin typeface="+mn-lt"/>
              </a:rPr>
              <a:t>CONTENTS:</a:t>
            </a:r>
          </a:p>
        </p:txBody>
      </p:sp>
      <p:sp>
        <p:nvSpPr>
          <p:cNvPr id="3" name="Content Placeholder 2">
            <a:extLst>
              <a:ext uri="{FF2B5EF4-FFF2-40B4-BE49-F238E27FC236}">
                <a16:creationId xmlns:a16="http://schemas.microsoft.com/office/drawing/2014/main" id="{7FD2ABDA-7976-4B8F-AF36-423630621325}"/>
              </a:ext>
            </a:extLst>
          </p:cNvPr>
          <p:cNvSpPr>
            <a:spLocks noGrp="1"/>
          </p:cNvSpPr>
          <p:nvPr>
            <p:ph idx="1"/>
          </p:nvPr>
        </p:nvSpPr>
        <p:spPr/>
        <p:txBody>
          <a:bodyPr/>
          <a:lstStyle/>
          <a:p>
            <a:pPr marL="514350" indent="-514350">
              <a:buFont typeface="+mj-lt"/>
              <a:buAutoNum type="arabicPeriod"/>
            </a:pPr>
            <a:r>
              <a:rPr lang="en-US" dirty="0"/>
              <a:t>Introduction</a:t>
            </a:r>
          </a:p>
          <a:p>
            <a:pPr marL="514350" indent="-514350">
              <a:buFont typeface="+mj-lt"/>
              <a:buAutoNum type="arabicPeriod"/>
            </a:pPr>
            <a:r>
              <a:rPr lang="en-US" dirty="0"/>
              <a:t>Literature Survey.</a:t>
            </a:r>
          </a:p>
          <a:p>
            <a:pPr lvl="5">
              <a:buFont typeface="Wingdings" panose="05000000000000000000" pitchFamily="2" charset="2"/>
              <a:buChar char="Ø"/>
            </a:pPr>
            <a:r>
              <a:rPr lang="en-US" dirty="0"/>
              <a:t>Image Processing Techniques.</a:t>
            </a:r>
          </a:p>
          <a:p>
            <a:pPr lvl="5">
              <a:buFont typeface="Wingdings" panose="05000000000000000000" pitchFamily="2" charset="2"/>
              <a:buChar char="Ø"/>
            </a:pPr>
            <a:r>
              <a:rPr lang="en-US" dirty="0"/>
              <a:t>Machine Learning Algorithms.</a:t>
            </a:r>
          </a:p>
          <a:p>
            <a:pPr lvl="5">
              <a:buFont typeface="Wingdings" panose="05000000000000000000" pitchFamily="2" charset="2"/>
              <a:buChar char="Ø"/>
            </a:pPr>
            <a:r>
              <a:rPr lang="en-IN" dirty="0"/>
              <a:t>Alzheimer’s Disease.</a:t>
            </a:r>
          </a:p>
          <a:p>
            <a:pPr lvl="5">
              <a:buFont typeface="Wingdings" panose="05000000000000000000" pitchFamily="2" charset="2"/>
              <a:buChar char="Ø"/>
            </a:pPr>
            <a:r>
              <a:rPr lang="en-IN" dirty="0"/>
              <a:t>Gabor’s filter.</a:t>
            </a:r>
            <a:r>
              <a:rPr lang="en-US" dirty="0"/>
              <a:t>		</a:t>
            </a:r>
          </a:p>
          <a:p>
            <a:pPr marL="0" indent="0">
              <a:buNone/>
            </a:pPr>
            <a:r>
              <a:rPr lang="en-US" dirty="0"/>
              <a:t>3.   Methodology</a:t>
            </a:r>
          </a:p>
          <a:p>
            <a:pPr marL="0" indent="0">
              <a:buNone/>
            </a:pPr>
            <a:r>
              <a:rPr lang="en-US" dirty="0"/>
              <a:t>4.   System Architecture and Design</a:t>
            </a:r>
          </a:p>
          <a:p>
            <a:pPr marL="514350" indent="-514350">
              <a:buAutoNum type="arabicPeriod" startAt="5"/>
            </a:pPr>
            <a:r>
              <a:rPr lang="en-US" dirty="0"/>
              <a:t>Result and Conclusion</a:t>
            </a:r>
          </a:p>
          <a:p>
            <a:pPr marL="514350" indent="-514350">
              <a:buAutoNum type="arabicPeriod" startAt="5"/>
            </a:pPr>
            <a:r>
              <a:rPr lang="en-US" dirty="0"/>
              <a:t>References</a:t>
            </a:r>
          </a:p>
          <a:p>
            <a:pPr marL="514350" indent="-514350">
              <a:buAutoNum type="arabicPeriod" startAt="5"/>
            </a:pPr>
            <a:endParaRPr lang="en-US" dirty="0"/>
          </a:p>
        </p:txBody>
      </p:sp>
      <p:sp>
        <p:nvSpPr>
          <p:cNvPr id="4" name="Date Placeholder 3">
            <a:extLst>
              <a:ext uri="{FF2B5EF4-FFF2-40B4-BE49-F238E27FC236}">
                <a16:creationId xmlns:a16="http://schemas.microsoft.com/office/drawing/2014/main" id="{23AA1841-DDC5-4C7E-9A1D-D65F9264FAB6}"/>
              </a:ext>
            </a:extLst>
          </p:cNvPr>
          <p:cNvSpPr>
            <a:spLocks noGrp="1"/>
          </p:cNvSpPr>
          <p:nvPr>
            <p:ph type="dt" sz="half" idx="10"/>
          </p:nvPr>
        </p:nvSpPr>
        <p:spPr/>
        <p:txBody>
          <a:bodyPr/>
          <a:lstStyle/>
          <a:p>
            <a:r>
              <a:rPr lang="en-US"/>
              <a:t>16/06/2020</a:t>
            </a:r>
          </a:p>
        </p:txBody>
      </p:sp>
      <p:sp>
        <p:nvSpPr>
          <p:cNvPr id="5" name="Footer Placeholder 4">
            <a:extLst>
              <a:ext uri="{FF2B5EF4-FFF2-40B4-BE49-F238E27FC236}">
                <a16:creationId xmlns:a16="http://schemas.microsoft.com/office/drawing/2014/main" id="{3500554B-6B04-49B2-9AFC-C7FE1141E839}"/>
              </a:ext>
            </a:extLst>
          </p:cNvPr>
          <p:cNvSpPr>
            <a:spLocks noGrp="1"/>
          </p:cNvSpPr>
          <p:nvPr>
            <p:ph type="ftr" sz="quarter" idx="11"/>
          </p:nvPr>
        </p:nvSpPr>
        <p:spPr/>
        <p:txBody>
          <a:bodyPr/>
          <a:lstStyle/>
          <a:p>
            <a:r>
              <a:rPr lang="en-US"/>
              <a:t>ELECTRONICS AND COMMUNICATION ENGINEERING</a:t>
            </a:r>
          </a:p>
        </p:txBody>
      </p:sp>
      <p:sp>
        <p:nvSpPr>
          <p:cNvPr id="6" name="Slide Number Placeholder 5">
            <a:extLst>
              <a:ext uri="{FF2B5EF4-FFF2-40B4-BE49-F238E27FC236}">
                <a16:creationId xmlns:a16="http://schemas.microsoft.com/office/drawing/2014/main" id="{7D8AED87-214F-4DD9-9EA8-14C6DD15D733}"/>
              </a:ext>
            </a:extLst>
          </p:cNvPr>
          <p:cNvSpPr>
            <a:spLocks noGrp="1"/>
          </p:cNvSpPr>
          <p:nvPr>
            <p:ph type="sldNum" sz="quarter" idx="12"/>
          </p:nvPr>
        </p:nvSpPr>
        <p:spPr/>
        <p:txBody>
          <a:bodyPr/>
          <a:lstStyle/>
          <a:p>
            <a:fld id="{5FD428A9-FE94-4AFE-8A61-0FCBC4B59A9B}" type="slidenum">
              <a:rPr lang="en-US" smtClean="0"/>
              <a:t>2</a:t>
            </a:fld>
            <a:endParaRPr lang="en-US"/>
          </a:p>
        </p:txBody>
      </p:sp>
      <p:pic>
        <p:nvPicPr>
          <p:cNvPr id="7" name="Picture 6">
            <a:extLst>
              <a:ext uri="{FF2B5EF4-FFF2-40B4-BE49-F238E27FC236}">
                <a16:creationId xmlns:a16="http://schemas.microsoft.com/office/drawing/2014/main" id="{3D02FAE1-3033-4420-A207-C230819C5322}"/>
              </a:ext>
            </a:extLst>
          </p:cNvPr>
          <p:cNvPicPr>
            <a:picLocks noChangeAspect="1"/>
          </p:cNvPicPr>
          <p:nvPr/>
        </p:nvPicPr>
        <p:blipFill>
          <a:blip r:embed="rId2"/>
          <a:stretch>
            <a:fillRect/>
          </a:stretch>
        </p:blipFill>
        <p:spPr>
          <a:xfrm>
            <a:off x="8486775" y="66674"/>
            <a:ext cx="3705225" cy="1228725"/>
          </a:xfrm>
          <a:prstGeom prst="rect">
            <a:avLst/>
          </a:prstGeom>
        </p:spPr>
      </p:pic>
    </p:spTree>
    <p:extLst>
      <p:ext uri="{BB962C8B-B14F-4D97-AF65-F5344CB8AC3E}">
        <p14:creationId xmlns:p14="http://schemas.microsoft.com/office/powerpoint/2010/main" val="3210490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85312-6220-4185-B8F5-6CBB39C4316E}"/>
              </a:ext>
            </a:extLst>
          </p:cNvPr>
          <p:cNvSpPr>
            <a:spLocks noGrp="1"/>
          </p:cNvSpPr>
          <p:nvPr>
            <p:ph type="title"/>
          </p:nvPr>
        </p:nvSpPr>
        <p:spPr/>
        <p:txBody>
          <a:bodyPr/>
          <a:lstStyle/>
          <a:p>
            <a:r>
              <a:rPr lang="en-IN" dirty="0">
                <a:latin typeface="+mn-lt"/>
              </a:rPr>
              <a:t>CONFUSION MATRIX:</a:t>
            </a:r>
          </a:p>
        </p:txBody>
      </p:sp>
      <p:sp>
        <p:nvSpPr>
          <p:cNvPr id="4" name="Date Placeholder 3">
            <a:extLst>
              <a:ext uri="{FF2B5EF4-FFF2-40B4-BE49-F238E27FC236}">
                <a16:creationId xmlns:a16="http://schemas.microsoft.com/office/drawing/2014/main" id="{E3D94788-73D8-4B6D-91FE-F2FB311196D2}"/>
              </a:ext>
            </a:extLst>
          </p:cNvPr>
          <p:cNvSpPr>
            <a:spLocks noGrp="1"/>
          </p:cNvSpPr>
          <p:nvPr>
            <p:ph type="dt" sz="half" idx="10"/>
          </p:nvPr>
        </p:nvSpPr>
        <p:spPr/>
        <p:txBody>
          <a:bodyPr/>
          <a:lstStyle/>
          <a:p>
            <a:r>
              <a:rPr lang="en-US"/>
              <a:t>16/06/2020</a:t>
            </a:r>
          </a:p>
        </p:txBody>
      </p:sp>
      <p:sp>
        <p:nvSpPr>
          <p:cNvPr id="5" name="Footer Placeholder 4">
            <a:extLst>
              <a:ext uri="{FF2B5EF4-FFF2-40B4-BE49-F238E27FC236}">
                <a16:creationId xmlns:a16="http://schemas.microsoft.com/office/drawing/2014/main" id="{8FF482B3-C12A-4943-8771-C5AE6B58D1FF}"/>
              </a:ext>
            </a:extLst>
          </p:cNvPr>
          <p:cNvSpPr>
            <a:spLocks noGrp="1"/>
          </p:cNvSpPr>
          <p:nvPr>
            <p:ph type="ftr" sz="quarter" idx="11"/>
          </p:nvPr>
        </p:nvSpPr>
        <p:spPr/>
        <p:txBody>
          <a:bodyPr/>
          <a:lstStyle/>
          <a:p>
            <a:r>
              <a:rPr lang="en-US"/>
              <a:t>ELECTRONICS AND COMMUNICATION ENGINEERING</a:t>
            </a:r>
          </a:p>
        </p:txBody>
      </p:sp>
      <p:sp>
        <p:nvSpPr>
          <p:cNvPr id="6" name="Slide Number Placeholder 5">
            <a:extLst>
              <a:ext uri="{FF2B5EF4-FFF2-40B4-BE49-F238E27FC236}">
                <a16:creationId xmlns:a16="http://schemas.microsoft.com/office/drawing/2014/main" id="{011F67A3-429E-4362-BA75-36CEC3D7357B}"/>
              </a:ext>
            </a:extLst>
          </p:cNvPr>
          <p:cNvSpPr>
            <a:spLocks noGrp="1"/>
          </p:cNvSpPr>
          <p:nvPr>
            <p:ph type="sldNum" sz="quarter" idx="12"/>
          </p:nvPr>
        </p:nvSpPr>
        <p:spPr/>
        <p:txBody>
          <a:bodyPr/>
          <a:lstStyle/>
          <a:p>
            <a:fld id="{5FD428A9-FE94-4AFE-8A61-0FCBC4B59A9B}" type="slidenum">
              <a:rPr lang="en-US" smtClean="0"/>
              <a:t>20</a:t>
            </a:fld>
            <a:endParaRPr lang="en-US"/>
          </a:p>
        </p:txBody>
      </p:sp>
      <p:pic>
        <p:nvPicPr>
          <p:cNvPr id="7" name="Content Placeholder 6">
            <a:extLst>
              <a:ext uri="{FF2B5EF4-FFF2-40B4-BE49-F238E27FC236}">
                <a16:creationId xmlns:a16="http://schemas.microsoft.com/office/drawing/2014/main" id="{84646BD6-11F3-4F12-8AFF-B8C26420514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5357" y="2230088"/>
            <a:ext cx="4332085" cy="2397823"/>
          </a:xfrm>
          <a:prstGeom prst="rect">
            <a:avLst/>
          </a:prstGeom>
          <a:noFill/>
          <a:ln>
            <a:noFill/>
          </a:ln>
        </p:spPr>
      </p:pic>
      <p:sp>
        <p:nvSpPr>
          <p:cNvPr id="8" name="TextBox 7">
            <a:extLst>
              <a:ext uri="{FF2B5EF4-FFF2-40B4-BE49-F238E27FC236}">
                <a16:creationId xmlns:a16="http://schemas.microsoft.com/office/drawing/2014/main" id="{CD8B6993-9C5C-4A3E-879C-C47FD730B814}"/>
              </a:ext>
            </a:extLst>
          </p:cNvPr>
          <p:cNvSpPr txBox="1"/>
          <p:nvPr/>
        </p:nvSpPr>
        <p:spPr>
          <a:xfrm>
            <a:off x="6838122" y="2382558"/>
            <a:ext cx="4439478" cy="2092881"/>
          </a:xfrm>
          <a:prstGeom prst="rect">
            <a:avLst/>
          </a:prstGeom>
          <a:noFill/>
        </p:spPr>
        <p:txBody>
          <a:bodyPr wrap="square" rtlCol="0">
            <a:spAutoFit/>
          </a:bodyPr>
          <a:lstStyle/>
          <a:p>
            <a:r>
              <a:rPr lang="en-IN" sz="2800" dirty="0">
                <a:latin typeface="+mj-lt"/>
              </a:rPr>
              <a:t>This figure represents the confusion matrix from which Accuracy, recall, precision etc. can be found.</a:t>
            </a:r>
          </a:p>
          <a:p>
            <a:endParaRPr lang="en-IN" dirty="0"/>
          </a:p>
        </p:txBody>
      </p:sp>
      <p:pic>
        <p:nvPicPr>
          <p:cNvPr id="9" name="Picture 8">
            <a:extLst>
              <a:ext uri="{FF2B5EF4-FFF2-40B4-BE49-F238E27FC236}">
                <a16:creationId xmlns:a16="http://schemas.microsoft.com/office/drawing/2014/main" id="{60599814-231D-4B2D-B9CA-07E2D2E4B878}"/>
              </a:ext>
            </a:extLst>
          </p:cNvPr>
          <p:cNvPicPr>
            <a:picLocks noChangeAspect="1"/>
          </p:cNvPicPr>
          <p:nvPr/>
        </p:nvPicPr>
        <p:blipFill>
          <a:blip r:embed="rId3"/>
          <a:stretch>
            <a:fillRect/>
          </a:stretch>
        </p:blipFill>
        <p:spPr>
          <a:xfrm>
            <a:off x="8486775" y="0"/>
            <a:ext cx="3705225" cy="1228725"/>
          </a:xfrm>
          <a:prstGeom prst="rect">
            <a:avLst/>
          </a:prstGeom>
        </p:spPr>
      </p:pic>
    </p:spTree>
    <p:extLst>
      <p:ext uri="{BB962C8B-B14F-4D97-AF65-F5344CB8AC3E}">
        <p14:creationId xmlns:p14="http://schemas.microsoft.com/office/powerpoint/2010/main" val="813613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36FB-D58B-43EB-9153-0BDD492897DC}"/>
              </a:ext>
            </a:extLst>
          </p:cNvPr>
          <p:cNvSpPr>
            <a:spLocks noGrp="1"/>
          </p:cNvSpPr>
          <p:nvPr>
            <p:ph type="title"/>
          </p:nvPr>
        </p:nvSpPr>
        <p:spPr/>
        <p:txBody>
          <a:bodyPr/>
          <a:lstStyle/>
          <a:p>
            <a:r>
              <a:rPr lang="en-IN" dirty="0">
                <a:latin typeface="+mn-lt"/>
              </a:rPr>
              <a:t>TESTING PHASE:</a:t>
            </a:r>
          </a:p>
        </p:txBody>
      </p:sp>
      <p:sp>
        <p:nvSpPr>
          <p:cNvPr id="4" name="Date Placeholder 3">
            <a:extLst>
              <a:ext uri="{FF2B5EF4-FFF2-40B4-BE49-F238E27FC236}">
                <a16:creationId xmlns:a16="http://schemas.microsoft.com/office/drawing/2014/main" id="{EA9E5196-AB45-4F12-86A8-5F8374D350E0}"/>
              </a:ext>
            </a:extLst>
          </p:cNvPr>
          <p:cNvSpPr>
            <a:spLocks noGrp="1"/>
          </p:cNvSpPr>
          <p:nvPr>
            <p:ph type="dt" sz="half" idx="10"/>
          </p:nvPr>
        </p:nvSpPr>
        <p:spPr/>
        <p:txBody>
          <a:bodyPr/>
          <a:lstStyle/>
          <a:p>
            <a:r>
              <a:rPr lang="en-US"/>
              <a:t>16/06/2020</a:t>
            </a:r>
          </a:p>
        </p:txBody>
      </p:sp>
      <p:sp>
        <p:nvSpPr>
          <p:cNvPr id="5" name="Footer Placeholder 4">
            <a:extLst>
              <a:ext uri="{FF2B5EF4-FFF2-40B4-BE49-F238E27FC236}">
                <a16:creationId xmlns:a16="http://schemas.microsoft.com/office/drawing/2014/main" id="{A58AC7A1-2E72-444C-AE2D-5D88E9609BBB}"/>
              </a:ext>
            </a:extLst>
          </p:cNvPr>
          <p:cNvSpPr>
            <a:spLocks noGrp="1"/>
          </p:cNvSpPr>
          <p:nvPr>
            <p:ph type="ftr" sz="quarter" idx="11"/>
          </p:nvPr>
        </p:nvSpPr>
        <p:spPr/>
        <p:txBody>
          <a:bodyPr/>
          <a:lstStyle/>
          <a:p>
            <a:r>
              <a:rPr lang="en-US"/>
              <a:t>ELECTRONICS AND COMMUNICATION ENGINEERING</a:t>
            </a:r>
          </a:p>
        </p:txBody>
      </p:sp>
      <p:sp>
        <p:nvSpPr>
          <p:cNvPr id="6" name="Slide Number Placeholder 5">
            <a:extLst>
              <a:ext uri="{FF2B5EF4-FFF2-40B4-BE49-F238E27FC236}">
                <a16:creationId xmlns:a16="http://schemas.microsoft.com/office/drawing/2014/main" id="{0A0D05DE-5058-4626-9854-0906050BAC62}"/>
              </a:ext>
            </a:extLst>
          </p:cNvPr>
          <p:cNvSpPr>
            <a:spLocks noGrp="1"/>
          </p:cNvSpPr>
          <p:nvPr>
            <p:ph type="sldNum" sz="quarter" idx="12"/>
          </p:nvPr>
        </p:nvSpPr>
        <p:spPr/>
        <p:txBody>
          <a:bodyPr/>
          <a:lstStyle/>
          <a:p>
            <a:fld id="{5FD428A9-FE94-4AFE-8A61-0FCBC4B59A9B}" type="slidenum">
              <a:rPr lang="en-US" smtClean="0"/>
              <a:t>21</a:t>
            </a:fld>
            <a:endParaRPr lang="en-US"/>
          </a:p>
        </p:txBody>
      </p:sp>
      <p:pic>
        <p:nvPicPr>
          <p:cNvPr id="7" name="Content Placeholder 6">
            <a:extLst>
              <a:ext uri="{FF2B5EF4-FFF2-40B4-BE49-F238E27FC236}">
                <a16:creationId xmlns:a16="http://schemas.microsoft.com/office/drawing/2014/main" id="{1CB9BA03-6D14-4802-9605-FE5B3DE57DB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1696" y="1578792"/>
            <a:ext cx="10364646" cy="1386382"/>
          </a:xfrm>
          <a:prstGeom prst="rect">
            <a:avLst/>
          </a:prstGeom>
          <a:noFill/>
          <a:ln>
            <a:noFill/>
          </a:ln>
        </p:spPr>
      </p:pic>
      <p:sp>
        <p:nvSpPr>
          <p:cNvPr id="8" name="TextBox 7">
            <a:extLst>
              <a:ext uri="{FF2B5EF4-FFF2-40B4-BE49-F238E27FC236}">
                <a16:creationId xmlns:a16="http://schemas.microsoft.com/office/drawing/2014/main" id="{5B2042DD-FF70-4F30-A367-D15C0367C622}"/>
              </a:ext>
            </a:extLst>
          </p:cNvPr>
          <p:cNvSpPr txBox="1"/>
          <p:nvPr/>
        </p:nvSpPr>
        <p:spPr>
          <a:xfrm>
            <a:off x="811696" y="3150568"/>
            <a:ext cx="10333383" cy="3385542"/>
          </a:xfrm>
          <a:prstGeom prst="rect">
            <a:avLst/>
          </a:prstGeom>
          <a:noFill/>
        </p:spPr>
        <p:txBody>
          <a:bodyPr wrap="square" rtlCol="0">
            <a:spAutoFit/>
          </a:bodyPr>
          <a:lstStyle/>
          <a:p>
            <a:r>
              <a:rPr lang="en-IN" sz="2800" dirty="0">
                <a:latin typeface="+mj-lt"/>
              </a:rPr>
              <a:t>The above figure denotes the input that we give to the testing phase. Here, a sample of 7 images is taken into consideration. These 7 images are given indices from 0 to 6. We can enter the index of the image for which we wish to predict the output i.e., if that person is affected with Alzheimer’s or not. Here, we have selected the index to be 6. The result is displayed in Fig-5.9 as “Alzheimer” or “</a:t>
            </a:r>
            <a:r>
              <a:rPr lang="en-IN" sz="2800" dirty="0" err="1">
                <a:latin typeface="+mj-lt"/>
              </a:rPr>
              <a:t>No_Alzheimer</a:t>
            </a:r>
            <a:r>
              <a:rPr lang="en-IN" sz="2800" dirty="0">
                <a:latin typeface="+mj-lt"/>
              </a:rPr>
              <a:t>” accordingly.</a:t>
            </a:r>
          </a:p>
          <a:p>
            <a:endParaRPr lang="en-IN" dirty="0"/>
          </a:p>
        </p:txBody>
      </p:sp>
      <p:pic>
        <p:nvPicPr>
          <p:cNvPr id="9" name="Picture 8">
            <a:extLst>
              <a:ext uri="{FF2B5EF4-FFF2-40B4-BE49-F238E27FC236}">
                <a16:creationId xmlns:a16="http://schemas.microsoft.com/office/drawing/2014/main" id="{96031CC1-A0DF-4517-9A59-B56E8461D777}"/>
              </a:ext>
            </a:extLst>
          </p:cNvPr>
          <p:cNvPicPr>
            <a:picLocks noChangeAspect="1"/>
          </p:cNvPicPr>
          <p:nvPr/>
        </p:nvPicPr>
        <p:blipFill>
          <a:blip r:embed="rId3"/>
          <a:stretch>
            <a:fillRect/>
          </a:stretch>
        </p:blipFill>
        <p:spPr>
          <a:xfrm>
            <a:off x="8486775" y="0"/>
            <a:ext cx="3705225" cy="1228725"/>
          </a:xfrm>
          <a:prstGeom prst="rect">
            <a:avLst/>
          </a:prstGeom>
        </p:spPr>
      </p:pic>
    </p:spTree>
    <p:extLst>
      <p:ext uri="{BB962C8B-B14F-4D97-AF65-F5344CB8AC3E}">
        <p14:creationId xmlns:p14="http://schemas.microsoft.com/office/powerpoint/2010/main" val="717078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8AEED-8446-439B-8BBB-BD995F1AE81B}"/>
              </a:ext>
            </a:extLst>
          </p:cNvPr>
          <p:cNvSpPr>
            <a:spLocks noGrp="1"/>
          </p:cNvSpPr>
          <p:nvPr>
            <p:ph type="title"/>
          </p:nvPr>
        </p:nvSpPr>
        <p:spPr/>
        <p:txBody>
          <a:bodyPr/>
          <a:lstStyle/>
          <a:p>
            <a:r>
              <a:rPr lang="en-IN" dirty="0">
                <a:latin typeface="+mn-lt"/>
              </a:rPr>
              <a:t>THE FINAL RESULT:</a:t>
            </a:r>
          </a:p>
        </p:txBody>
      </p:sp>
      <p:sp>
        <p:nvSpPr>
          <p:cNvPr id="4" name="Date Placeholder 3">
            <a:extLst>
              <a:ext uri="{FF2B5EF4-FFF2-40B4-BE49-F238E27FC236}">
                <a16:creationId xmlns:a16="http://schemas.microsoft.com/office/drawing/2014/main" id="{F73AD5B7-CD9E-453D-9304-16E32766C703}"/>
              </a:ext>
            </a:extLst>
          </p:cNvPr>
          <p:cNvSpPr>
            <a:spLocks noGrp="1"/>
          </p:cNvSpPr>
          <p:nvPr>
            <p:ph type="dt" sz="half" idx="10"/>
          </p:nvPr>
        </p:nvSpPr>
        <p:spPr/>
        <p:txBody>
          <a:bodyPr/>
          <a:lstStyle/>
          <a:p>
            <a:r>
              <a:rPr lang="en-US"/>
              <a:t>16/06/2020</a:t>
            </a:r>
          </a:p>
        </p:txBody>
      </p:sp>
      <p:sp>
        <p:nvSpPr>
          <p:cNvPr id="5" name="Footer Placeholder 4">
            <a:extLst>
              <a:ext uri="{FF2B5EF4-FFF2-40B4-BE49-F238E27FC236}">
                <a16:creationId xmlns:a16="http://schemas.microsoft.com/office/drawing/2014/main" id="{D374E0E2-A3EE-4465-9C2A-6B8E613576EF}"/>
              </a:ext>
            </a:extLst>
          </p:cNvPr>
          <p:cNvSpPr>
            <a:spLocks noGrp="1"/>
          </p:cNvSpPr>
          <p:nvPr>
            <p:ph type="ftr" sz="quarter" idx="11"/>
          </p:nvPr>
        </p:nvSpPr>
        <p:spPr/>
        <p:txBody>
          <a:bodyPr/>
          <a:lstStyle/>
          <a:p>
            <a:r>
              <a:rPr lang="en-US"/>
              <a:t>ELECTRONICS AND COMMUNICATION ENGINEERING</a:t>
            </a:r>
          </a:p>
        </p:txBody>
      </p:sp>
      <p:sp>
        <p:nvSpPr>
          <p:cNvPr id="6" name="Slide Number Placeholder 5">
            <a:extLst>
              <a:ext uri="{FF2B5EF4-FFF2-40B4-BE49-F238E27FC236}">
                <a16:creationId xmlns:a16="http://schemas.microsoft.com/office/drawing/2014/main" id="{552978BF-0018-416F-B98A-4E8A2729C584}"/>
              </a:ext>
            </a:extLst>
          </p:cNvPr>
          <p:cNvSpPr>
            <a:spLocks noGrp="1"/>
          </p:cNvSpPr>
          <p:nvPr>
            <p:ph type="sldNum" sz="quarter" idx="12"/>
          </p:nvPr>
        </p:nvSpPr>
        <p:spPr/>
        <p:txBody>
          <a:bodyPr/>
          <a:lstStyle/>
          <a:p>
            <a:fld id="{5FD428A9-FE94-4AFE-8A61-0FCBC4B59A9B}" type="slidenum">
              <a:rPr lang="en-US" smtClean="0"/>
              <a:t>22</a:t>
            </a:fld>
            <a:endParaRPr lang="en-US"/>
          </a:p>
        </p:txBody>
      </p:sp>
      <p:pic>
        <p:nvPicPr>
          <p:cNvPr id="7" name="Content Placeholder 6">
            <a:extLst>
              <a:ext uri="{FF2B5EF4-FFF2-40B4-BE49-F238E27FC236}">
                <a16:creationId xmlns:a16="http://schemas.microsoft.com/office/drawing/2014/main" id="{5FE9E987-378C-4D3B-8D0A-2217C93D6A5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7372" y="1847629"/>
            <a:ext cx="4366593" cy="3479745"/>
          </a:xfrm>
          <a:prstGeom prst="rect">
            <a:avLst/>
          </a:prstGeom>
          <a:noFill/>
          <a:ln>
            <a:noFill/>
          </a:ln>
        </p:spPr>
      </p:pic>
      <p:sp>
        <p:nvSpPr>
          <p:cNvPr id="8" name="TextBox 7">
            <a:extLst>
              <a:ext uri="{FF2B5EF4-FFF2-40B4-BE49-F238E27FC236}">
                <a16:creationId xmlns:a16="http://schemas.microsoft.com/office/drawing/2014/main" id="{53B67D43-918C-43E0-86F4-973611F2DD12}"/>
              </a:ext>
            </a:extLst>
          </p:cNvPr>
          <p:cNvSpPr txBox="1"/>
          <p:nvPr/>
        </p:nvSpPr>
        <p:spPr>
          <a:xfrm>
            <a:off x="6546574" y="1847629"/>
            <a:ext cx="4807226" cy="3816429"/>
          </a:xfrm>
          <a:prstGeom prst="rect">
            <a:avLst/>
          </a:prstGeom>
          <a:noFill/>
        </p:spPr>
        <p:txBody>
          <a:bodyPr wrap="square" rtlCol="0">
            <a:spAutoFit/>
          </a:bodyPr>
          <a:lstStyle/>
          <a:p>
            <a:r>
              <a:rPr lang="en-IN" sz="2800" dirty="0">
                <a:latin typeface="+mj-lt"/>
              </a:rPr>
              <a:t>This figure shows the final output. It shows if the selected input image has Alzheimer’s or not. Here, in this scenario, the image that we had selected is not affected with Alzheimer’s disease. Hence, it is displayed as “No_Alzheimer”.</a:t>
            </a:r>
          </a:p>
          <a:p>
            <a:endParaRPr lang="en-IN" dirty="0"/>
          </a:p>
        </p:txBody>
      </p:sp>
      <p:pic>
        <p:nvPicPr>
          <p:cNvPr id="9" name="Picture 8">
            <a:extLst>
              <a:ext uri="{FF2B5EF4-FFF2-40B4-BE49-F238E27FC236}">
                <a16:creationId xmlns:a16="http://schemas.microsoft.com/office/drawing/2014/main" id="{999F4AAD-A814-4F44-BCA9-7B716E394BDC}"/>
              </a:ext>
            </a:extLst>
          </p:cNvPr>
          <p:cNvPicPr>
            <a:picLocks noChangeAspect="1"/>
          </p:cNvPicPr>
          <p:nvPr/>
        </p:nvPicPr>
        <p:blipFill>
          <a:blip r:embed="rId3"/>
          <a:stretch>
            <a:fillRect/>
          </a:stretch>
        </p:blipFill>
        <p:spPr>
          <a:xfrm>
            <a:off x="8486775" y="12900"/>
            <a:ext cx="3705225" cy="1228725"/>
          </a:xfrm>
          <a:prstGeom prst="rect">
            <a:avLst/>
          </a:prstGeom>
        </p:spPr>
      </p:pic>
    </p:spTree>
    <p:extLst>
      <p:ext uri="{BB962C8B-B14F-4D97-AF65-F5344CB8AC3E}">
        <p14:creationId xmlns:p14="http://schemas.microsoft.com/office/powerpoint/2010/main" val="782243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5D4DDF-ABD8-4C49-B124-A853FA493486}"/>
              </a:ext>
            </a:extLst>
          </p:cNvPr>
          <p:cNvSpPr>
            <a:spLocks noGrp="1"/>
          </p:cNvSpPr>
          <p:nvPr>
            <p:ph type="dt" sz="half" idx="10"/>
          </p:nvPr>
        </p:nvSpPr>
        <p:spPr/>
        <p:txBody>
          <a:bodyPr/>
          <a:lstStyle/>
          <a:p>
            <a:r>
              <a:rPr lang="en-US"/>
              <a:t>16/06/2020</a:t>
            </a:r>
          </a:p>
        </p:txBody>
      </p:sp>
      <p:sp>
        <p:nvSpPr>
          <p:cNvPr id="3" name="Footer Placeholder 2">
            <a:extLst>
              <a:ext uri="{FF2B5EF4-FFF2-40B4-BE49-F238E27FC236}">
                <a16:creationId xmlns:a16="http://schemas.microsoft.com/office/drawing/2014/main" id="{FB18CC4F-89C0-4DE1-8855-33366D9F5FD5}"/>
              </a:ext>
            </a:extLst>
          </p:cNvPr>
          <p:cNvSpPr>
            <a:spLocks noGrp="1"/>
          </p:cNvSpPr>
          <p:nvPr>
            <p:ph type="ftr" sz="quarter" idx="11"/>
          </p:nvPr>
        </p:nvSpPr>
        <p:spPr/>
        <p:txBody>
          <a:bodyPr/>
          <a:lstStyle/>
          <a:p>
            <a:r>
              <a:rPr lang="en-US"/>
              <a:t>ELECTRONICS AND COMMUNICATION ENGINEERING</a:t>
            </a:r>
          </a:p>
        </p:txBody>
      </p:sp>
      <p:sp>
        <p:nvSpPr>
          <p:cNvPr id="4" name="Slide Number Placeholder 3">
            <a:extLst>
              <a:ext uri="{FF2B5EF4-FFF2-40B4-BE49-F238E27FC236}">
                <a16:creationId xmlns:a16="http://schemas.microsoft.com/office/drawing/2014/main" id="{7AA5A8F2-3555-4224-96BA-0E226177EABC}"/>
              </a:ext>
            </a:extLst>
          </p:cNvPr>
          <p:cNvSpPr>
            <a:spLocks noGrp="1"/>
          </p:cNvSpPr>
          <p:nvPr>
            <p:ph type="sldNum" sz="quarter" idx="12"/>
          </p:nvPr>
        </p:nvSpPr>
        <p:spPr/>
        <p:txBody>
          <a:bodyPr/>
          <a:lstStyle/>
          <a:p>
            <a:fld id="{5FD428A9-FE94-4AFE-8A61-0FCBC4B59A9B}" type="slidenum">
              <a:rPr lang="en-US" smtClean="0"/>
              <a:t>23</a:t>
            </a:fld>
            <a:endParaRPr lang="en-US"/>
          </a:p>
        </p:txBody>
      </p:sp>
      <p:sp>
        <p:nvSpPr>
          <p:cNvPr id="6" name="TextBox 5">
            <a:extLst>
              <a:ext uri="{FF2B5EF4-FFF2-40B4-BE49-F238E27FC236}">
                <a16:creationId xmlns:a16="http://schemas.microsoft.com/office/drawing/2014/main" id="{CBEC8815-9470-4342-9813-B940D33FE544}"/>
              </a:ext>
            </a:extLst>
          </p:cNvPr>
          <p:cNvSpPr txBox="1"/>
          <p:nvPr/>
        </p:nvSpPr>
        <p:spPr>
          <a:xfrm>
            <a:off x="1296063" y="1240403"/>
            <a:ext cx="3400033" cy="769441"/>
          </a:xfrm>
          <a:prstGeom prst="rect">
            <a:avLst/>
          </a:prstGeom>
          <a:noFill/>
        </p:spPr>
        <p:txBody>
          <a:bodyPr wrap="none" rtlCol="0">
            <a:spAutoFit/>
          </a:bodyPr>
          <a:lstStyle/>
          <a:p>
            <a:r>
              <a:rPr lang="en-IN" sz="4400" dirty="0"/>
              <a:t>CONCLUSION</a:t>
            </a:r>
            <a:r>
              <a:rPr lang="en-IN" sz="3000" dirty="0"/>
              <a:t>:</a:t>
            </a:r>
            <a:endParaRPr lang="en-IN" sz="3000" u="sng" dirty="0"/>
          </a:p>
        </p:txBody>
      </p:sp>
      <p:sp>
        <p:nvSpPr>
          <p:cNvPr id="7" name="TextBox 6">
            <a:extLst>
              <a:ext uri="{FF2B5EF4-FFF2-40B4-BE49-F238E27FC236}">
                <a16:creationId xmlns:a16="http://schemas.microsoft.com/office/drawing/2014/main" id="{EE4D311E-4E34-44D3-ACFC-D2BD321CC0FE}"/>
              </a:ext>
            </a:extLst>
          </p:cNvPr>
          <p:cNvSpPr txBox="1"/>
          <p:nvPr/>
        </p:nvSpPr>
        <p:spPr>
          <a:xfrm>
            <a:off x="838200" y="2102475"/>
            <a:ext cx="10943646" cy="3539430"/>
          </a:xfrm>
          <a:prstGeom prst="rect">
            <a:avLst/>
          </a:prstGeom>
          <a:noFill/>
        </p:spPr>
        <p:txBody>
          <a:bodyPr wrap="square" rtlCol="0">
            <a:spAutoFit/>
          </a:bodyPr>
          <a:lstStyle/>
          <a:p>
            <a:pPr marL="285750" indent="-285750">
              <a:buFont typeface="Arial" panose="020B0604020202020204" pitchFamily="34" charset="0"/>
              <a:buChar char="•"/>
            </a:pPr>
            <a:r>
              <a:rPr lang="en-IN" sz="2800" dirty="0">
                <a:latin typeface="+mj-lt"/>
              </a:rPr>
              <a:t>Data set containing 1600 MRI images of Brain has been taken from Oasis        and Kaggle.</a:t>
            </a:r>
          </a:p>
          <a:p>
            <a:pPr marL="285750" indent="-285750">
              <a:buFont typeface="Arial" panose="020B0604020202020204" pitchFamily="34" charset="0"/>
              <a:buChar char="•"/>
            </a:pPr>
            <a:r>
              <a:rPr lang="en-IN" sz="2800" dirty="0">
                <a:latin typeface="+mj-lt"/>
              </a:rPr>
              <a:t> Data pre-processing has been done using Gabor’s filter using two stages.</a:t>
            </a:r>
          </a:p>
          <a:p>
            <a:pPr marL="285750" indent="-285750">
              <a:buFont typeface="Arial" panose="020B0604020202020204" pitchFamily="34" charset="0"/>
              <a:buChar char="•"/>
            </a:pPr>
            <a:r>
              <a:rPr lang="en-IN" sz="2800" dirty="0">
                <a:latin typeface="+mj-lt"/>
              </a:rPr>
              <a:t>The confusion matrix has also been generated from which we can find various parameters like Accuracy, Precision, Recall, f1 etc</a:t>
            </a:r>
          </a:p>
          <a:p>
            <a:pPr marL="285750" indent="-285750">
              <a:buFont typeface="Arial" panose="020B0604020202020204" pitchFamily="34" charset="0"/>
              <a:buChar char="•"/>
            </a:pPr>
            <a:r>
              <a:rPr lang="en-IN" sz="2800" dirty="0">
                <a:latin typeface="+mj-lt"/>
              </a:rPr>
              <a:t>The Accuracy Epoch and Loss Epoch have been plotted. </a:t>
            </a:r>
          </a:p>
          <a:p>
            <a:pPr marL="285750" indent="-285750">
              <a:buFont typeface="Arial" panose="020B0604020202020204" pitchFamily="34" charset="0"/>
              <a:buChar char="•"/>
            </a:pPr>
            <a:r>
              <a:rPr lang="en-IN" sz="2800" dirty="0">
                <a:latin typeface="+mj-lt"/>
              </a:rPr>
              <a:t>We conclude the experimental result what we are getting from developed system is more than 95% Accurate. </a:t>
            </a:r>
          </a:p>
        </p:txBody>
      </p:sp>
      <p:pic>
        <p:nvPicPr>
          <p:cNvPr id="8" name="Picture 7">
            <a:extLst>
              <a:ext uri="{FF2B5EF4-FFF2-40B4-BE49-F238E27FC236}">
                <a16:creationId xmlns:a16="http://schemas.microsoft.com/office/drawing/2014/main" id="{19F369BF-A8CE-4212-B1BD-E9FA8CBDC8F1}"/>
              </a:ext>
            </a:extLst>
          </p:cNvPr>
          <p:cNvPicPr>
            <a:picLocks noChangeAspect="1"/>
          </p:cNvPicPr>
          <p:nvPr/>
        </p:nvPicPr>
        <p:blipFill>
          <a:blip r:embed="rId2"/>
          <a:stretch>
            <a:fillRect/>
          </a:stretch>
        </p:blipFill>
        <p:spPr>
          <a:xfrm>
            <a:off x="8486775" y="66674"/>
            <a:ext cx="3705225" cy="1228725"/>
          </a:xfrm>
          <a:prstGeom prst="rect">
            <a:avLst/>
          </a:prstGeom>
        </p:spPr>
      </p:pic>
    </p:spTree>
    <p:extLst>
      <p:ext uri="{BB962C8B-B14F-4D97-AF65-F5344CB8AC3E}">
        <p14:creationId xmlns:p14="http://schemas.microsoft.com/office/powerpoint/2010/main" val="1347651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7321-8B8B-4D23-A0DA-7BD7D50838A1}"/>
              </a:ext>
            </a:extLst>
          </p:cNvPr>
          <p:cNvSpPr>
            <a:spLocks noGrp="1"/>
          </p:cNvSpPr>
          <p:nvPr>
            <p:ph type="title"/>
          </p:nvPr>
        </p:nvSpPr>
        <p:spPr>
          <a:xfrm>
            <a:off x="838200" y="431799"/>
            <a:ext cx="10515600" cy="1325563"/>
          </a:xfrm>
        </p:spPr>
        <p:txBody>
          <a:bodyPr/>
          <a:lstStyle/>
          <a:p>
            <a:r>
              <a:rPr lang="en-US" dirty="0">
                <a:latin typeface="+mn-lt"/>
              </a:rPr>
              <a:t>References:</a:t>
            </a:r>
          </a:p>
        </p:txBody>
      </p:sp>
      <p:sp>
        <p:nvSpPr>
          <p:cNvPr id="4" name="Date Placeholder 3">
            <a:extLst>
              <a:ext uri="{FF2B5EF4-FFF2-40B4-BE49-F238E27FC236}">
                <a16:creationId xmlns:a16="http://schemas.microsoft.com/office/drawing/2014/main" id="{23AA1841-DDC5-4C7E-9A1D-D65F9264FAB6}"/>
              </a:ext>
            </a:extLst>
          </p:cNvPr>
          <p:cNvSpPr>
            <a:spLocks noGrp="1"/>
          </p:cNvSpPr>
          <p:nvPr>
            <p:ph type="dt" sz="half" idx="10"/>
          </p:nvPr>
        </p:nvSpPr>
        <p:spPr/>
        <p:txBody>
          <a:bodyPr/>
          <a:lstStyle/>
          <a:p>
            <a:r>
              <a:rPr lang="en-US"/>
              <a:t>16/06/2020</a:t>
            </a:r>
          </a:p>
        </p:txBody>
      </p:sp>
      <p:sp>
        <p:nvSpPr>
          <p:cNvPr id="5" name="Footer Placeholder 4">
            <a:extLst>
              <a:ext uri="{FF2B5EF4-FFF2-40B4-BE49-F238E27FC236}">
                <a16:creationId xmlns:a16="http://schemas.microsoft.com/office/drawing/2014/main" id="{3500554B-6B04-49B2-9AFC-C7FE1141E839}"/>
              </a:ext>
            </a:extLst>
          </p:cNvPr>
          <p:cNvSpPr>
            <a:spLocks noGrp="1"/>
          </p:cNvSpPr>
          <p:nvPr>
            <p:ph type="ftr" sz="quarter" idx="11"/>
          </p:nvPr>
        </p:nvSpPr>
        <p:spPr/>
        <p:txBody>
          <a:bodyPr/>
          <a:lstStyle/>
          <a:p>
            <a:r>
              <a:rPr lang="en-US"/>
              <a:t>ELECTRONICS AND COMMUNICATION ENGINEERING</a:t>
            </a:r>
          </a:p>
        </p:txBody>
      </p:sp>
      <p:sp>
        <p:nvSpPr>
          <p:cNvPr id="6" name="Slide Number Placeholder 5">
            <a:extLst>
              <a:ext uri="{FF2B5EF4-FFF2-40B4-BE49-F238E27FC236}">
                <a16:creationId xmlns:a16="http://schemas.microsoft.com/office/drawing/2014/main" id="{7D8AED87-214F-4DD9-9EA8-14C6DD15D733}"/>
              </a:ext>
            </a:extLst>
          </p:cNvPr>
          <p:cNvSpPr>
            <a:spLocks noGrp="1"/>
          </p:cNvSpPr>
          <p:nvPr>
            <p:ph type="sldNum" sz="quarter" idx="12"/>
          </p:nvPr>
        </p:nvSpPr>
        <p:spPr/>
        <p:txBody>
          <a:bodyPr/>
          <a:lstStyle/>
          <a:p>
            <a:fld id="{5FD428A9-FE94-4AFE-8A61-0FCBC4B59A9B}" type="slidenum">
              <a:rPr lang="en-US" smtClean="0"/>
              <a:t>24</a:t>
            </a:fld>
            <a:endParaRPr lang="en-US"/>
          </a:p>
        </p:txBody>
      </p:sp>
      <p:pic>
        <p:nvPicPr>
          <p:cNvPr id="7" name="Picture 6">
            <a:extLst>
              <a:ext uri="{FF2B5EF4-FFF2-40B4-BE49-F238E27FC236}">
                <a16:creationId xmlns:a16="http://schemas.microsoft.com/office/drawing/2014/main" id="{3D02FAE1-3033-4420-A207-C230819C5322}"/>
              </a:ext>
            </a:extLst>
          </p:cNvPr>
          <p:cNvPicPr>
            <a:picLocks noChangeAspect="1"/>
          </p:cNvPicPr>
          <p:nvPr/>
        </p:nvPicPr>
        <p:blipFill>
          <a:blip r:embed="rId2"/>
          <a:stretch>
            <a:fillRect/>
          </a:stretch>
        </p:blipFill>
        <p:spPr>
          <a:xfrm>
            <a:off x="8486775" y="66674"/>
            <a:ext cx="3705225" cy="1228725"/>
          </a:xfrm>
          <a:prstGeom prst="rect">
            <a:avLst/>
          </a:prstGeom>
        </p:spPr>
      </p:pic>
      <p:sp>
        <p:nvSpPr>
          <p:cNvPr id="9"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Content Placeholder 2"/>
          <p:cNvSpPr>
            <a:spLocks noGrp="1"/>
          </p:cNvSpPr>
          <p:nvPr>
            <p:ph idx="1"/>
          </p:nvPr>
        </p:nvSpPr>
        <p:spPr>
          <a:xfrm>
            <a:off x="838200" y="1825625"/>
            <a:ext cx="11258006" cy="4351338"/>
          </a:xfrm>
        </p:spPr>
        <p:txBody>
          <a:bodyPr>
            <a:normAutofit fontScale="85000" lnSpcReduction="10000"/>
          </a:bodyPr>
          <a:lstStyle/>
          <a:p>
            <a:pPr marL="514350" indent="-514350">
              <a:buFont typeface="+mj-lt"/>
              <a:buAutoNum type="arabicParenR"/>
            </a:pPr>
            <a:r>
              <a:rPr lang="en-IN" dirty="0"/>
              <a:t>R. Ju, C. Hu, p. zhou and Q. Li, "Early Diagnosis of Alzheimer's Disease Based on Resting-State Brain Networks and Deep Learning," in </a:t>
            </a:r>
            <a:r>
              <a:rPr lang="en-IN" i="1" dirty="0"/>
              <a:t>IEEE/ACM Transactions on Computational Biology and Bioinformatics</a:t>
            </a:r>
            <a:r>
              <a:rPr lang="en-IN" dirty="0"/>
              <a:t>, vol. 16, no. 1, pp. 244-257, 1 Jan.-Feb. 2019.</a:t>
            </a:r>
          </a:p>
          <a:p>
            <a:pPr marL="514350" indent="-514350">
              <a:buFont typeface="+mj-lt"/>
              <a:buAutoNum type="arabicParenR"/>
            </a:pPr>
            <a:r>
              <a:rPr lang="en-IN" dirty="0"/>
              <a:t> R. C. Petersen, et al., “Current concepts in mild cognitive impairment,” Archives Neurol., vol. 58, no. 12, pp. 1985–1992, 2001.</a:t>
            </a:r>
          </a:p>
          <a:p>
            <a:pPr marL="514350" indent="-514350">
              <a:buFont typeface="+mj-lt"/>
              <a:buAutoNum type="arabicParenR"/>
            </a:pPr>
            <a:r>
              <a:rPr lang="en-US" dirty="0"/>
              <a:t>T. Kam, H. Zhang, Z. Jiao and D. Shen, "Deep Learning of Static and Dynamic Brain Functional Networks for Early MCI Detection," in </a:t>
            </a:r>
            <a:r>
              <a:rPr lang="en-US" i="1" dirty="0"/>
              <a:t>IEEE Transactions on Medical Imaging</a:t>
            </a:r>
            <a:r>
              <a:rPr lang="en-US" dirty="0"/>
              <a:t>, vol. 39, no. 2, pp. 478-487, Feb. 2020.</a:t>
            </a:r>
          </a:p>
          <a:p>
            <a:pPr marL="514350" indent="-514350">
              <a:buFont typeface="+mj-lt"/>
              <a:buAutoNum type="arabicParenR"/>
            </a:pPr>
            <a:r>
              <a:rPr lang="en-US" dirty="0"/>
              <a:t>M. Wang, C. Lian, D. Yao, D. Zhang, M. Liu and D. Shen, "Spatial-Temporal Dependency Modeling and Network Hub Detection for Functional MRI Analysis via Convolutional-Recurrent Network," in IEEE Transactions on Biomedical Engineering.</a:t>
            </a:r>
            <a:br>
              <a:rPr lang="en-US" dirty="0"/>
            </a:br>
            <a:endParaRPr lang="en-IN" dirty="0"/>
          </a:p>
        </p:txBody>
      </p:sp>
    </p:spTree>
    <p:extLst>
      <p:ext uri="{BB962C8B-B14F-4D97-AF65-F5344CB8AC3E}">
        <p14:creationId xmlns:p14="http://schemas.microsoft.com/office/powerpoint/2010/main" val="1527436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7321-8B8B-4D23-A0DA-7BD7D50838A1}"/>
              </a:ext>
            </a:extLst>
          </p:cNvPr>
          <p:cNvSpPr>
            <a:spLocks noGrp="1"/>
          </p:cNvSpPr>
          <p:nvPr>
            <p:ph type="title"/>
          </p:nvPr>
        </p:nvSpPr>
        <p:spPr>
          <a:xfrm>
            <a:off x="838200" y="431799"/>
            <a:ext cx="10515600" cy="1325563"/>
          </a:xfrm>
        </p:spPr>
        <p:txBody>
          <a:bodyPr/>
          <a:lstStyle/>
          <a:p>
            <a:r>
              <a:rPr lang="en-US" dirty="0">
                <a:latin typeface="+mn-lt"/>
              </a:rPr>
              <a:t>References:</a:t>
            </a:r>
          </a:p>
        </p:txBody>
      </p:sp>
      <p:sp>
        <p:nvSpPr>
          <p:cNvPr id="4" name="Date Placeholder 3">
            <a:extLst>
              <a:ext uri="{FF2B5EF4-FFF2-40B4-BE49-F238E27FC236}">
                <a16:creationId xmlns:a16="http://schemas.microsoft.com/office/drawing/2014/main" id="{23AA1841-DDC5-4C7E-9A1D-D65F9264FAB6}"/>
              </a:ext>
            </a:extLst>
          </p:cNvPr>
          <p:cNvSpPr>
            <a:spLocks noGrp="1"/>
          </p:cNvSpPr>
          <p:nvPr>
            <p:ph type="dt" sz="half" idx="10"/>
          </p:nvPr>
        </p:nvSpPr>
        <p:spPr/>
        <p:txBody>
          <a:bodyPr/>
          <a:lstStyle/>
          <a:p>
            <a:r>
              <a:rPr lang="en-US"/>
              <a:t>16/06/2020</a:t>
            </a:r>
          </a:p>
        </p:txBody>
      </p:sp>
      <p:sp>
        <p:nvSpPr>
          <p:cNvPr id="5" name="Footer Placeholder 4">
            <a:extLst>
              <a:ext uri="{FF2B5EF4-FFF2-40B4-BE49-F238E27FC236}">
                <a16:creationId xmlns:a16="http://schemas.microsoft.com/office/drawing/2014/main" id="{3500554B-6B04-49B2-9AFC-C7FE1141E839}"/>
              </a:ext>
            </a:extLst>
          </p:cNvPr>
          <p:cNvSpPr>
            <a:spLocks noGrp="1"/>
          </p:cNvSpPr>
          <p:nvPr>
            <p:ph type="ftr" sz="quarter" idx="11"/>
          </p:nvPr>
        </p:nvSpPr>
        <p:spPr/>
        <p:txBody>
          <a:bodyPr/>
          <a:lstStyle/>
          <a:p>
            <a:r>
              <a:rPr lang="en-US"/>
              <a:t>ELECTRONICS AND COMMUNICATION ENGINEERING</a:t>
            </a:r>
          </a:p>
        </p:txBody>
      </p:sp>
      <p:sp>
        <p:nvSpPr>
          <p:cNvPr id="6" name="Slide Number Placeholder 5">
            <a:extLst>
              <a:ext uri="{FF2B5EF4-FFF2-40B4-BE49-F238E27FC236}">
                <a16:creationId xmlns:a16="http://schemas.microsoft.com/office/drawing/2014/main" id="{7D8AED87-214F-4DD9-9EA8-14C6DD15D733}"/>
              </a:ext>
            </a:extLst>
          </p:cNvPr>
          <p:cNvSpPr>
            <a:spLocks noGrp="1"/>
          </p:cNvSpPr>
          <p:nvPr>
            <p:ph type="sldNum" sz="quarter" idx="12"/>
          </p:nvPr>
        </p:nvSpPr>
        <p:spPr/>
        <p:txBody>
          <a:bodyPr/>
          <a:lstStyle/>
          <a:p>
            <a:fld id="{5FD428A9-FE94-4AFE-8A61-0FCBC4B59A9B}" type="slidenum">
              <a:rPr lang="en-US" smtClean="0"/>
              <a:t>25</a:t>
            </a:fld>
            <a:endParaRPr lang="en-US"/>
          </a:p>
        </p:txBody>
      </p:sp>
      <p:pic>
        <p:nvPicPr>
          <p:cNvPr id="7" name="Picture 6">
            <a:extLst>
              <a:ext uri="{FF2B5EF4-FFF2-40B4-BE49-F238E27FC236}">
                <a16:creationId xmlns:a16="http://schemas.microsoft.com/office/drawing/2014/main" id="{3D02FAE1-3033-4420-A207-C230819C5322}"/>
              </a:ext>
            </a:extLst>
          </p:cNvPr>
          <p:cNvPicPr>
            <a:picLocks noChangeAspect="1"/>
          </p:cNvPicPr>
          <p:nvPr/>
        </p:nvPicPr>
        <p:blipFill>
          <a:blip r:embed="rId2"/>
          <a:stretch>
            <a:fillRect/>
          </a:stretch>
        </p:blipFill>
        <p:spPr>
          <a:xfrm>
            <a:off x="8486775" y="66674"/>
            <a:ext cx="3705225" cy="1228725"/>
          </a:xfrm>
          <a:prstGeom prst="rect">
            <a:avLst/>
          </a:prstGeom>
        </p:spPr>
      </p:pic>
      <p:sp>
        <p:nvSpPr>
          <p:cNvPr id="9"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Content Placeholder 2"/>
          <p:cNvSpPr>
            <a:spLocks noGrp="1"/>
          </p:cNvSpPr>
          <p:nvPr>
            <p:ph idx="1"/>
          </p:nvPr>
        </p:nvSpPr>
        <p:spPr>
          <a:xfrm>
            <a:off x="838200" y="1825625"/>
            <a:ext cx="11258006" cy="4351338"/>
          </a:xfrm>
        </p:spPr>
        <p:txBody>
          <a:bodyPr>
            <a:normAutofit fontScale="85000" lnSpcReduction="20000"/>
          </a:bodyPr>
          <a:lstStyle/>
          <a:p>
            <a:pPr marL="0" indent="0">
              <a:buNone/>
            </a:pPr>
            <a:r>
              <a:rPr lang="en-IN" dirty="0"/>
              <a:t>5)   H. Fuse, K. Oishi, N. Maikusa, T. Fukami and J. A. D. N. Initiative, "Detection of        Alzheimer's Disease with Shape Analysis of MRI Images," </a:t>
            </a:r>
            <a:r>
              <a:rPr lang="en-IN" i="1" dirty="0"/>
              <a:t>2018 Joint 10th International Conference on Soft Computing and Intelligent Systems (SCIS) and 19th International Symposium on Advanced Intelligent Systems (ISIS)</a:t>
            </a:r>
            <a:r>
              <a:rPr lang="en-IN" dirty="0"/>
              <a:t>, Toyama, Japan, 2018</a:t>
            </a:r>
          </a:p>
          <a:p>
            <a:pPr marL="0" indent="0">
              <a:buNone/>
            </a:pPr>
            <a:r>
              <a:rPr lang="en-IN" dirty="0"/>
              <a:t> 6) S. Matoug, A. Abdel-</a:t>
            </a:r>
            <a:r>
              <a:rPr lang="en-IN" dirty="0" err="1"/>
              <a:t>Dayem</a:t>
            </a:r>
            <a:r>
              <a:rPr lang="en-IN" dirty="0"/>
              <a:t>, K. Passi, W. Gross and M. Alqarni, "Predicting Alzheimer's   disease by classifying 30Brain MRI images using SVM and other well-defined classifiers ",IOPjournal publication,2011</a:t>
            </a:r>
          </a:p>
          <a:p>
            <a:pPr marL="0" indent="0">
              <a:buNone/>
            </a:pPr>
            <a:r>
              <a:rPr lang="en-US" dirty="0"/>
              <a:t>7) B. AI-</a:t>
            </a:r>
            <a:r>
              <a:rPr lang="en-US" dirty="0" err="1"/>
              <a:t>Naami</a:t>
            </a:r>
            <a:r>
              <a:rPr lang="en-US" dirty="0"/>
              <a:t> , N. Gharaibeh, and A. AIRazzaq Kheshman, "Automated Detection of Alzheimer Disease Using Region Growing technique and Artificial Neural Network" , ELSEVIER journal publication,2013.</a:t>
            </a:r>
          </a:p>
          <a:p>
            <a:pPr marL="0" indent="0">
              <a:buNone/>
            </a:pPr>
            <a:r>
              <a:rPr lang="en-US" dirty="0"/>
              <a:t>8) K. R. </a:t>
            </a:r>
            <a:r>
              <a:rPr lang="en-US" dirty="0" err="1"/>
              <a:t>Graya</a:t>
            </a:r>
            <a:r>
              <a:rPr lang="en-US" dirty="0"/>
              <a:t>, P. </a:t>
            </a:r>
            <a:r>
              <a:rPr lang="en-US" dirty="0" err="1"/>
              <a:t>Aljabara</a:t>
            </a:r>
            <a:r>
              <a:rPr lang="en-US" dirty="0"/>
              <a:t>, R. A. </a:t>
            </a:r>
            <a:r>
              <a:rPr lang="en-US" dirty="0" err="1"/>
              <a:t>Heckemannc</a:t>
            </a:r>
            <a:r>
              <a:rPr lang="en-US" dirty="0"/>
              <a:t>, A. </a:t>
            </a:r>
            <a:r>
              <a:rPr lang="en-US" dirty="0" err="1"/>
              <a:t>Hammersc</a:t>
            </a:r>
            <a:r>
              <a:rPr lang="en-US" dirty="0"/>
              <a:t>, and D. </a:t>
            </a:r>
            <a:r>
              <a:rPr lang="en-US" dirty="0" err="1"/>
              <a:t>Rueckerta</a:t>
            </a:r>
            <a:r>
              <a:rPr lang="en-US" dirty="0"/>
              <a:t>, “Random forest-based similarity measures for multi-modal classiﬁcation of Alzheimer’s disease,” </a:t>
            </a:r>
            <a:r>
              <a:rPr lang="en-US" dirty="0" err="1"/>
              <a:t>Neuroimage</a:t>
            </a:r>
            <a:r>
              <a:rPr lang="en-US" dirty="0"/>
              <a:t>, vol. 65, pp. 167–175, 2013.</a:t>
            </a:r>
            <a:br>
              <a:rPr lang="en-US" dirty="0"/>
            </a:br>
            <a:endParaRPr lang="en-IN" dirty="0"/>
          </a:p>
        </p:txBody>
      </p:sp>
    </p:spTree>
    <p:extLst>
      <p:ext uri="{BB962C8B-B14F-4D97-AF65-F5344CB8AC3E}">
        <p14:creationId xmlns:p14="http://schemas.microsoft.com/office/powerpoint/2010/main" val="535388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33C476-8CC1-4B48-84F2-05421A26B4FD}"/>
              </a:ext>
            </a:extLst>
          </p:cNvPr>
          <p:cNvSpPr>
            <a:spLocks noGrp="1"/>
          </p:cNvSpPr>
          <p:nvPr>
            <p:ph type="dt" sz="half" idx="10"/>
          </p:nvPr>
        </p:nvSpPr>
        <p:spPr/>
        <p:txBody>
          <a:bodyPr/>
          <a:lstStyle/>
          <a:p>
            <a:r>
              <a:rPr lang="en-US"/>
              <a:t>16/06/2020</a:t>
            </a:r>
          </a:p>
        </p:txBody>
      </p:sp>
      <p:sp>
        <p:nvSpPr>
          <p:cNvPr id="3" name="Footer Placeholder 2">
            <a:extLst>
              <a:ext uri="{FF2B5EF4-FFF2-40B4-BE49-F238E27FC236}">
                <a16:creationId xmlns:a16="http://schemas.microsoft.com/office/drawing/2014/main" id="{D7898FF0-3CB2-4683-BBA4-C2262C62D958}"/>
              </a:ext>
            </a:extLst>
          </p:cNvPr>
          <p:cNvSpPr>
            <a:spLocks noGrp="1"/>
          </p:cNvSpPr>
          <p:nvPr>
            <p:ph type="ftr" sz="quarter" idx="11"/>
          </p:nvPr>
        </p:nvSpPr>
        <p:spPr/>
        <p:txBody>
          <a:bodyPr/>
          <a:lstStyle/>
          <a:p>
            <a:r>
              <a:rPr lang="en-US"/>
              <a:t>ELECTRONICS AND COMMUNICATION ENGINEERING</a:t>
            </a:r>
          </a:p>
        </p:txBody>
      </p:sp>
      <p:sp>
        <p:nvSpPr>
          <p:cNvPr id="4" name="Slide Number Placeholder 3">
            <a:extLst>
              <a:ext uri="{FF2B5EF4-FFF2-40B4-BE49-F238E27FC236}">
                <a16:creationId xmlns:a16="http://schemas.microsoft.com/office/drawing/2014/main" id="{F51CE639-DA19-4706-8153-22AD8EBF62B8}"/>
              </a:ext>
            </a:extLst>
          </p:cNvPr>
          <p:cNvSpPr>
            <a:spLocks noGrp="1"/>
          </p:cNvSpPr>
          <p:nvPr>
            <p:ph type="sldNum" sz="quarter" idx="12"/>
          </p:nvPr>
        </p:nvSpPr>
        <p:spPr/>
        <p:txBody>
          <a:bodyPr/>
          <a:lstStyle/>
          <a:p>
            <a:fld id="{5FD428A9-FE94-4AFE-8A61-0FCBC4B59A9B}" type="slidenum">
              <a:rPr lang="en-US" smtClean="0"/>
              <a:t>26</a:t>
            </a:fld>
            <a:endParaRPr lang="en-US"/>
          </a:p>
        </p:txBody>
      </p:sp>
      <p:sp>
        <p:nvSpPr>
          <p:cNvPr id="5" name="TextBox 4">
            <a:extLst>
              <a:ext uri="{FF2B5EF4-FFF2-40B4-BE49-F238E27FC236}">
                <a16:creationId xmlns:a16="http://schemas.microsoft.com/office/drawing/2014/main" id="{E73DE94C-B39E-47DA-B166-A077FF75A79F}"/>
              </a:ext>
            </a:extLst>
          </p:cNvPr>
          <p:cNvSpPr txBox="1"/>
          <p:nvPr/>
        </p:nvSpPr>
        <p:spPr>
          <a:xfrm>
            <a:off x="3872285" y="1009814"/>
            <a:ext cx="3657668" cy="954107"/>
          </a:xfrm>
          <a:prstGeom prst="rect">
            <a:avLst/>
          </a:prstGeom>
          <a:noFill/>
        </p:spPr>
        <p:txBody>
          <a:bodyPr wrap="none" rtlCol="0">
            <a:spAutoFit/>
          </a:bodyPr>
          <a:lstStyle/>
          <a:p>
            <a:r>
              <a:rPr lang="en-IN" sz="5600" dirty="0"/>
              <a:t>THANK YOU</a:t>
            </a:r>
          </a:p>
        </p:txBody>
      </p:sp>
      <p:sp>
        <p:nvSpPr>
          <p:cNvPr id="7" name="TextBox 6">
            <a:extLst>
              <a:ext uri="{FF2B5EF4-FFF2-40B4-BE49-F238E27FC236}">
                <a16:creationId xmlns:a16="http://schemas.microsoft.com/office/drawing/2014/main" id="{C08E66F0-3111-4648-81BE-FE9551CCB3F0}"/>
              </a:ext>
            </a:extLst>
          </p:cNvPr>
          <p:cNvSpPr txBox="1"/>
          <p:nvPr/>
        </p:nvSpPr>
        <p:spPr>
          <a:xfrm flipH="1">
            <a:off x="7074672" y="3116911"/>
            <a:ext cx="4297682" cy="2308324"/>
          </a:xfrm>
          <a:prstGeom prst="rect">
            <a:avLst/>
          </a:prstGeom>
          <a:noFill/>
        </p:spPr>
        <p:txBody>
          <a:bodyPr wrap="square" rtlCol="0">
            <a:spAutoFit/>
          </a:bodyPr>
          <a:lstStyle/>
          <a:p>
            <a:r>
              <a:rPr lang="en-IN" dirty="0"/>
              <a:t>-BY</a:t>
            </a:r>
          </a:p>
          <a:p>
            <a:pPr fontAlgn="t"/>
            <a:r>
              <a:rPr lang="en-US" dirty="0"/>
              <a:t>K.V.Jagadish Krishna </a:t>
            </a:r>
            <a:endParaRPr lang="en-IN" dirty="0"/>
          </a:p>
          <a:p>
            <a:pPr fontAlgn="t"/>
            <a:r>
              <a:rPr lang="en-IN" dirty="0"/>
              <a:t>(BL.EN.U4ECE16205)</a:t>
            </a:r>
          </a:p>
          <a:p>
            <a:pPr fontAlgn="t"/>
            <a:r>
              <a:rPr lang="en-IN" dirty="0"/>
              <a:t>C.SaiAbhinav</a:t>
            </a:r>
          </a:p>
          <a:p>
            <a:pPr fontAlgn="t"/>
            <a:r>
              <a:rPr lang="en-IN" dirty="0"/>
              <a:t>(BL.EN.U4ECE16309)</a:t>
            </a:r>
          </a:p>
          <a:p>
            <a:pPr fontAlgn="t"/>
            <a:r>
              <a:rPr lang="en-IN" dirty="0"/>
              <a:t>Naresh Kumaar A.S.J.</a:t>
            </a:r>
          </a:p>
          <a:p>
            <a:pPr fontAlgn="t"/>
            <a:r>
              <a:rPr lang="en-IN" dirty="0"/>
              <a:t>(BL.EN.U4ECE16332)</a:t>
            </a:r>
          </a:p>
          <a:p>
            <a:endParaRPr lang="en-IN" dirty="0"/>
          </a:p>
        </p:txBody>
      </p:sp>
    </p:spTree>
    <p:extLst>
      <p:ext uri="{BB962C8B-B14F-4D97-AF65-F5344CB8AC3E}">
        <p14:creationId xmlns:p14="http://schemas.microsoft.com/office/powerpoint/2010/main" val="1580386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BBC68-7CB9-475F-9C01-B414A901E10F}"/>
              </a:ext>
            </a:extLst>
          </p:cNvPr>
          <p:cNvSpPr>
            <a:spLocks noGrp="1"/>
          </p:cNvSpPr>
          <p:nvPr>
            <p:ph type="title"/>
          </p:nvPr>
        </p:nvSpPr>
        <p:spPr>
          <a:xfrm>
            <a:off x="838200" y="325368"/>
            <a:ext cx="10515600" cy="1325563"/>
          </a:xfrm>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B39425FB-0F1D-4A9C-98EE-D297F7A6A528}"/>
              </a:ext>
            </a:extLst>
          </p:cNvPr>
          <p:cNvSpPr>
            <a:spLocks noGrp="1"/>
          </p:cNvSpPr>
          <p:nvPr>
            <p:ph idx="1"/>
          </p:nvPr>
        </p:nvSpPr>
        <p:spPr/>
        <p:txBody>
          <a:bodyPr>
            <a:normAutofit/>
          </a:bodyPr>
          <a:lstStyle/>
          <a:p>
            <a:endParaRPr lang="en-IN" dirty="0">
              <a:latin typeface="+mj-lt"/>
            </a:endParaRPr>
          </a:p>
          <a:p>
            <a:r>
              <a:rPr lang="en-IN" dirty="0">
                <a:latin typeface="+mj-lt"/>
              </a:rPr>
              <a:t>In Alzheimer disease, death of brain cells occurs which results in memory loss, poor in cognitive thinking.</a:t>
            </a:r>
          </a:p>
          <a:p>
            <a:r>
              <a:rPr lang="en-IN" dirty="0">
                <a:latin typeface="+mj-lt"/>
              </a:rPr>
              <a:t>Alzheimer’s disease is rapidly growing in people aged 65 and above.</a:t>
            </a:r>
            <a:endParaRPr lang="en-IN" dirty="0"/>
          </a:p>
          <a:p>
            <a:r>
              <a:rPr lang="en-IN" dirty="0">
                <a:latin typeface="+mj-lt"/>
              </a:rPr>
              <a:t>There are very few treatments that cure Alzheimer's disease or alters the disease state in the brain. </a:t>
            </a:r>
            <a:endParaRPr lang="en-IN" dirty="0">
              <a:solidFill>
                <a:srgbClr val="FF0000"/>
              </a:solidFill>
              <a:latin typeface="+mj-lt"/>
            </a:endParaRPr>
          </a:p>
          <a:p>
            <a:r>
              <a:rPr lang="en-IN" dirty="0">
                <a:latin typeface="+mj-lt"/>
              </a:rPr>
              <a:t> Early diagnosis would help them to do their day to day work. So, it has       a huge importance. </a:t>
            </a:r>
          </a:p>
          <a:p>
            <a:endParaRPr lang="en-IN" dirty="0">
              <a:latin typeface="+mj-lt"/>
            </a:endParaRPr>
          </a:p>
          <a:p>
            <a:endParaRPr lang="en-IN" dirty="0">
              <a:latin typeface="+mj-lt"/>
            </a:endParaRPr>
          </a:p>
          <a:p>
            <a:endParaRPr lang="en-IN" dirty="0">
              <a:latin typeface="+mj-lt"/>
            </a:endParaRPr>
          </a:p>
          <a:p>
            <a:endParaRPr lang="en-IN" dirty="0">
              <a:latin typeface="+mj-lt"/>
            </a:endParaRPr>
          </a:p>
        </p:txBody>
      </p:sp>
      <p:sp>
        <p:nvSpPr>
          <p:cNvPr id="4" name="Date Placeholder 3">
            <a:extLst>
              <a:ext uri="{FF2B5EF4-FFF2-40B4-BE49-F238E27FC236}">
                <a16:creationId xmlns:a16="http://schemas.microsoft.com/office/drawing/2014/main" id="{FBA91B20-B062-4476-91BE-8DE785BD36B9}"/>
              </a:ext>
            </a:extLst>
          </p:cNvPr>
          <p:cNvSpPr>
            <a:spLocks noGrp="1"/>
          </p:cNvSpPr>
          <p:nvPr>
            <p:ph type="dt" sz="half" idx="10"/>
          </p:nvPr>
        </p:nvSpPr>
        <p:spPr/>
        <p:txBody>
          <a:bodyPr/>
          <a:lstStyle/>
          <a:p>
            <a:r>
              <a:rPr lang="en-US"/>
              <a:t>16/06/2020</a:t>
            </a:r>
          </a:p>
        </p:txBody>
      </p:sp>
      <p:sp>
        <p:nvSpPr>
          <p:cNvPr id="5" name="Footer Placeholder 4">
            <a:extLst>
              <a:ext uri="{FF2B5EF4-FFF2-40B4-BE49-F238E27FC236}">
                <a16:creationId xmlns:a16="http://schemas.microsoft.com/office/drawing/2014/main" id="{A6A88A1C-8E74-4793-89B1-344A5CFA40A9}"/>
              </a:ext>
            </a:extLst>
          </p:cNvPr>
          <p:cNvSpPr>
            <a:spLocks noGrp="1"/>
          </p:cNvSpPr>
          <p:nvPr>
            <p:ph type="ftr" sz="quarter" idx="11"/>
          </p:nvPr>
        </p:nvSpPr>
        <p:spPr/>
        <p:txBody>
          <a:bodyPr/>
          <a:lstStyle/>
          <a:p>
            <a:r>
              <a:rPr lang="en-US"/>
              <a:t>ELECTRONICS AND COMMUNICATION ENGINEERING</a:t>
            </a:r>
          </a:p>
        </p:txBody>
      </p:sp>
      <p:sp>
        <p:nvSpPr>
          <p:cNvPr id="6" name="Slide Number Placeholder 5">
            <a:extLst>
              <a:ext uri="{FF2B5EF4-FFF2-40B4-BE49-F238E27FC236}">
                <a16:creationId xmlns:a16="http://schemas.microsoft.com/office/drawing/2014/main" id="{0E20EADE-DBD7-4B11-959D-649306875EDA}"/>
              </a:ext>
            </a:extLst>
          </p:cNvPr>
          <p:cNvSpPr>
            <a:spLocks noGrp="1"/>
          </p:cNvSpPr>
          <p:nvPr>
            <p:ph type="sldNum" sz="quarter" idx="12"/>
          </p:nvPr>
        </p:nvSpPr>
        <p:spPr/>
        <p:txBody>
          <a:bodyPr/>
          <a:lstStyle/>
          <a:p>
            <a:fld id="{5FD428A9-FE94-4AFE-8A61-0FCBC4B59A9B}" type="slidenum">
              <a:rPr lang="en-US" smtClean="0"/>
              <a:t>3</a:t>
            </a:fld>
            <a:endParaRPr lang="en-US"/>
          </a:p>
        </p:txBody>
      </p:sp>
      <p:pic>
        <p:nvPicPr>
          <p:cNvPr id="7" name="Picture 6">
            <a:extLst>
              <a:ext uri="{FF2B5EF4-FFF2-40B4-BE49-F238E27FC236}">
                <a16:creationId xmlns:a16="http://schemas.microsoft.com/office/drawing/2014/main" id="{034DA446-DB23-4EEF-A0CF-822F68C7A3DD}"/>
              </a:ext>
            </a:extLst>
          </p:cNvPr>
          <p:cNvPicPr>
            <a:picLocks noChangeAspect="1"/>
          </p:cNvPicPr>
          <p:nvPr/>
        </p:nvPicPr>
        <p:blipFill>
          <a:blip r:embed="rId2"/>
          <a:stretch>
            <a:fillRect/>
          </a:stretch>
        </p:blipFill>
        <p:spPr>
          <a:xfrm>
            <a:off x="8486775" y="66674"/>
            <a:ext cx="3705225" cy="1228725"/>
          </a:xfrm>
          <a:prstGeom prst="rect">
            <a:avLst/>
          </a:prstGeom>
        </p:spPr>
      </p:pic>
    </p:spTree>
    <p:extLst>
      <p:ext uri="{BB962C8B-B14F-4D97-AF65-F5344CB8AC3E}">
        <p14:creationId xmlns:p14="http://schemas.microsoft.com/office/powerpoint/2010/main" val="44001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F5D10A-1FDC-4FB9-A724-D6CC0BEB703C}"/>
              </a:ext>
            </a:extLst>
          </p:cNvPr>
          <p:cNvSpPr>
            <a:spLocks noGrp="1"/>
          </p:cNvSpPr>
          <p:nvPr>
            <p:ph type="title"/>
          </p:nvPr>
        </p:nvSpPr>
        <p:spPr>
          <a:xfrm>
            <a:off x="228599" y="110780"/>
            <a:ext cx="10515600" cy="1007164"/>
          </a:xfrm>
        </p:spPr>
        <p:txBody>
          <a:bodyPr/>
          <a:lstStyle/>
          <a:p>
            <a:pPr algn="ctr"/>
            <a:r>
              <a:rPr lang="en-US" dirty="0">
                <a:latin typeface="+mn-lt"/>
                <a:cs typeface="Times New Roman" panose="02020603050405020304" pitchFamily="18" charset="0"/>
              </a:rPr>
              <a:t>LITERATURE</a:t>
            </a:r>
            <a:r>
              <a:rPr lang="en-US" b="1" dirty="0">
                <a:latin typeface="+mn-lt"/>
                <a:cs typeface="Times New Roman" panose="02020603050405020304" pitchFamily="18" charset="0"/>
              </a:rPr>
              <a:t> </a:t>
            </a:r>
            <a:r>
              <a:rPr lang="en-US" dirty="0">
                <a:latin typeface="+mn-lt"/>
                <a:cs typeface="Times New Roman" panose="02020603050405020304" pitchFamily="18" charset="0"/>
              </a:rPr>
              <a:t>SURVEY</a:t>
            </a:r>
          </a:p>
        </p:txBody>
      </p:sp>
      <p:sp>
        <p:nvSpPr>
          <p:cNvPr id="5" name="Content Placeholder 4">
            <a:extLst>
              <a:ext uri="{FF2B5EF4-FFF2-40B4-BE49-F238E27FC236}">
                <a16:creationId xmlns:a16="http://schemas.microsoft.com/office/drawing/2014/main" id="{266A79A7-42B6-47D5-9CE7-DE241F25890E}"/>
              </a:ext>
            </a:extLst>
          </p:cNvPr>
          <p:cNvSpPr>
            <a:spLocks noGrp="1"/>
          </p:cNvSpPr>
          <p:nvPr>
            <p:ph idx="1"/>
          </p:nvPr>
        </p:nvSpPr>
        <p:spPr>
          <a:xfrm>
            <a:off x="228598" y="1558131"/>
            <a:ext cx="11852565" cy="4909000"/>
          </a:xfrm>
        </p:spPr>
        <p:txBody>
          <a:bodyPr>
            <a:normAutofit lnSpcReduction="10000"/>
          </a:bodyPr>
          <a:lstStyle/>
          <a:p>
            <a:pPr marL="0" indent="0">
              <a:buNone/>
            </a:pPr>
            <a:r>
              <a:rPr lang="en-IN" dirty="0">
                <a:solidFill>
                  <a:srgbClr val="FF0000"/>
                </a:solidFill>
              </a:rPr>
              <a:t>1.Early Diagnosis of Alzheimer’s Disease Based on Resting-State Brain Networks and Deep Learning. (2019-IEEE journal paper)</a:t>
            </a:r>
          </a:p>
          <a:p>
            <a:pPr marL="0" indent="0">
              <a:buNone/>
            </a:pPr>
            <a:endParaRPr lang="en-IN" dirty="0">
              <a:solidFill>
                <a:srgbClr val="FF0000"/>
              </a:solidFill>
            </a:endParaRPr>
          </a:p>
          <a:p>
            <a:r>
              <a:rPr lang="en-IN" dirty="0">
                <a:latin typeface="+mj-lt"/>
              </a:rPr>
              <a:t>This paper has proposed a framework for the early diagnosis of AD based on deep neural networks .</a:t>
            </a:r>
          </a:p>
          <a:p>
            <a:r>
              <a:rPr lang="en-IN" dirty="0">
                <a:latin typeface="+mj-lt"/>
              </a:rPr>
              <a:t>The dataset has been acquired from ADNI(Alzheimer’s disease neuroimaging association database).</a:t>
            </a:r>
          </a:p>
          <a:p>
            <a:r>
              <a:rPr lang="en-IN" dirty="0">
                <a:latin typeface="+mj-lt"/>
              </a:rPr>
              <a:t>Functional brain networks have been built based on the correlation of R-fMRI signals.</a:t>
            </a:r>
          </a:p>
          <a:p>
            <a:r>
              <a:rPr lang="en-IN" dirty="0">
                <a:latin typeface="+mj-lt"/>
              </a:rPr>
              <a:t>Experimental results demonstrate that distribution pattern of patient's differs from gender and age.</a:t>
            </a:r>
          </a:p>
          <a:p>
            <a:endParaRPr lang="en-IN" dirty="0">
              <a:latin typeface="+mj-lt"/>
            </a:endParaRPr>
          </a:p>
          <a:p>
            <a:endParaRPr lang="en-US" dirty="0">
              <a:latin typeface="+mj-lt"/>
            </a:endParaRPr>
          </a:p>
        </p:txBody>
      </p:sp>
      <p:pic>
        <p:nvPicPr>
          <p:cNvPr id="6" name="Picture 5">
            <a:extLst>
              <a:ext uri="{FF2B5EF4-FFF2-40B4-BE49-F238E27FC236}">
                <a16:creationId xmlns:a16="http://schemas.microsoft.com/office/drawing/2014/main" id="{461E8E16-B5F9-461A-B439-207EA90366F3}"/>
              </a:ext>
            </a:extLst>
          </p:cNvPr>
          <p:cNvPicPr>
            <a:picLocks noChangeAspect="1"/>
          </p:cNvPicPr>
          <p:nvPr/>
        </p:nvPicPr>
        <p:blipFill>
          <a:blip r:embed="rId2"/>
          <a:stretch>
            <a:fillRect/>
          </a:stretch>
        </p:blipFill>
        <p:spPr>
          <a:xfrm>
            <a:off x="8486775" y="0"/>
            <a:ext cx="3705225" cy="1228725"/>
          </a:xfrm>
          <a:prstGeom prst="rect">
            <a:avLst/>
          </a:prstGeom>
        </p:spPr>
      </p:pic>
      <p:sp>
        <p:nvSpPr>
          <p:cNvPr id="2" name="Date Placeholder 1">
            <a:extLst>
              <a:ext uri="{FF2B5EF4-FFF2-40B4-BE49-F238E27FC236}">
                <a16:creationId xmlns:a16="http://schemas.microsoft.com/office/drawing/2014/main" id="{E9A92A20-40E6-4DD8-A11E-1E933BBB0DA8}"/>
              </a:ext>
            </a:extLst>
          </p:cNvPr>
          <p:cNvSpPr>
            <a:spLocks noGrp="1"/>
          </p:cNvSpPr>
          <p:nvPr>
            <p:ph type="dt" sz="half" idx="10"/>
          </p:nvPr>
        </p:nvSpPr>
        <p:spPr/>
        <p:txBody>
          <a:bodyPr/>
          <a:lstStyle/>
          <a:p>
            <a:r>
              <a:rPr lang="en-US"/>
              <a:t>16/06/2020</a:t>
            </a:r>
            <a:endParaRPr lang="en-US" dirty="0"/>
          </a:p>
        </p:txBody>
      </p:sp>
      <p:sp>
        <p:nvSpPr>
          <p:cNvPr id="3" name="Footer Placeholder 2">
            <a:extLst>
              <a:ext uri="{FF2B5EF4-FFF2-40B4-BE49-F238E27FC236}">
                <a16:creationId xmlns:a16="http://schemas.microsoft.com/office/drawing/2014/main" id="{749E9630-A3F2-4590-A404-13662C30220F}"/>
              </a:ext>
            </a:extLst>
          </p:cNvPr>
          <p:cNvSpPr>
            <a:spLocks noGrp="1"/>
          </p:cNvSpPr>
          <p:nvPr>
            <p:ph type="ftr" sz="quarter" idx="11"/>
          </p:nvPr>
        </p:nvSpPr>
        <p:spPr/>
        <p:txBody>
          <a:bodyPr/>
          <a:lstStyle/>
          <a:p>
            <a:r>
              <a:rPr lang="en-US"/>
              <a:t>ELECTRONICS AND COMMUNICATION ENGINEERING</a:t>
            </a:r>
          </a:p>
        </p:txBody>
      </p:sp>
      <p:sp>
        <p:nvSpPr>
          <p:cNvPr id="7" name="Slide Number Placeholder 6">
            <a:extLst>
              <a:ext uri="{FF2B5EF4-FFF2-40B4-BE49-F238E27FC236}">
                <a16:creationId xmlns:a16="http://schemas.microsoft.com/office/drawing/2014/main" id="{E716F575-4E10-4171-9939-ECDC3E929EB8}"/>
              </a:ext>
            </a:extLst>
          </p:cNvPr>
          <p:cNvSpPr>
            <a:spLocks noGrp="1"/>
          </p:cNvSpPr>
          <p:nvPr>
            <p:ph type="sldNum" sz="quarter" idx="12"/>
          </p:nvPr>
        </p:nvSpPr>
        <p:spPr/>
        <p:txBody>
          <a:bodyPr/>
          <a:lstStyle/>
          <a:p>
            <a:fld id="{5FD428A9-FE94-4AFE-8A61-0FCBC4B59A9B}" type="slidenum">
              <a:rPr lang="en-US" smtClean="0"/>
              <a:t>4</a:t>
            </a:fld>
            <a:endParaRPr lang="en-US"/>
          </a:p>
        </p:txBody>
      </p:sp>
    </p:spTree>
    <p:extLst>
      <p:ext uri="{BB962C8B-B14F-4D97-AF65-F5344CB8AC3E}">
        <p14:creationId xmlns:p14="http://schemas.microsoft.com/office/powerpoint/2010/main" val="186452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F5D10A-1FDC-4FB9-A724-D6CC0BEB703C}"/>
              </a:ext>
            </a:extLst>
          </p:cNvPr>
          <p:cNvSpPr>
            <a:spLocks noGrp="1"/>
          </p:cNvSpPr>
          <p:nvPr>
            <p:ph type="title"/>
          </p:nvPr>
        </p:nvSpPr>
        <p:spPr>
          <a:xfrm>
            <a:off x="228599" y="110780"/>
            <a:ext cx="10515600" cy="1007164"/>
          </a:xfrm>
        </p:spPr>
        <p:txBody>
          <a:bodyPr/>
          <a:lstStyle/>
          <a:p>
            <a:pPr algn="ctr"/>
            <a:r>
              <a:rPr lang="en-US" dirty="0">
                <a:latin typeface="+mn-lt"/>
                <a:cs typeface="Times New Roman" panose="02020603050405020304" pitchFamily="18" charset="0"/>
              </a:rPr>
              <a:t>LITERATURE</a:t>
            </a:r>
            <a:r>
              <a:rPr lang="en-US" b="1" dirty="0">
                <a:latin typeface="+mn-lt"/>
                <a:cs typeface="Times New Roman" panose="02020603050405020304" pitchFamily="18" charset="0"/>
              </a:rPr>
              <a:t> </a:t>
            </a:r>
            <a:r>
              <a:rPr lang="en-US" dirty="0">
                <a:latin typeface="+mn-lt"/>
                <a:cs typeface="Times New Roman" panose="02020603050405020304" pitchFamily="18" charset="0"/>
              </a:rPr>
              <a:t>SURVEY</a:t>
            </a:r>
          </a:p>
        </p:txBody>
      </p:sp>
      <p:sp>
        <p:nvSpPr>
          <p:cNvPr id="5" name="Content Placeholder 4">
            <a:extLst>
              <a:ext uri="{FF2B5EF4-FFF2-40B4-BE49-F238E27FC236}">
                <a16:creationId xmlns:a16="http://schemas.microsoft.com/office/drawing/2014/main" id="{266A79A7-42B6-47D5-9CE7-DE241F25890E}"/>
              </a:ext>
            </a:extLst>
          </p:cNvPr>
          <p:cNvSpPr>
            <a:spLocks noGrp="1"/>
          </p:cNvSpPr>
          <p:nvPr>
            <p:ph idx="1"/>
          </p:nvPr>
        </p:nvSpPr>
        <p:spPr>
          <a:xfrm>
            <a:off x="1" y="1496291"/>
            <a:ext cx="11776364" cy="4683415"/>
          </a:xfrm>
        </p:spPr>
        <p:txBody>
          <a:bodyPr>
            <a:normAutofit/>
          </a:bodyPr>
          <a:lstStyle/>
          <a:p>
            <a:pPr marL="0" indent="0">
              <a:buNone/>
            </a:pPr>
            <a:r>
              <a:rPr lang="en-IN" dirty="0">
                <a:solidFill>
                  <a:srgbClr val="FF0000"/>
                </a:solidFill>
              </a:rPr>
              <a:t>2. A Segmentation Technique To Detect The Alzheimer's Disease Using Image    Processing (2017-IEEE conference paper)</a:t>
            </a:r>
          </a:p>
          <a:p>
            <a:pPr marL="0" indent="0">
              <a:buNone/>
            </a:pPr>
            <a:endParaRPr lang="en-IN" dirty="0">
              <a:solidFill>
                <a:srgbClr val="FF0000"/>
              </a:solidFill>
              <a:latin typeface="+mj-lt"/>
            </a:endParaRPr>
          </a:p>
          <a:p>
            <a:r>
              <a:rPr lang="en-IN" dirty="0">
                <a:latin typeface="+mj-lt"/>
              </a:rPr>
              <a:t>This paper talks about various types of image segmentation methods and filters that can be used for better processing.</a:t>
            </a:r>
          </a:p>
          <a:p>
            <a:r>
              <a:rPr lang="en-IN" dirty="0">
                <a:latin typeface="+mj-lt"/>
              </a:rPr>
              <a:t>The MRI images are used to do the segmentation process. </a:t>
            </a:r>
          </a:p>
          <a:p>
            <a:r>
              <a:rPr lang="en-IN" dirty="0">
                <a:latin typeface="+mj-lt"/>
              </a:rPr>
              <a:t>In this process, Watershed algorithm has been used.</a:t>
            </a:r>
          </a:p>
          <a:p>
            <a:r>
              <a:rPr lang="en-IN" dirty="0">
                <a:latin typeface="+mj-lt"/>
              </a:rPr>
              <a:t>The final outcome after we use this algorithm is the affected area in an MRI image can be detected.</a:t>
            </a:r>
          </a:p>
          <a:p>
            <a:pPr marL="0" indent="0">
              <a:buNone/>
            </a:pPr>
            <a:endParaRPr lang="en-IN" dirty="0">
              <a:latin typeface="+mj-lt"/>
            </a:endParaRPr>
          </a:p>
        </p:txBody>
      </p:sp>
      <p:pic>
        <p:nvPicPr>
          <p:cNvPr id="6" name="Picture 5">
            <a:extLst>
              <a:ext uri="{FF2B5EF4-FFF2-40B4-BE49-F238E27FC236}">
                <a16:creationId xmlns:a16="http://schemas.microsoft.com/office/drawing/2014/main" id="{461E8E16-B5F9-461A-B439-207EA90366F3}"/>
              </a:ext>
            </a:extLst>
          </p:cNvPr>
          <p:cNvPicPr>
            <a:picLocks noChangeAspect="1"/>
          </p:cNvPicPr>
          <p:nvPr/>
        </p:nvPicPr>
        <p:blipFill>
          <a:blip r:embed="rId2"/>
          <a:stretch>
            <a:fillRect/>
          </a:stretch>
        </p:blipFill>
        <p:spPr>
          <a:xfrm>
            <a:off x="8486775" y="0"/>
            <a:ext cx="3705225" cy="1228725"/>
          </a:xfrm>
          <a:prstGeom prst="rect">
            <a:avLst/>
          </a:prstGeom>
        </p:spPr>
      </p:pic>
      <p:sp>
        <p:nvSpPr>
          <p:cNvPr id="2" name="Date Placeholder 1">
            <a:extLst>
              <a:ext uri="{FF2B5EF4-FFF2-40B4-BE49-F238E27FC236}">
                <a16:creationId xmlns:a16="http://schemas.microsoft.com/office/drawing/2014/main" id="{72264D94-426D-4524-B66D-5944109F295E}"/>
              </a:ext>
            </a:extLst>
          </p:cNvPr>
          <p:cNvSpPr>
            <a:spLocks noGrp="1"/>
          </p:cNvSpPr>
          <p:nvPr>
            <p:ph type="dt" sz="half" idx="10"/>
          </p:nvPr>
        </p:nvSpPr>
        <p:spPr/>
        <p:txBody>
          <a:bodyPr/>
          <a:lstStyle/>
          <a:p>
            <a:r>
              <a:rPr lang="en-US"/>
              <a:t>16/06/2020</a:t>
            </a:r>
            <a:endParaRPr lang="en-US" dirty="0"/>
          </a:p>
        </p:txBody>
      </p:sp>
      <p:sp>
        <p:nvSpPr>
          <p:cNvPr id="3" name="Footer Placeholder 2">
            <a:extLst>
              <a:ext uri="{FF2B5EF4-FFF2-40B4-BE49-F238E27FC236}">
                <a16:creationId xmlns:a16="http://schemas.microsoft.com/office/drawing/2014/main" id="{48399849-44C9-49E7-9AA9-77EDD6DA98F4}"/>
              </a:ext>
            </a:extLst>
          </p:cNvPr>
          <p:cNvSpPr>
            <a:spLocks noGrp="1"/>
          </p:cNvSpPr>
          <p:nvPr>
            <p:ph type="ftr" sz="quarter" idx="11"/>
          </p:nvPr>
        </p:nvSpPr>
        <p:spPr/>
        <p:txBody>
          <a:bodyPr/>
          <a:lstStyle/>
          <a:p>
            <a:r>
              <a:rPr lang="en-US"/>
              <a:t>ELECTRONICS AND COMMUNICATION ENGINEERING</a:t>
            </a:r>
            <a:endParaRPr lang="en-US" dirty="0"/>
          </a:p>
        </p:txBody>
      </p:sp>
      <p:sp>
        <p:nvSpPr>
          <p:cNvPr id="7" name="Slide Number Placeholder 6">
            <a:extLst>
              <a:ext uri="{FF2B5EF4-FFF2-40B4-BE49-F238E27FC236}">
                <a16:creationId xmlns:a16="http://schemas.microsoft.com/office/drawing/2014/main" id="{4DC19FF8-7762-4F65-8AD8-9D6682FA5FBE}"/>
              </a:ext>
            </a:extLst>
          </p:cNvPr>
          <p:cNvSpPr>
            <a:spLocks noGrp="1"/>
          </p:cNvSpPr>
          <p:nvPr>
            <p:ph type="sldNum" sz="quarter" idx="12"/>
          </p:nvPr>
        </p:nvSpPr>
        <p:spPr/>
        <p:txBody>
          <a:bodyPr/>
          <a:lstStyle/>
          <a:p>
            <a:fld id="{5FD428A9-FE94-4AFE-8A61-0FCBC4B59A9B}" type="slidenum">
              <a:rPr lang="en-US" smtClean="0"/>
              <a:t>5</a:t>
            </a:fld>
            <a:endParaRPr lang="en-US" dirty="0"/>
          </a:p>
        </p:txBody>
      </p:sp>
    </p:spTree>
    <p:extLst>
      <p:ext uri="{BB962C8B-B14F-4D97-AF65-F5344CB8AC3E}">
        <p14:creationId xmlns:p14="http://schemas.microsoft.com/office/powerpoint/2010/main" val="3297247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F5D10A-1FDC-4FB9-A724-D6CC0BEB703C}"/>
              </a:ext>
            </a:extLst>
          </p:cNvPr>
          <p:cNvSpPr>
            <a:spLocks noGrp="1"/>
          </p:cNvSpPr>
          <p:nvPr>
            <p:ph type="title"/>
          </p:nvPr>
        </p:nvSpPr>
        <p:spPr>
          <a:xfrm>
            <a:off x="228599" y="110780"/>
            <a:ext cx="10515600" cy="1007164"/>
          </a:xfrm>
        </p:spPr>
        <p:txBody>
          <a:bodyPr/>
          <a:lstStyle/>
          <a:p>
            <a:pPr algn="ctr"/>
            <a:r>
              <a:rPr lang="en-US" dirty="0">
                <a:latin typeface="+mn-lt"/>
                <a:cs typeface="Times New Roman" panose="02020603050405020304" pitchFamily="18" charset="0"/>
              </a:rPr>
              <a:t>LITERATURE</a:t>
            </a:r>
            <a:r>
              <a:rPr lang="en-US" b="1" dirty="0">
                <a:latin typeface="+mn-lt"/>
                <a:cs typeface="Times New Roman" panose="02020603050405020304" pitchFamily="18" charset="0"/>
              </a:rPr>
              <a:t> </a:t>
            </a:r>
            <a:r>
              <a:rPr lang="en-US" dirty="0">
                <a:latin typeface="+mn-lt"/>
                <a:cs typeface="Times New Roman" panose="02020603050405020304" pitchFamily="18" charset="0"/>
              </a:rPr>
              <a:t>SURVEY</a:t>
            </a:r>
          </a:p>
        </p:txBody>
      </p:sp>
      <p:sp>
        <p:nvSpPr>
          <p:cNvPr id="5" name="Content Placeholder 4">
            <a:extLst>
              <a:ext uri="{FF2B5EF4-FFF2-40B4-BE49-F238E27FC236}">
                <a16:creationId xmlns:a16="http://schemas.microsoft.com/office/drawing/2014/main" id="{266A79A7-42B6-47D5-9CE7-DE241F25890E}"/>
              </a:ext>
            </a:extLst>
          </p:cNvPr>
          <p:cNvSpPr>
            <a:spLocks noGrp="1"/>
          </p:cNvSpPr>
          <p:nvPr>
            <p:ph idx="1"/>
          </p:nvPr>
        </p:nvSpPr>
        <p:spPr>
          <a:xfrm>
            <a:off x="228598" y="1624392"/>
            <a:ext cx="12056167" cy="4351338"/>
          </a:xfrm>
        </p:spPr>
        <p:txBody>
          <a:bodyPr>
            <a:normAutofit lnSpcReduction="10000"/>
          </a:bodyPr>
          <a:lstStyle/>
          <a:p>
            <a:pPr marL="0" indent="0">
              <a:buNone/>
            </a:pPr>
            <a:r>
              <a:rPr lang="en-IN" dirty="0">
                <a:solidFill>
                  <a:srgbClr val="FF0000"/>
                </a:solidFill>
                <a:latin typeface="+mj-lt"/>
              </a:rPr>
              <a:t>3.</a:t>
            </a:r>
            <a:r>
              <a:rPr lang="en-IN" dirty="0">
                <a:solidFill>
                  <a:srgbClr val="FF0000"/>
                </a:solidFill>
              </a:rPr>
              <a:t>Early Diagnosis of Alzheimer’s Disease using machine learning. </a:t>
            </a:r>
          </a:p>
          <a:p>
            <a:pPr marL="0" indent="0">
              <a:buNone/>
            </a:pPr>
            <a:r>
              <a:rPr lang="en-IN" dirty="0">
                <a:solidFill>
                  <a:srgbClr val="FF0000"/>
                </a:solidFill>
              </a:rPr>
              <a:t>   (2018-IEEE conference paper)</a:t>
            </a:r>
            <a:endParaRPr lang="en-IN" dirty="0">
              <a:solidFill>
                <a:srgbClr val="FF0000"/>
              </a:solidFill>
              <a:latin typeface="+mj-lt"/>
            </a:endParaRPr>
          </a:p>
          <a:p>
            <a:r>
              <a:rPr lang="en-IN" dirty="0">
                <a:latin typeface="+mj-lt"/>
              </a:rPr>
              <a:t>The aim of this paper is making use of Machine Learning algorithms for the detection of Alzheimer’s disease.</a:t>
            </a:r>
            <a:endParaRPr lang="en-IN" dirty="0">
              <a:solidFill>
                <a:schemeClr val="accent2">
                  <a:lumMod val="75000"/>
                </a:schemeClr>
              </a:solidFill>
              <a:latin typeface="+mj-lt"/>
            </a:endParaRPr>
          </a:p>
          <a:p>
            <a:r>
              <a:rPr lang="en-IN" dirty="0">
                <a:latin typeface="+mj-lt"/>
              </a:rPr>
              <a:t>Clustering algorithms have also been implemented along with Fuzzy interference system. </a:t>
            </a:r>
          </a:p>
          <a:p>
            <a:r>
              <a:rPr lang="en-US" dirty="0">
                <a:latin typeface="+mj-lt"/>
              </a:rPr>
              <a:t>The detection of Alzheimer’s disease has been done using RAVLT(Rey Auditory verbal Learning Test) percentage.</a:t>
            </a:r>
          </a:p>
          <a:p>
            <a:r>
              <a:rPr lang="en-US" dirty="0">
                <a:latin typeface="+mj-lt"/>
              </a:rPr>
              <a:t>If RAVLT% is high, the chances of patient being affected with the Alzheimer’s disease is found to be high. </a:t>
            </a:r>
            <a:endParaRPr lang="en-IN" dirty="0">
              <a:latin typeface="+mj-lt"/>
            </a:endParaRPr>
          </a:p>
        </p:txBody>
      </p:sp>
      <p:pic>
        <p:nvPicPr>
          <p:cNvPr id="6" name="Picture 5">
            <a:extLst>
              <a:ext uri="{FF2B5EF4-FFF2-40B4-BE49-F238E27FC236}">
                <a16:creationId xmlns:a16="http://schemas.microsoft.com/office/drawing/2014/main" id="{461E8E16-B5F9-461A-B439-207EA90366F3}"/>
              </a:ext>
            </a:extLst>
          </p:cNvPr>
          <p:cNvPicPr>
            <a:picLocks noChangeAspect="1"/>
          </p:cNvPicPr>
          <p:nvPr/>
        </p:nvPicPr>
        <p:blipFill>
          <a:blip r:embed="rId2"/>
          <a:stretch>
            <a:fillRect/>
          </a:stretch>
        </p:blipFill>
        <p:spPr>
          <a:xfrm>
            <a:off x="8486775" y="0"/>
            <a:ext cx="3705225" cy="1228725"/>
          </a:xfrm>
          <a:prstGeom prst="rect">
            <a:avLst/>
          </a:prstGeom>
        </p:spPr>
      </p:pic>
      <p:sp>
        <p:nvSpPr>
          <p:cNvPr id="2" name="Date Placeholder 1">
            <a:extLst>
              <a:ext uri="{FF2B5EF4-FFF2-40B4-BE49-F238E27FC236}">
                <a16:creationId xmlns:a16="http://schemas.microsoft.com/office/drawing/2014/main" id="{486EF39F-DC73-421A-B225-695FFC1467A8}"/>
              </a:ext>
            </a:extLst>
          </p:cNvPr>
          <p:cNvSpPr>
            <a:spLocks noGrp="1"/>
          </p:cNvSpPr>
          <p:nvPr>
            <p:ph type="dt" sz="half" idx="10"/>
          </p:nvPr>
        </p:nvSpPr>
        <p:spPr/>
        <p:txBody>
          <a:bodyPr/>
          <a:lstStyle/>
          <a:p>
            <a:r>
              <a:rPr lang="en-US"/>
              <a:t>16/06/2020</a:t>
            </a:r>
          </a:p>
        </p:txBody>
      </p:sp>
      <p:sp>
        <p:nvSpPr>
          <p:cNvPr id="3" name="Footer Placeholder 2">
            <a:extLst>
              <a:ext uri="{FF2B5EF4-FFF2-40B4-BE49-F238E27FC236}">
                <a16:creationId xmlns:a16="http://schemas.microsoft.com/office/drawing/2014/main" id="{214AE957-A1BC-4A4E-8385-183CCB738BE9}"/>
              </a:ext>
            </a:extLst>
          </p:cNvPr>
          <p:cNvSpPr>
            <a:spLocks noGrp="1"/>
          </p:cNvSpPr>
          <p:nvPr>
            <p:ph type="ftr" sz="quarter" idx="11"/>
          </p:nvPr>
        </p:nvSpPr>
        <p:spPr/>
        <p:txBody>
          <a:bodyPr/>
          <a:lstStyle/>
          <a:p>
            <a:r>
              <a:rPr lang="en-US"/>
              <a:t>ELECTRONICS AND COMMUNICATION ENGINEERING</a:t>
            </a:r>
          </a:p>
        </p:txBody>
      </p:sp>
      <p:sp>
        <p:nvSpPr>
          <p:cNvPr id="7" name="Slide Number Placeholder 6">
            <a:extLst>
              <a:ext uri="{FF2B5EF4-FFF2-40B4-BE49-F238E27FC236}">
                <a16:creationId xmlns:a16="http://schemas.microsoft.com/office/drawing/2014/main" id="{1CC50B1E-E1B8-4C70-831B-56A19619AEC2}"/>
              </a:ext>
            </a:extLst>
          </p:cNvPr>
          <p:cNvSpPr>
            <a:spLocks noGrp="1"/>
          </p:cNvSpPr>
          <p:nvPr>
            <p:ph type="sldNum" sz="quarter" idx="12"/>
          </p:nvPr>
        </p:nvSpPr>
        <p:spPr/>
        <p:txBody>
          <a:bodyPr/>
          <a:lstStyle/>
          <a:p>
            <a:fld id="{5FD428A9-FE94-4AFE-8A61-0FCBC4B59A9B}" type="slidenum">
              <a:rPr lang="en-US" smtClean="0"/>
              <a:t>6</a:t>
            </a:fld>
            <a:endParaRPr lang="en-US"/>
          </a:p>
        </p:txBody>
      </p:sp>
    </p:spTree>
    <p:extLst>
      <p:ext uri="{BB962C8B-B14F-4D97-AF65-F5344CB8AC3E}">
        <p14:creationId xmlns:p14="http://schemas.microsoft.com/office/powerpoint/2010/main" val="261151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F5D10A-1FDC-4FB9-A724-D6CC0BEB703C}"/>
              </a:ext>
            </a:extLst>
          </p:cNvPr>
          <p:cNvSpPr>
            <a:spLocks noGrp="1"/>
          </p:cNvSpPr>
          <p:nvPr>
            <p:ph type="title"/>
          </p:nvPr>
        </p:nvSpPr>
        <p:spPr>
          <a:xfrm>
            <a:off x="228599" y="110780"/>
            <a:ext cx="10515600" cy="1007164"/>
          </a:xfrm>
        </p:spPr>
        <p:txBody>
          <a:bodyPr/>
          <a:lstStyle/>
          <a:p>
            <a:pPr algn="ctr"/>
            <a:r>
              <a:rPr lang="en-US" dirty="0">
                <a:latin typeface="+mn-lt"/>
                <a:cs typeface="Times New Roman" panose="02020603050405020304" pitchFamily="18" charset="0"/>
              </a:rPr>
              <a:t>LITERATURE</a:t>
            </a:r>
            <a:r>
              <a:rPr lang="en-US" b="1" dirty="0">
                <a:latin typeface="+mn-lt"/>
                <a:cs typeface="Times New Roman" panose="02020603050405020304" pitchFamily="18" charset="0"/>
              </a:rPr>
              <a:t> </a:t>
            </a:r>
            <a:r>
              <a:rPr lang="en-US" dirty="0">
                <a:latin typeface="+mn-lt"/>
                <a:cs typeface="Times New Roman" panose="02020603050405020304" pitchFamily="18" charset="0"/>
              </a:rPr>
              <a:t>SURVEY</a:t>
            </a:r>
          </a:p>
        </p:txBody>
      </p:sp>
      <p:sp>
        <p:nvSpPr>
          <p:cNvPr id="5" name="Content Placeholder 4">
            <a:extLst>
              <a:ext uri="{FF2B5EF4-FFF2-40B4-BE49-F238E27FC236}">
                <a16:creationId xmlns:a16="http://schemas.microsoft.com/office/drawing/2014/main" id="{266A79A7-42B6-47D5-9CE7-DE241F25890E}"/>
              </a:ext>
            </a:extLst>
          </p:cNvPr>
          <p:cNvSpPr>
            <a:spLocks noGrp="1"/>
          </p:cNvSpPr>
          <p:nvPr>
            <p:ph idx="1"/>
          </p:nvPr>
        </p:nvSpPr>
        <p:spPr>
          <a:xfrm>
            <a:off x="228598" y="1624392"/>
            <a:ext cx="12056167" cy="4351338"/>
          </a:xfrm>
        </p:spPr>
        <p:txBody>
          <a:bodyPr>
            <a:normAutofit/>
          </a:bodyPr>
          <a:lstStyle/>
          <a:p>
            <a:pPr marL="0" indent="0">
              <a:buNone/>
            </a:pPr>
            <a:r>
              <a:rPr lang="en-IN" dirty="0">
                <a:solidFill>
                  <a:srgbClr val="FF0000"/>
                </a:solidFill>
                <a:latin typeface="+mj-lt"/>
              </a:rPr>
              <a:t>4.</a:t>
            </a:r>
            <a:r>
              <a:rPr lang="en-IN" dirty="0">
                <a:solidFill>
                  <a:srgbClr val="FF0000"/>
                </a:solidFill>
              </a:rPr>
              <a:t>Early Diagnosis of Alzheimer’s Disease using machine learning techniques.     (2018-IEEE conference paper)</a:t>
            </a:r>
            <a:endParaRPr lang="en-IN" dirty="0">
              <a:solidFill>
                <a:srgbClr val="FF0000"/>
              </a:solidFill>
              <a:latin typeface="+mj-lt"/>
            </a:endParaRPr>
          </a:p>
          <a:p>
            <a:r>
              <a:rPr lang="en-IN" dirty="0">
                <a:latin typeface="+mj-lt"/>
              </a:rPr>
              <a:t>This paper talks about implementation of machine learning techniques using Support vector machine and KNN mode of clustering.</a:t>
            </a:r>
          </a:p>
          <a:p>
            <a:r>
              <a:rPr lang="en-IN" dirty="0">
                <a:latin typeface="+mj-lt"/>
              </a:rPr>
              <a:t>SVM and KNN</a:t>
            </a:r>
            <a:r>
              <a:rPr lang="en-IN" dirty="0"/>
              <a:t> </a:t>
            </a:r>
            <a:r>
              <a:rPr lang="en-IN" dirty="0">
                <a:latin typeface="+mj-lt"/>
              </a:rPr>
              <a:t>methods have been used for classification and regression.</a:t>
            </a:r>
          </a:p>
          <a:p>
            <a:r>
              <a:rPr lang="en-IN" dirty="0">
                <a:latin typeface="+mj-lt"/>
              </a:rPr>
              <a:t>Using SVM, the accuracy that was achieved is 97.56%.</a:t>
            </a:r>
          </a:p>
          <a:p>
            <a:r>
              <a:rPr lang="en-IN" dirty="0">
                <a:latin typeface="+mj-lt"/>
              </a:rPr>
              <a:t>Using KNN, the accuracy that was achieved is 95.00%.</a:t>
            </a:r>
          </a:p>
          <a:p>
            <a:endParaRPr lang="en-IN" dirty="0">
              <a:latin typeface="+mj-lt"/>
            </a:endParaRPr>
          </a:p>
          <a:p>
            <a:endParaRPr lang="en-IN" dirty="0">
              <a:latin typeface="+mj-lt"/>
            </a:endParaRPr>
          </a:p>
        </p:txBody>
      </p:sp>
      <p:pic>
        <p:nvPicPr>
          <p:cNvPr id="6" name="Picture 5">
            <a:extLst>
              <a:ext uri="{FF2B5EF4-FFF2-40B4-BE49-F238E27FC236}">
                <a16:creationId xmlns:a16="http://schemas.microsoft.com/office/drawing/2014/main" id="{461E8E16-B5F9-461A-B439-207EA90366F3}"/>
              </a:ext>
            </a:extLst>
          </p:cNvPr>
          <p:cNvPicPr>
            <a:picLocks noChangeAspect="1"/>
          </p:cNvPicPr>
          <p:nvPr/>
        </p:nvPicPr>
        <p:blipFill>
          <a:blip r:embed="rId2"/>
          <a:stretch>
            <a:fillRect/>
          </a:stretch>
        </p:blipFill>
        <p:spPr>
          <a:xfrm>
            <a:off x="8486775" y="0"/>
            <a:ext cx="3705225" cy="1228725"/>
          </a:xfrm>
          <a:prstGeom prst="rect">
            <a:avLst/>
          </a:prstGeom>
        </p:spPr>
      </p:pic>
      <p:sp>
        <p:nvSpPr>
          <p:cNvPr id="2" name="Date Placeholder 1">
            <a:extLst>
              <a:ext uri="{FF2B5EF4-FFF2-40B4-BE49-F238E27FC236}">
                <a16:creationId xmlns:a16="http://schemas.microsoft.com/office/drawing/2014/main" id="{5DDDBBA3-0539-41A8-A074-FC283B949CDB}"/>
              </a:ext>
            </a:extLst>
          </p:cNvPr>
          <p:cNvSpPr>
            <a:spLocks noGrp="1"/>
          </p:cNvSpPr>
          <p:nvPr>
            <p:ph type="dt" sz="half" idx="10"/>
          </p:nvPr>
        </p:nvSpPr>
        <p:spPr/>
        <p:txBody>
          <a:bodyPr/>
          <a:lstStyle/>
          <a:p>
            <a:r>
              <a:rPr lang="en-US"/>
              <a:t>16/06/2020</a:t>
            </a:r>
          </a:p>
        </p:txBody>
      </p:sp>
      <p:sp>
        <p:nvSpPr>
          <p:cNvPr id="3" name="Footer Placeholder 2">
            <a:extLst>
              <a:ext uri="{FF2B5EF4-FFF2-40B4-BE49-F238E27FC236}">
                <a16:creationId xmlns:a16="http://schemas.microsoft.com/office/drawing/2014/main" id="{BF7E48B5-257D-4AB3-909C-709A88C6181A}"/>
              </a:ext>
            </a:extLst>
          </p:cNvPr>
          <p:cNvSpPr>
            <a:spLocks noGrp="1"/>
          </p:cNvSpPr>
          <p:nvPr>
            <p:ph type="ftr" sz="quarter" idx="11"/>
          </p:nvPr>
        </p:nvSpPr>
        <p:spPr/>
        <p:txBody>
          <a:bodyPr/>
          <a:lstStyle/>
          <a:p>
            <a:r>
              <a:rPr lang="en-US"/>
              <a:t>ELECTRONICS AND COMMUNICATION ENGINEERING</a:t>
            </a:r>
          </a:p>
        </p:txBody>
      </p:sp>
      <p:sp>
        <p:nvSpPr>
          <p:cNvPr id="7" name="Slide Number Placeholder 6">
            <a:extLst>
              <a:ext uri="{FF2B5EF4-FFF2-40B4-BE49-F238E27FC236}">
                <a16:creationId xmlns:a16="http://schemas.microsoft.com/office/drawing/2014/main" id="{2AFA9AF1-06ED-4BC4-A480-E2B3F523D57F}"/>
              </a:ext>
            </a:extLst>
          </p:cNvPr>
          <p:cNvSpPr>
            <a:spLocks noGrp="1"/>
          </p:cNvSpPr>
          <p:nvPr>
            <p:ph type="sldNum" sz="quarter" idx="12"/>
          </p:nvPr>
        </p:nvSpPr>
        <p:spPr/>
        <p:txBody>
          <a:bodyPr/>
          <a:lstStyle/>
          <a:p>
            <a:fld id="{5FD428A9-FE94-4AFE-8A61-0FCBC4B59A9B}" type="slidenum">
              <a:rPr lang="en-US" smtClean="0"/>
              <a:t>7</a:t>
            </a:fld>
            <a:endParaRPr lang="en-US"/>
          </a:p>
        </p:txBody>
      </p:sp>
    </p:spTree>
    <p:extLst>
      <p:ext uri="{BB962C8B-B14F-4D97-AF65-F5344CB8AC3E}">
        <p14:creationId xmlns:p14="http://schemas.microsoft.com/office/powerpoint/2010/main" val="1343614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F5D10A-1FDC-4FB9-A724-D6CC0BEB703C}"/>
              </a:ext>
            </a:extLst>
          </p:cNvPr>
          <p:cNvSpPr>
            <a:spLocks noGrp="1"/>
          </p:cNvSpPr>
          <p:nvPr>
            <p:ph type="title"/>
          </p:nvPr>
        </p:nvSpPr>
        <p:spPr>
          <a:xfrm>
            <a:off x="228599" y="110780"/>
            <a:ext cx="10515600" cy="1007164"/>
          </a:xfrm>
        </p:spPr>
        <p:txBody>
          <a:bodyPr/>
          <a:lstStyle/>
          <a:p>
            <a:pPr algn="ctr"/>
            <a:r>
              <a:rPr lang="en-US" dirty="0">
                <a:latin typeface="+mn-lt"/>
                <a:cs typeface="Times New Roman" panose="02020603050405020304" pitchFamily="18" charset="0"/>
              </a:rPr>
              <a:t>LITERATURE</a:t>
            </a:r>
            <a:r>
              <a:rPr lang="en-US" b="1" dirty="0">
                <a:latin typeface="+mn-lt"/>
                <a:cs typeface="Times New Roman" panose="02020603050405020304" pitchFamily="18" charset="0"/>
              </a:rPr>
              <a:t> </a:t>
            </a:r>
            <a:r>
              <a:rPr lang="en-US" dirty="0">
                <a:latin typeface="+mn-lt"/>
                <a:cs typeface="Times New Roman" panose="02020603050405020304" pitchFamily="18" charset="0"/>
              </a:rPr>
              <a:t>SURVEY</a:t>
            </a:r>
          </a:p>
        </p:txBody>
      </p:sp>
      <p:sp>
        <p:nvSpPr>
          <p:cNvPr id="5" name="Content Placeholder 4">
            <a:extLst>
              <a:ext uri="{FF2B5EF4-FFF2-40B4-BE49-F238E27FC236}">
                <a16:creationId xmlns:a16="http://schemas.microsoft.com/office/drawing/2014/main" id="{266A79A7-42B6-47D5-9CE7-DE241F25890E}"/>
              </a:ext>
            </a:extLst>
          </p:cNvPr>
          <p:cNvSpPr>
            <a:spLocks noGrp="1"/>
          </p:cNvSpPr>
          <p:nvPr>
            <p:ph idx="1"/>
          </p:nvPr>
        </p:nvSpPr>
        <p:spPr>
          <a:xfrm>
            <a:off x="228598" y="1624392"/>
            <a:ext cx="12056167" cy="4351338"/>
          </a:xfrm>
        </p:spPr>
        <p:txBody>
          <a:bodyPr>
            <a:normAutofit/>
          </a:bodyPr>
          <a:lstStyle/>
          <a:p>
            <a:pPr marL="0" indent="0">
              <a:buNone/>
            </a:pPr>
            <a:r>
              <a:rPr lang="en-IN" dirty="0">
                <a:solidFill>
                  <a:srgbClr val="FF0000"/>
                </a:solidFill>
              </a:rPr>
              <a:t>5.On the feature extraction performances of CNN Gabor-Type filters in Texture Recognition Applications (2016- IEEE Conference paper)</a:t>
            </a:r>
          </a:p>
          <a:p>
            <a:r>
              <a:rPr lang="en-IN" dirty="0">
                <a:latin typeface="+mj-lt"/>
              </a:rPr>
              <a:t>This paper talks about the implementation of Gabor filters for feature extraction in Image Processing Applications.</a:t>
            </a:r>
          </a:p>
          <a:p>
            <a:r>
              <a:rPr lang="en-IN" dirty="0">
                <a:latin typeface="+mj-lt"/>
              </a:rPr>
              <a:t>GF achieve minimum space frequency Bandwidth product being capable of extracting both local and frequency information.</a:t>
            </a:r>
          </a:p>
          <a:p>
            <a:r>
              <a:rPr lang="en-IN" dirty="0">
                <a:latin typeface="+mj-lt"/>
              </a:rPr>
              <a:t>There are 2 types of Gabor filters:- Simple GF and 2D GF.</a:t>
            </a:r>
          </a:p>
          <a:p>
            <a:r>
              <a:rPr lang="en-IN" dirty="0">
                <a:latin typeface="+mj-lt"/>
              </a:rPr>
              <a:t>The experimental results show that the Accuracy has been increased by 10% using CNN Gabor filter.</a:t>
            </a:r>
          </a:p>
          <a:p>
            <a:pPr marL="0" indent="0">
              <a:buNone/>
            </a:pPr>
            <a:endParaRPr lang="en-IN" dirty="0">
              <a:latin typeface="+mj-lt"/>
            </a:endParaRPr>
          </a:p>
          <a:p>
            <a:endParaRPr lang="en-IN" dirty="0">
              <a:latin typeface="+mj-lt"/>
            </a:endParaRPr>
          </a:p>
          <a:p>
            <a:endParaRPr lang="en-IN" dirty="0">
              <a:latin typeface="+mj-lt"/>
            </a:endParaRPr>
          </a:p>
        </p:txBody>
      </p:sp>
      <p:pic>
        <p:nvPicPr>
          <p:cNvPr id="6" name="Picture 5">
            <a:extLst>
              <a:ext uri="{FF2B5EF4-FFF2-40B4-BE49-F238E27FC236}">
                <a16:creationId xmlns:a16="http://schemas.microsoft.com/office/drawing/2014/main" id="{461E8E16-B5F9-461A-B439-207EA90366F3}"/>
              </a:ext>
            </a:extLst>
          </p:cNvPr>
          <p:cNvPicPr>
            <a:picLocks noChangeAspect="1"/>
          </p:cNvPicPr>
          <p:nvPr/>
        </p:nvPicPr>
        <p:blipFill>
          <a:blip r:embed="rId2"/>
          <a:stretch>
            <a:fillRect/>
          </a:stretch>
        </p:blipFill>
        <p:spPr>
          <a:xfrm>
            <a:off x="8486775" y="0"/>
            <a:ext cx="3705225" cy="1228725"/>
          </a:xfrm>
          <a:prstGeom prst="rect">
            <a:avLst/>
          </a:prstGeom>
        </p:spPr>
      </p:pic>
      <p:sp>
        <p:nvSpPr>
          <p:cNvPr id="2" name="Date Placeholder 1">
            <a:extLst>
              <a:ext uri="{FF2B5EF4-FFF2-40B4-BE49-F238E27FC236}">
                <a16:creationId xmlns:a16="http://schemas.microsoft.com/office/drawing/2014/main" id="{D553D42D-C9DD-4DD9-9CA5-F2D703502009}"/>
              </a:ext>
            </a:extLst>
          </p:cNvPr>
          <p:cNvSpPr>
            <a:spLocks noGrp="1"/>
          </p:cNvSpPr>
          <p:nvPr>
            <p:ph type="dt" sz="half" idx="10"/>
          </p:nvPr>
        </p:nvSpPr>
        <p:spPr/>
        <p:txBody>
          <a:bodyPr/>
          <a:lstStyle/>
          <a:p>
            <a:r>
              <a:rPr lang="en-US"/>
              <a:t>16/06/2020</a:t>
            </a:r>
          </a:p>
        </p:txBody>
      </p:sp>
      <p:sp>
        <p:nvSpPr>
          <p:cNvPr id="3" name="Footer Placeholder 2">
            <a:extLst>
              <a:ext uri="{FF2B5EF4-FFF2-40B4-BE49-F238E27FC236}">
                <a16:creationId xmlns:a16="http://schemas.microsoft.com/office/drawing/2014/main" id="{D1D0E382-F220-4EED-BE2A-A7760684DF21}"/>
              </a:ext>
            </a:extLst>
          </p:cNvPr>
          <p:cNvSpPr>
            <a:spLocks noGrp="1"/>
          </p:cNvSpPr>
          <p:nvPr>
            <p:ph type="ftr" sz="quarter" idx="11"/>
          </p:nvPr>
        </p:nvSpPr>
        <p:spPr/>
        <p:txBody>
          <a:bodyPr/>
          <a:lstStyle/>
          <a:p>
            <a:r>
              <a:rPr lang="en-US"/>
              <a:t>ELECTRONICS AND COMMUNICATION ENGINEERING</a:t>
            </a:r>
          </a:p>
        </p:txBody>
      </p:sp>
      <p:sp>
        <p:nvSpPr>
          <p:cNvPr id="7" name="Slide Number Placeholder 6">
            <a:extLst>
              <a:ext uri="{FF2B5EF4-FFF2-40B4-BE49-F238E27FC236}">
                <a16:creationId xmlns:a16="http://schemas.microsoft.com/office/drawing/2014/main" id="{06259C21-C061-40E1-ACFA-BA3B8503204E}"/>
              </a:ext>
            </a:extLst>
          </p:cNvPr>
          <p:cNvSpPr>
            <a:spLocks noGrp="1"/>
          </p:cNvSpPr>
          <p:nvPr>
            <p:ph type="sldNum" sz="quarter" idx="12"/>
          </p:nvPr>
        </p:nvSpPr>
        <p:spPr/>
        <p:txBody>
          <a:bodyPr/>
          <a:lstStyle/>
          <a:p>
            <a:fld id="{5FD428A9-FE94-4AFE-8A61-0FCBC4B59A9B}" type="slidenum">
              <a:rPr lang="en-US" smtClean="0"/>
              <a:t>8</a:t>
            </a:fld>
            <a:endParaRPr lang="en-US"/>
          </a:p>
        </p:txBody>
      </p:sp>
    </p:spTree>
    <p:extLst>
      <p:ext uri="{BB962C8B-B14F-4D97-AF65-F5344CB8AC3E}">
        <p14:creationId xmlns:p14="http://schemas.microsoft.com/office/powerpoint/2010/main" val="2945430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BB5C9-B123-4894-9905-6DF88344A6A1}"/>
              </a:ext>
            </a:extLst>
          </p:cNvPr>
          <p:cNvSpPr>
            <a:spLocks noGrp="1"/>
          </p:cNvSpPr>
          <p:nvPr>
            <p:ph type="title"/>
          </p:nvPr>
        </p:nvSpPr>
        <p:spPr/>
        <p:txBody>
          <a:bodyPr/>
          <a:lstStyle/>
          <a:p>
            <a:r>
              <a:rPr lang="en-IN" dirty="0">
                <a:latin typeface="+mn-lt"/>
              </a:rPr>
              <a:t>                       METHODOLOGY</a:t>
            </a:r>
          </a:p>
        </p:txBody>
      </p:sp>
      <p:sp>
        <p:nvSpPr>
          <p:cNvPr id="3" name="Content Placeholder 2">
            <a:extLst>
              <a:ext uri="{FF2B5EF4-FFF2-40B4-BE49-F238E27FC236}">
                <a16:creationId xmlns:a16="http://schemas.microsoft.com/office/drawing/2014/main" id="{1AACEDCD-E82B-414E-A4C9-0FA75D64AD5B}"/>
              </a:ext>
            </a:extLst>
          </p:cNvPr>
          <p:cNvSpPr>
            <a:spLocks noGrp="1"/>
          </p:cNvSpPr>
          <p:nvPr>
            <p:ph idx="1"/>
          </p:nvPr>
        </p:nvSpPr>
        <p:spPr/>
        <p:txBody>
          <a:bodyPr/>
          <a:lstStyle/>
          <a:p>
            <a:r>
              <a:rPr lang="en-IN" dirty="0">
                <a:latin typeface="+mj-lt"/>
              </a:rPr>
              <a:t>In the proposed approach, various shape and texture features are extracted from the Hippocampus for detection of Alzheimer’s disease.</a:t>
            </a:r>
          </a:p>
          <a:p>
            <a:r>
              <a:rPr lang="en-IN" dirty="0">
                <a:latin typeface="+mj-lt"/>
              </a:rPr>
              <a:t>From the training dataset features are extracted using Convolution Neural Network (CNN) and a training model is processed and it gives a validation model.</a:t>
            </a:r>
          </a:p>
          <a:p>
            <a:r>
              <a:rPr lang="en-IN" dirty="0">
                <a:latin typeface="+mj-lt"/>
              </a:rPr>
              <a:t>Test data has to give to validation model which was build using CNN.</a:t>
            </a:r>
          </a:p>
          <a:p>
            <a:r>
              <a:rPr lang="en-IN" dirty="0">
                <a:latin typeface="+mj-lt"/>
              </a:rPr>
              <a:t>The validation model has to extract the features from the input MRI scan image and classify the Alzheimer category. </a:t>
            </a:r>
          </a:p>
          <a:p>
            <a:endParaRPr lang="en-IN" dirty="0">
              <a:latin typeface="+mj-lt"/>
            </a:endParaRPr>
          </a:p>
          <a:p>
            <a:endParaRPr lang="en-IN" dirty="0"/>
          </a:p>
          <a:p>
            <a:endParaRPr lang="en-IN" dirty="0"/>
          </a:p>
          <a:p>
            <a:endParaRPr lang="en-IN" dirty="0"/>
          </a:p>
        </p:txBody>
      </p:sp>
      <p:sp>
        <p:nvSpPr>
          <p:cNvPr id="4" name="Date Placeholder 3">
            <a:extLst>
              <a:ext uri="{FF2B5EF4-FFF2-40B4-BE49-F238E27FC236}">
                <a16:creationId xmlns:a16="http://schemas.microsoft.com/office/drawing/2014/main" id="{3B2A9DC9-5D28-4D64-A21B-09C3461C7125}"/>
              </a:ext>
            </a:extLst>
          </p:cNvPr>
          <p:cNvSpPr>
            <a:spLocks noGrp="1"/>
          </p:cNvSpPr>
          <p:nvPr>
            <p:ph type="dt" sz="half" idx="10"/>
          </p:nvPr>
        </p:nvSpPr>
        <p:spPr/>
        <p:txBody>
          <a:bodyPr/>
          <a:lstStyle/>
          <a:p>
            <a:r>
              <a:rPr lang="en-US"/>
              <a:t>16/06/2020</a:t>
            </a:r>
          </a:p>
        </p:txBody>
      </p:sp>
      <p:sp>
        <p:nvSpPr>
          <p:cNvPr id="5" name="Footer Placeholder 4">
            <a:extLst>
              <a:ext uri="{FF2B5EF4-FFF2-40B4-BE49-F238E27FC236}">
                <a16:creationId xmlns:a16="http://schemas.microsoft.com/office/drawing/2014/main" id="{10B3D5FA-FD5E-4D10-A88D-13E5CD5B4125}"/>
              </a:ext>
            </a:extLst>
          </p:cNvPr>
          <p:cNvSpPr>
            <a:spLocks noGrp="1"/>
          </p:cNvSpPr>
          <p:nvPr>
            <p:ph type="ftr" sz="quarter" idx="11"/>
          </p:nvPr>
        </p:nvSpPr>
        <p:spPr/>
        <p:txBody>
          <a:bodyPr/>
          <a:lstStyle/>
          <a:p>
            <a:r>
              <a:rPr lang="en-US"/>
              <a:t>ELECTRONICS AND COMMUNICATION ENGINEERING</a:t>
            </a:r>
          </a:p>
        </p:txBody>
      </p:sp>
      <p:sp>
        <p:nvSpPr>
          <p:cNvPr id="6" name="Slide Number Placeholder 5">
            <a:extLst>
              <a:ext uri="{FF2B5EF4-FFF2-40B4-BE49-F238E27FC236}">
                <a16:creationId xmlns:a16="http://schemas.microsoft.com/office/drawing/2014/main" id="{B4FB3918-FA82-45EE-A34C-CD7AAC638F87}"/>
              </a:ext>
            </a:extLst>
          </p:cNvPr>
          <p:cNvSpPr>
            <a:spLocks noGrp="1"/>
          </p:cNvSpPr>
          <p:nvPr>
            <p:ph type="sldNum" sz="quarter" idx="12"/>
          </p:nvPr>
        </p:nvSpPr>
        <p:spPr/>
        <p:txBody>
          <a:bodyPr/>
          <a:lstStyle/>
          <a:p>
            <a:fld id="{5FD428A9-FE94-4AFE-8A61-0FCBC4B59A9B}" type="slidenum">
              <a:rPr lang="en-US" smtClean="0"/>
              <a:t>9</a:t>
            </a:fld>
            <a:endParaRPr lang="en-US"/>
          </a:p>
        </p:txBody>
      </p:sp>
      <p:pic>
        <p:nvPicPr>
          <p:cNvPr id="7" name="Picture 6">
            <a:extLst>
              <a:ext uri="{FF2B5EF4-FFF2-40B4-BE49-F238E27FC236}">
                <a16:creationId xmlns:a16="http://schemas.microsoft.com/office/drawing/2014/main" id="{9FABDC6A-2CFB-4054-A8CB-C243F1745A43}"/>
              </a:ext>
            </a:extLst>
          </p:cNvPr>
          <p:cNvPicPr>
            <a:picLocks noChangeAspect="1"/>
          </p:cNvPicPr>
          <p:nvPr/>
        </p:nvPicPr>
        <p:blipFill>
          <a:blip r:embed="rId2"/>
          <a:stretch>
            <a:fillRect/>
          </a:stretch>
        </p:blipFill>
        <p:spPr>
          <a:xfrm>
            <a:off x="8486775" y="-39757"/>
            <a:ext cx="3705225" cy="1228725"/>
          </a:xfrm>
          <a:prstGeom prst="rect">
            <a:avLst/>
          </a:prstGeom>
        </p:spPr>
      </p:pic>
    </p:spTree>
    <p:extLst>
      <p:ext uri="{BB962C8B-B14F-4D97-AF65-F5344CB8AC3E}">
        <p14:creationId xmlns:p14="http://schemas.microsoft.com/office/powerpoint/2010/main" val="1445714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2265</TotalTime>
  <Words>1699</Words>
  <Application>Microsoft Office PowerPoint</Application>
  <PresentationFormat>Widescreen</PresentationFormat>
  <Paragraphs>219</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Times New Roman</vt:lpstr>
      <vt:lpstr>Wingdings</vt:lpstr>
      <vt:lpstr>Office Theme</vt:lpstr>
      <vt:lpstr> </vt:lpstr>
      <vt:lpstr>CONTENTS:</vt:lpstr>
      <vt:lpstr>INTRODUCTION:</vt:lpstr>
      <vt:lpstr>LITERATURE SURVEY</vt:lpstr>
      <vt:lpstr>LITERATURE SURVEY</vt:lpstr>
      <vt:lpstr>LITERATURE SURVEY</vt:lpstr>
      <vt:lpstr>LITERATURE SURVEY</vt:lpstr>
      <vt:lpstr>LITERATURE SURVEY</vt:lpstr>
      <vt:lpstr>                       METHODOLOGY</vt:lpstr>
      <vt:lpstr>FLOWCHART:</vt:lpstr>
      <vt:lpstr>SYSTEM ARCHITECTURE:</vt:lpstr>
      <vt:lpstr>SYSTEM ARCHITECTURE:</vt:lpstr>
      <vt:lpstr>RESULT:</vt:lpstr>
      <vt:lpstr>RESULT:</vt:lpstr>
      <vt:lpstr>PRE-PROCESSING:</vt:lpstr>
      <vt:lpstr>Sequential steps for Data Modelling: </vt:lpstr>
      <vt:lpstr>TRAINING PHASE:</vt:lpstr>
      <vt:lpstr>ACCURACY EPOCH:</vt:lpstr>
      <vt:lpstr>LOSS EPOCH:</vt:lpstr>
      <vt:lpstr>CONFUSION MATRIX:</vt:lpstr>
      <vt:lpstr>TESTING PHASE:</vt:lpstr>
      <vt:lpstr>THE FINAL RESULT:</vt:lpstr>
      <vt:lpstr>PowerPoint Presentation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Jagadish Krishna</dc:creator>
  <cp:lastModifiedBy>sai abhinav</cp:lastModifiedBy>
  <cp:revision>58</cp:revision>
  <dcterms:created xsi:type="dcterms:W3CDTF">2020-02-25T12:05:58Z</dcterms:created>
  <dcterms:modified xsi:type="dcterms:W3CDTF">2020-06-16T15:10:10Z</dcterms:modified>
</cp:coreProperties>
</file>