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sldIdLst>
    <p:sldId id="256" r:id="rId2"/>
    <p:sldId id="259" r:id="rId3"/>
    <p:sldId id="258" r:id="rId4"/>
    <p:sldId id="265" r:id="rId5"/>
    <p:sldId id="260" r:id="rId6"/>
    <p:sldId id="266" r:id="rId7"/>
    <p:sldId id="261" r:id="rId8"/>
    <p:sldId id="262" r:id="rId9"/>
    <p:sldId id="271" r:id="rId10"/>
    <p:sldId id="272" r:id="rId11"/>
    <p:sldId id="270" r:id="rId12"/>
    <p:sldId id="269" r:id="rId13"/>
    <p:sldId id="267" r:id="rId14"/>
    <p:sldId id="273" r:id="rId15"/>
    <p:sldId id="274" r:id="rId16"/>
    <p:sldId id="275" r:id="rId17"/>
    <p:sldId id="277" r:id="rId18"/>
    <p:sldId id="264" r:id="rId19"/>
    <p:sldId id="26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8" autoAdjust="0"/>
    <p:restoredTop sz="94660"/>
  </p:normalViewPr>
  <p:slideViewPr>
    <p:cSldViewPr snapToGrid="0">
      <p:cViewPr varScale="1">
        <p:scale>
          <a:sx n="111" d="100"/>
          <a:sy n="111" d="100"/>
        </p:scale>
        <p:origin x="608"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BEF823-48A5-43FC-BE03-E79964288B41}" type="datetimeFigureOut">
              <a:rPr lang="en-US" smtClean="0"/>
              <a:t>8/17/23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664747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8/17/23</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754075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8/17/23</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lgn="ctr"/>
            <a:fld id="{D79E6812-DF0E-4B88-AFAA-EAC7168F54C0}" type="slidenum">
              <a:rPr lang="en-US" smtClean="0"/>
              <a:pPr algn="ct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17732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8/17/23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113206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8/17/23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lgn="ctr"/>
            <a:fld id="{D79E6812-DF0E-4B88-AFAA-EAC7168F54C0}" type="slidenum">
              <a:rPr lang="en-US" smtClean="0"/>
              <a:pPr algn="ct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2825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8/17/23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808064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8/17/23</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58845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8/17/23</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1977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8/17/23</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637428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8/17/23</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760382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8/17/23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716718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53BEF823-48A5-43FC-BE03-E79964288B41}" type="datetimeFigureOut">
              <a:rPr lang="en-US" smtClean="0"/>
              <a:pPr algn="r"/>
              <a:t>8/17/23</a:t>
            </a:fld>
            <a:endParaRPr lang="en-US" dirty="0"/>
          </a:p>
        </p:txBody>
      </p:sp>
      <p:sp>
        <p:nvSpPr>
          <p:cNvPr id="8" name="Footer Placeholder 7"/>
          <p:cNvSpPr>
            <a:spLocks noGrp="1"/>
          </p:cNvSpPr>
          <p:nvPr>
            <p:ph type="ftr" sz="quarter" idx="11"/>
          </p:nvPr>
        </p:nvSpPr>
        <p:spPr/>
        <p:txBody>
          <a:bodyPr/>
          <a:lstStyle/>
          <a:p>
            <a:pPr algn="l"/>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209374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53BEF823-48A5-43FC-BE03-E79964288B41}" type="datetimeFigureOut">
              <a:rPr lang="en-US" smtClean="0"/>
              <a:pPr algn="r"/>
              <a:t>8/17/23</a:t>
            </a:fld>
            <a:endParaRPr lang="en-US" dirty="0"/>
          </a:p>
        </p:txBody>
      </p:sp>
      <p:sp>
        <p:nvSpPr>
          <p:cNvPr id="4" name="Footer Placeholder 3"/>
          <p:cNvSpPr>
            <a:spLocks noGrp="1"/>
          </p:cNvSpPr>
          <p:nvPr>
            <p:ph type="ftr" sz="quarter" idx="11"/>
          </p:nvPr>
        </p:nvSpPr>
        <p:spPr/>
        <p:txBody>
          <a:bodyPr/>
          <a:lstStyle/>
          <a:p>
            <a:pPr algn="l"/>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23180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53BEF823-48A5-43FC-BE03-E79964288B41}" type="datetimeFigureOut">
              <a:rPr lang="en-US" smtClean="0"/>
              <a:pPr algn="r"/>
              <a:t>8/17/23</a:t>
            </a:fld>
            <a:endParaRPr lang="en-US" dirty="0"/>
          </a:p>
        </p:txBody>
      </p:sp>
      <p:sp>
        <p:nvSpPr>
          <p:cNvPr id="3" name="Footer Placeholder 2"/>
          <p:cNvSpPr>
            <a:spLocks noGrp="1"/>
          </p:cNvSpPr>
          <p:nvPr>
            <p:ph type="ftr" sz="quarter" idx="11"/>
          </p:nvPr>
        </p:nvSpPr>
        <p:spPr/>
        <p:txBody>
          <a:bodyPr/>
          <a:lstStyle/>
          <a:p>
            <a:pPr algn="l"/>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015877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8/17/23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742698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8/17/23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031555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algn="r"/>
            <a:fld id="{53BEF823-48A5-43FC-BE03-E79964288B41}" type="datetimeFigureOut">
              <a:rPr lang="en-US" smtClean="0"/>
              <a:pPr algn="r"/>
              <a:t>8/17/23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lgn="l"/>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57728176"/>
      </p:ext>
    </p:extLst>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1" name="Rectangle 40">
            <a:extLst>
              <a:ext uri="{FF2B5EF4-FFF2-40B4-BE49-F238E27FC236}">
                <a16:creationId xmlns:a16="http://schemas.microsoft.com/office/drawing/2014/main" id="{35879851-1A1D-4246-AAA1-C484E8583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se up of a toy house with a green roof">
            <a:extLst>
              <a:ext uri="{FF2B5EF4-FFF2-40B4-BE49-F238E27FC236}">
                <a16:creationId xmlns:a16="http://schemas.microsoft.com/office/drawing/2014/main" id="{BE3AECE6-B013-C979-6DFD-CA0C949A8128}"/>
              </a:ext>
            </a:extLst>
          </p:cNvPr>
          <p:cNvPicPr>
            <a:picLocks noChangeAspect="1"/>
          </p:cNvPicPr>
          <p:nvPr/>
        </p:nvPicPr>
        <p:blipFill rotWithShape="1">
          <a:blip r:embed="rId2">
            <a:alphaModFix amt="35000"/>
          </a:blip>
          <a:srcRect t="10842" b="4888"/>
          <a:stretch/>
        </p:blipFill>
        <p:spPr>
          <a:xfrm>
            <a:off x="6742" y="6316"/>
            <a:ext cx="12192000" cy="6858000"/>
          </a:xfrm>
          <a:prstGeom prst="rect">
            <a:avLst/>
          </a:prstGeom>
        </p:spPr>
      </p:pic>
      <p:sp>
        <p:nvSpPr>
          <p:cNvPr id="2" name="Title 1">
            <a:extLst>
              <a:ext uri="{FF2B5EF4-FFF2-40B4-BE49-F238E27FC236}">
                <a16:creationId xmlns:a16="http://schemas.microsoft.com/office/drawing/2014/main" id="{D8723888-7C88-434F-93C3-8504D6EFCD5F}"/>
              </a:ext>
            </a:extLst>
          </p:cNvPr>
          <p:cNvSpPr>
            <a:spLocks noGrp="1"/>
          </p:cNvSpPr>
          <p:nvPr>
            <p:ph type="ctrTitle"/>
          </p:nvPr>
        </p:nvSpPr>
        <p:spPr>
          <a:xfrm>
            <a:off x="7237" y="455291"/>
            <a:ext cx="12192000" cy="827324"/>
          </a:xfrm>
        </p:spPr>
        <p:txBody>
          <a:bodyPr vert="horz" lIns="91440" tIns="45720" rIns="91440" bIns="45720" rtlCol="0" anchor="t">
            <a:normAutofit/>
          </a:bodyPr>
          <a:lstStyle/>
          <a:p>
            <a:pPr algn="ctr"/>
            <a:r>
              <a:rPr lang="en-US" sz="3600" b="1" dirty="0">
                <a:solidFill>
                  <a:schemeClr val="tx1"/>
                </a:solidFill>
                <a:latin typeface="Castellar" panose="020A0402060406010301" pitchFamily="18" charset="0"/>
              </a:rPr>
              <a:t>Home Credit Default Risk</a:t>
            </a:r>
          </a:p>
        </p:txBody>
      </p:sp>
      <p:sp>
        <p:nvSpPr>
          <p:cNvPr id="3" name="Subtitle 2">
            <a:extLst>
              <a:ext uri="{FF2B5EF4-FFF2-40B4-BE49-F238E27FC236}">
                <a16:creationId xmlns:a16="http://schemas.microsoft.com/office/drawing/2014/main" id="{6405A33A-94D7-4FE2-8B83-8F2870C5195C}"/>
              </a:ext>
            </a:extLst>
          </p:cNvPr>
          <p:cNvSpPr>
            <a:spLocks noGrp="1"/>
          </p:cNvSpPr>
          <p:nvPr>
            <p:ph type="subTitle" idx="1"/>
          </p:nvPr>
        </p:nvSpPr>
        <p:spPr>
          <a:xfrm>
            <a:off x="8579403" y="5056816"/>
            <a:ext cx="3736837" cy="1655612"/>
          </a:xfrm>
        </p:spPr>
        <p:txBody>
          <a:bodyPr vert="horz" lIns="91440" tIns="45720" rIns="91440" bIns="45720" rtlCol="0">
            <a:normAutofit fontScale="85000" lnSpcReduction="20000"/>
          </a:bodyPr>
          <a:lstStyle/>
          <a:p>
            <a:pPr>
              <a:buClr>
                <a:srgbClr val="BFA37C"/>
              </a:buClr>
            </a:pPr>
            <a:r>
              <a:rPr lang="en-US" b="1" dirty="0">
                <a:solidFill>
                  <a:schemeClr val="tx1">
                    <a:lumMod val="75000"/>
                    <a:lumOff val="25000"/>
                  </a:schemeClr>
                </a:solidFill>
              </a:rPr>
              <a:t>            </a:t>
            </a:r>
            <a:r>
              <a:rPr lang="en-US" sz="2600" b="1" u="sng" dirty="0">
                <a:solidFill>
                  <a:schemeClr val="tx1">
                    <a:lumMod val="75000"/>
                    <a:lumOff val="25000"/>
                  </a:schemeClr>
                </a:solidFill>
              </a:rPr>
              <a:t>Team 25</a:t>
            </a:r>
          </a:p>
          <a:p>
            <a:pPr>
              <a:buClr>
                <a:srgbClr val="BFA37C"/>
              </a:buClr>
            </a:pPr>
            <a:r>
              <a:rPr lang="en-US" b="1" dirty="0">
                <a:solidFill>
                  <a:schemeClr val="tx1">
                    <a:lumMod val="75000"/>
                    <a:lumOff val="25000"/>
                  </a:schemeClr>
                </a:solidFill>
              </a:rPr>
              <a:t>	Dharani </a:t>
            </a:r>
            <a:r>
              <a:rPr lang="en-US" b="1" dirty="0" err="1">
                <a:solidFill>
                  <a:schemeClr val="tx1">
                    <a:lumMod val="75000"/>
                    <a:lumOff val="25000"/>
                  </a:schemeClr>
                </a:solidFill>
              </a:rPr>
              <a:t>Doppalapudi</a:t>
            </a:r>
            <a:endParaRPr lang="en-US" b="1" dirty="0">
              <a:solidFill>
                <a:schemeClr val="tx1">
                  <a:lumMod val="75000"/>
                  <a:lumOff val="25000"/>
                </a:schemeClr>
              </a:solidFill>
            </a:endParaRPr>
          </a:p>
          <a:p>
            <a:pPr>
              <a:buClr>
                <a:srgbClr val="BFA37C"/>
              </a:buClr>
            </a:pPr>
            <a:r>
              <a:rPr lang="en-US" b="1" dirty="0">
                <a:solidFill>
                  <a:schemeClr val="tx1">
                    <a:lumMod val="75000"/>
                    <a:lumOff val="25000"/>
                  </a:schemeClr>
                </a:solidFill>
              </a:rPr>
              <a:t>	Saiabhinav Chekka</a:t>
            </a:r>
          </a:p>
          <a:p>
            <a:pPr>
              <a:buClr>
                <a:srgbClr val="BFA37C"/>
              </a:buClr>
            </a:pPr>
            <a:r>
              <a:rPr lang="en-US" b="1" dirty="0">
                <a:solidFill>
                  <a:schemeClr val="tx1">
                    <a:lumMod val="75000"/>
                    <a:lumOff val="25000"/>
                  </a:schemeClr>
                </a:solidFill>
              </a:rPr>
              <a:t>	Krishna </a:t>
            </a:r>
            <a:r>
              <a:rPr lang="en-US" b="1" dirty="0" err="1">
                <a:solidFill>
                  <a:schemeClr val="tx1">
                    <a:lumMod val="75000"/>
                    <a:lumOff val="25000"/>
                  </a:schemeClr>
                </a:solidFill>
              </a:rPr>
              <a:t>Sannidhi</a:t>
            </a:r>
            <a:endParaRPr lang="en-US" b="1" dirty="0">
              <a:solidFill>
                <a:schemeClr val="tx1">
                  <a:lumMod val="75000"/>
                  <a:lumOff val="25000"/>
                </a:schemeClr>
              </a:solidFill>
            </a:endParaRPr>
          </a:p>
          <a:p>
            <a:pPr>
              <a:buClr>
                <a:srgbClr val="BFA37C"/>
              </a:buClr>
            </a:pPr>
            <a:r>
              <a:rPr lang="en-US" b="1" dirty="0">
                <a:solidFill>
                  <a:schemeClr val="tx1">
                    <a:lumMod val="75000"/>
                    <a:lumOff val="25000"/>
                  </a:schemeClr>
                </a:solidFill>
              </a:rPr>
              <a:t>	Godha Priyanka </a:t>
            </a:r>
            <a:r>
              <a:rPr lang="en-US" b="1" dirty="0" err="1">
                <a:solidFill>
                  <a:schemeClr val="tx1">
                    <a:lumMod val="75000"/>
                    <a:lumOff val="25000"/>
                  </a:schemeClr>
                </a:solidFill>
              </a:rPr>
              <a:t>Gummula</a:t>
            </a:r>
            <a:endParaRPr lang="en-US" b="1" dirty="0">
              <a:solidFill>
                <a:schemeClr val="tx1">
                  <a:lumMod val="75000"/>
                  <a:lumOff val="25000"/>
                </a:schemeClr>
              </a:solidFill>
            </a:endParaRPr>
          </a:p>
          <a:p>
            <a:pPr>
              <a:buClr>
                <a:srgbClr val="BFA37C"/>
              </a:buClr>
            </a:pPr>
            <a:endParaRPr lang="en-US" b="1" dirty="0">
              <a:solidFill>
                <a:schemeClr val="tx1">
                  <a:lumMod val="75000"/>
                  <a:lumOff val="25000"/>
                </a:schemeClr>
              </a:solidFill>
            </a:endParaRPr>
          </a:p>
          <a:p>
            <a:pPr>
              <a:buClr>
                <a:srgbClr val="BFA37C"/>
              </a:buClr>
              <a:buFont typeface="Wingdings 3" charset="2"/>
              <a:buChar char=""/>
            </a:pPr>
            <a:endParaRPr lang="en-US" b="1" dirty="0">
              <a:solidFill>
                <a:schemeClr val="tx1">
                  <a:lumMod val="75000"/>
                  <a:lumOff val="25000"/>
                </a:schemeClr>
              </a:solidFill>
            </a:endParaRPr>
          </a:p>
        </p:txBody>
      </p:sp>
    </p:spTree>
    <p:extLst>
      <p:ext uri="{BB962C8B-B14F-4D97-AF65-F5344CB8AC3E}">
        <p14:creationId xmlns:p14="http://schemas.microsoft.com/office/powerpoint/2010/main" val="1823024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506F82-F425-BCB3-D9AD-C048AED5239E}"/>
              </a:ext>
            </a:extLst>
          </p:cNvPr>
          <p:cNvSpPr>
            <a:spLocks noGrp="1"/>
          </p:cNvSpPr>
          <p:nvPr>
            <p:ph idx="1"/>
          </p:nvPr>
        </p:nvSpPr>
        <p:spPr>
          <a:xfrm>
            <a:off x="2589212" y="575733"/>
            <a:ext cx="8915400" cy="6039557"/>
          </a:xfrm>
        </p:spPr>
        <p:txBody>
          <a:bodyPr>
            <a:normAutofit lnSpcReduction="10000"/>
          </a:bodyPr>
          <a:lstStyle/>
          <a:p>
            <a:r>
              <a:rPr lang="en-US" dirty="0"/>
              <a:t>DECISION TREES:</a:t>
            </a:r>
          </a:p>
          <a:p>
            <a:pPr marL="0" indent="0">
              <a:buNone/>
            </a:pPr>
            <a:r>
              <a:rPr lang="en-US" dirty="0"/>
              <a:t>Decision tree builds classification model in the form of a tree structure. It breaks down a dataset </a:t>
            </a:r>
            <a:br>
              <a:rPr lang="en-US" dirty="0"/>
            </a:br>
            <a:r>
              <a:rPr lang="en-US" dirty="0"/>
              <a:t>into smaller and smaller subsets based on the conditions. The result is a tree with decision nodes </a:t>
            </a:r>
            <a:br>
              <a:rPr lang="en-US" dirty="0"/>
            </a:br>
            <a:r>
              <a:rPr lang="en-US" dirty="0"/>
              <a:t>and leaf nodes. We are planning to use Information Gain and Gini Index techniques to select the </a:t>
            </a:r>
            <a:br>
              <a:rPr lang="en-US" dirty="0"/>
            </a:br>
            <a:r>
              <a:rPr lang="en-US" dirty="0"/>
              <a:t>best attribute using Attribute Selection Measure (ASM).</a:t>
            </a:r>
          </a:p>
          <a:p>
            <a:pPr marL="0" indent="0">
              <a:buNone/>
            </a:pPr>
            <a:endParaRPr lang="en-US" dirty="0"/>
          </a:p>
          <a:p>
            <a:r>
              <a:rPr lang="en-US" dirty="0"/>
              <a:t>RANDOM FOREST:</a:t>
            </a:r>
          </a:p>
          <a:p>
            <a:pPr marL="0" indent="0">
              <a:buNone/>
            </a:pPr>
            <a:r>
              <a:rPr lang="en-US" dirty="0"/>
              <a:t>It is an ensemble tree-based learning algorithm. The Random Forest Classifier is a set of decision </a:t>
            </a:r>
            <a:br>
              <a:rPr lang="en-US" dirty="0"/>
            </a:br>
            <a:r>
              <a:rPr lang="en-US" dirty="0"/>
              <a:t>trees from randomly selected subset of training set. We are planning to use the Bagging and </a:t>
            </a:r>
            <a:br>
              <a:rPr lang="en-US" dirty="0"/>
            </a:br>
            <a:r>
              <a:rPr lang="en-US" dirty="0"/>
              <a:t>Boosting ensemble strategies. </a:t>
            </a:r>
          </a:p>
          <a:p>
            <a:pPr marL="0" indent="0">
              <a:buNone/>
            </a:pPr>
            <a:endParaRPr lang="en-US" dirty="0"/>
          </a:p>
          <a:p>
            <a:r>
              <a:rPr lang="en-US" dirty="0"/>
              <a:t>K-NEAREST NEIGHBORS:</a:t>
            </a:r>
          </a:p>
          <a:p>
            <a:pPr marL="0" indent="0">
              <a:buNone/>
            </a:pPr>
            <a:r>
              <a:rPr lang="en-US" dirty="0"/>
              <a:t>It is a data categorization approach that is used to estimate the chance that a data point will belong to one of two groups based on the data points closest to it.</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12363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AB2B8-C973-FEB8-D3CE-073A0D749F06}"/>
              </a:ext>
            </a:extLst>
          </p:cNvPr>
          <p:cNvSpPr>
            <a:spLocks noGrp="1"/>
          </p:cNvSpPr>
          <p:nvPr>
            <p:ph type="title"/>
          </p:nvPr>
        </p:nvSpPr>
        <p:spPr/>
        <p:txBody>
          <a:bodyPr/>
          <a:lstStyle/>
          <a:p>
            <a:r>
              <a:rPr lang="en-US" dirty="0"/>
              <a:t>Block diagram of Modeling Pipelines</a:t>
            </a:r>
          </a:p>
        </p:txBody>
      </p:sp>
      <p:pic>
        <p:nvPicPr>
          <p:cNvPr id="5" name="Content Placeholder 4" descr="Diagram&#10;&#10;Description automatically generated">
            <a:extLst>
              <a:ext uri="{FF2B5EF4-FFF2-40B4-BE49-F238E27FC236}">
                <a16:creationId xmlns:a16="http://schemas.microsoft.com/office/drawing/2014/main" id="{0C62C042-2781-BFDF-5CBD-D54F7BDFB8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8912" y="1768346"/>
            <a:ext cx="8201025" cy="4360992"/>
          </a:xfrm>
        </p:spPr>
      </p:pic>
    </p:spTree>
    <p:extLst>
      <p:ext uri="{BB962C8B-B14F-4D97-AF65-F5344CB8AC3E}">
        <p14:creationId xmlns:p14="http://schemas.microsoft.com/office/powerpoint/2010/main" val="3503489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EC1FE-7134-D7B9-2364-CD1F374D0858}"/>
              </a:ext>
            </a:extLst>
          </p:cNvPr>
          <p:cNvSpPr>
            <a:spLocks noGrp="1"/>
          </p:cNvSpPr>
          <p:nvPr>
            <p:ph type="title"/>
          </p:nvPr>
        </p:nvSpPr>
        <p:spPr/>
        <p:txBody>
          <a:bodyPr/>
          <a:lstStyle/>
          <a:p>
            <a:r>
              <a:rPr lang="en-US" dirty="0"/>
              <a:t>RESULTS AND DISCUSSIONS</a:t>
            </a:r>
          </a:p>
        </p:txBody>
      </p:sp>
      <p:pic>
        <p:nvPicPr>
          <p:cNvPr id="9" name="Content Placeholder 8" descr="Table&#10;&#10;Description automatically generated">
            <a:extLst>
              <a:ext uri="{FF2B5EF4-FFF2-40B4-BE49-F238E27FC236}">
                <a16:creationId xmlns:a16="http://schemas.microsoft.com/office/drawing/2014/main" id="{D0CE4A1B-E6ED-8D94-C5A0-A617FF94DB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1951" y="1700554"/>
            <a:ext cx="8726486" cy="2518680"/>
          </a:xfrm>
        </p:spPr>
      </p:pic>
      <p:pic>
        <p:nvPicPr>
          <p:cNvPr id="11" name="Picture 10" descr="Graphical user interface, application, table&#10;&#10;Description automatically generated">
            <a:extLst>
              <a:ext uri="{FF2B5EF4-FFF2-40B4-BE49-F238E27FC236}">
                <a16:creationId xmlns:a16="http://schemas.microsoft.com/office/drawing/2014/main" id="{4E7B25E2-DAC6-F8E2-8AA4-311BD72932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1951" y="4601369"/>
            <a:ext cx="8726487" cy="2032000"/>
          </a:xfrm>
          <a:prstGeom prst="rect">
            <a:avLst/>
          </a:prstGeom>
        </p:spPr>
      </p:pic>
    </p:spTree>
    <p:extLst>
      <p:ext uri="{BB962C8B-B14F-4D97-AF65-F5344CB8AC3E}">
        <p14:creationId xmlns:p14="http://schemas.microsoft.com/office/powerpoint/2010/main" val="1865229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77728A-03F0-49BE-934D-5C2CAC10BB81}"/>
              </a:ext>
            </a:extLst>
          </p:cNvPr>
          <p:cNvSpPr>
            <a:spLocks noGrp="1"/>
          </p:cNvSpPr>
          <p:nvPr>
            <p:ph idx="1"/>
          </p:nvPr>
        </p:nvSpPr>
        <p:spPr>
          <a:xfrm>
            <a:off x="1478996" y="1128713"/>
            <a:ext cx="10025616" cy="4782509"/>
          </a:xfrm>
        </p:spPr>
        <p:txBody>
          <a:bodyPr/>
          <a:lstStyle/>
          <a:p>
            <a:r>
              <a:rPr lang="en-US" dirty="0"/>
              <a:t>For Logistic regression, We have achieved an accuracy 66.842, error rate of 10.9372 an AUC score of 0.7393</a:t>
            </a:r>
          </a:p>
          <a:p>
            <a:r>
              <a:rPr lang="en-US" dirty="0"/>
              <a:t>Kaggle score: 0.72478</a:t>
            </a:r>
          </a:p>
          <a:p>
            <a:r>
              <a:rPr lang="en-US" dirty="0"/>
              <a:t>Screenshot:</a:t>
            </a:r>
          </a:p>
        </p:txBody>
      </p:sp>
      <p:pic>
        <p:nvPicPr>
          <p:cNvPr id="11" name="Picture 10" descr="Graphical user interface, text, application&#10;&#10;Description automatically generated">
            <a:extLst>
              <a:ext uri="{FF2B5EF4-FFF2-40B4-BE49-F238E27FC236}">
                <a16:creationId xmlns:a16="http://schemas.microsoft.com/office/drawing/2014/main" id="{3723E4F6-AE15-724C-1989-28E703DECC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4650" y="3316287"/>
            <a:ext cx="10160000" cy="2413000"/>
          </a:xfrm>
          <a:prstGeom prst="rect">
            <a:avLst/>
          </a:prstGeom>
        </p:spPr>
      </p:pic>
    </p:spTree>
    <p:extLst>
      <p:ext uri="{BB962C8B-B14F-4D97-AF65-F5344CB8AC3E}">
        <p14:creationId xmlns:p14="http://schemas.microsoft.com/office/powerpoint/2010/main" val="1573791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0DAE39-73F4-C495-075E-FDEA8DC9CE23}"/>
              </a:ext>
            </a:extLst>
          </p:cNvPr>
          <p:cNvSpPr>
            <a:spLocks noGrp="1"/>
          </p:cNvSpPr>
          <p:nvPr>
            <p:ph idx="1"/>
          </p:nvPr>
        </p:nvSpPr>
        <p:spPr>
          <a:xfrm>
            <a:off x="1943100" y="942975"/>
            <a:ext cx="9561512" cy="4968247"/>
          </a:xfrm>
        </p:spPr>
        <p:txBody>
          <a:bodyPr/>
          <a:lstStyle/>
          <a:p>
            <a:r>
              <a:rPr lang="en-US" dirty="0"/>
              <a:t>For Random Forest, We have achieved an accuracy 67.990, error rate of 2.6407 and an AUC score of 0.9796</a:t>
            </a:r>
          </a:p>
          <a:p>
            <a:r>
              <a:rPr lang="en-US" dirty="0"/>
              <a:t>Kaggle score: 0.72559</a:t>
            </a:r>
          </a:p>
          <a:p>
            <a:r>
              <a:rPr lang="en-US" dirty="0"/>
              <a:t>Screenshot:</a:t>
            </a:r>
          </a:p>
          <a:p>
            <a:endParaRPr lang="en-US" dirty="0"/>
          </a:p>
        </p:txBody>
      </p:sp>
      <p:pic>
        <p:nvPicPr>
          <p:cNvPr id="9" name="Picture 8" descr="Graphical user interface, text, application, email&#10;&#10;Description automatically generated">
            <a:extLst>
              <a:ext uri="{FF2B5EF4-FFF2-40B4-BE49-F238E27FC236}">
                <a16:creationId xmlns:a16="http://schemas.microsoft.com/office/drawing/2014/main" id="{4951EA86-ACC2-9AF8-A516-43EBFF1F4A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3125" y="3178136"/>
            <a:ext cx="8961437" cy="2365414"/>
          </a:xfrm>
          <a:prstGeom prst="rect">
            <a:avLst/>
          </a:prstGeom>
        </p:spPr>
      </p:pic>
    </p:spTree>
    <p:extLst>
      <p:ext uri="{BB962C8B-B14F-4D97-AF65-F5344CB8AC3E}">
        <p14:creationId xmlns:p14="http://schemas.microsoft.com/office/powerpoint/2010/main" val="27080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E02F0B-F55F-02DA-22AE-762D2B8F8090}"/>
              </a:ext>
            </a:extLst>
          </p:cNvPr>
          <p:cNvSpPr>
            <a:spLocks noGrp="1"/>
          </p:cNvSpPr>
          <p:nvPr>
            <p:ph idx="1"/>
          </p:nvPr>
        </p:nvSpPr>
        <p:spPr>
          <a:xfrm>
            <a:off x="2557463" y="1128713"/>
            <a:ext cx="8947149" cy="4782509"/>
          </a:xfrm>
        </p:spPr>
        <p:txBody>
          <a:bodyPr/>
          <a:lstStyle/>
          <a:p>
            <a:r>
              <a:rPr lang="en-US" dirty="0"/>
              <a:t>For Support Vector Machine, We have achieved an accuracy 66.900, error rate of 11.4324 and an AUC score of 0.7397</a:t>
            </a:r>
          </a:p>
          <a:p>
            <a:r>
              <a:rPr lang="en-US" dirty="0"/>
              <a:t>Kaggle score: 0.72448</a:t>
            </a:r>
          </a:p>
          <a:p>
            <a:r>
              <a:rPr lang="en-US" dirty="0"/>
              <a:t>Screenshot:</a:t>
            </a:r>
          </a:p>
          <a:p>
            <a:endParaRPr lang="en-US" dirty="0"/>
          </a:p>
        </p:txBody>
      </p:sp>
      <p:pic>
        <p:nvPicPr>
          <p:cNvPr id="5" name="Picture 4" descr="Graphical user interface, text, application&#10;&#10;Description automatically generated">
            <a:extLst>
              <a:ext uri="{FF2B5EF4-FFF2-40B4-BE49-F238E27FC236}">
                <a16:creationId xmlns:a16="http://schemas.microsoft.com/office/drawing/2014/main" id="{6294604C-BDC9-9738-9485-EC9D27ACC9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1" y="3000375"/>
            <a:ext cx="8418512" cy="2428875"/>
          </a:xfrm>
          <a:prstGeom prst="rect">
            <a:avLst/>
          </a:prstGeom>
        </p:spPr>
      </p:pic>
    </p:spTree>
    <p:extLst>
      <p:ext uri="{BB962C8B-B14F-4D97-AF65-F5344CB8AC3E}">
        <p14:creationId xmlns:p14="http://schemas.microsoft.com/office/powerpoint/2010/main" val="2653943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D6F7CA-70D4-B9DB-CD0E-BF6B9F7ACA8F}"/>
              </a:ext>
            </a:extLst>
          </p:cNvPr>
          <p:cNvSpPr>
            <a:spLocks noGrp="1"/>
          </p:cNvSpPr>
          <p:nvPr>
            <p:ph idx="1"/>
          </p:nvPr>
        </p:nvSpPr>
        <p:spPr>
          <a:xfrm>
            <a:off x="2589212" y="1014412"/>
            <a:ext cx="8915400" cy="4896809"/>
          </a:xfrm>
        </p:spPr>
        <p:txBody>
          <a:bodyPr/>
          <a:lstStyle/>
          <a:p>
            <a:r>
              <a:rPr lang="en-US" dirty="0"/>
              <a:t>For K-Nearest Neighbors, We have achieved an accuracy 63.047,error rate of 2.6407 and an AUC score of 0.6715</a:t>
            </a:r>
          </a:p>
          <a:p>
            <a:r>
              <a:rPr lang="en-US" dirty="0"/>
              <a:t>Kaggle score: 0.65958</a:t>
            </a:r>
          </a:p>
          <a:p>
            <a:r>
              <a:rPr lang="en-US" dirty="0"/>
              <a:t>Screenshot:</a:t>
            </a:r>
          </a:p>
          <a:p>
            <a:endParaRPr lang="en-US" dirty="0"/>
          </a:p>
        </p:txBody>
      </p:sp>
      <p:pic>
        <p:nvPicPr>
          <p:cNvPr id="5" name="Picture 4" descr="Graphical user interface, text, application&#10;&#10;Description automatically generated">
            <a:extLst>
              <a:ext uri="{FF2B5EF4-FFF2-40B4-BE49-F238E27FC236}">
                <a16:creationId xmlns:a16="http://schemas.microsoft.com/office/drawing/2014/main" id="{4D3B5E28-6CD0-9134-2A98-0E84F171F4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9087" y="3174658"/>
            <a:ext cx="8375650" cy="2154580"/>
          </a:xfrm>
          <a:prstGeom prst="rect">
            <a:avLst/>
          </a:prstGeom>
        </p:spPr>
      </p:pic>
    </p:spTree>
    <p:extLst>
      <p:ext uri="{BB962C8B-B14F-4D97-AF65-F5344CB8AC3E}">
        <p14:creationId xmlns:p14="http://schemas.microsoft.com/office/powerpoint/2010/main" val="3302113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13EE84-F638-DB2B-076D-758F917658AB}"/>
              </a:ext>
            </a:extLst>
          </p:cNvPr>
          <p:cNvSpPr>
            <a:spLocks noGrp="1"/>
          </p:cNvSpPr>
          <p:nvPr>
            <p:ph idx="1"/>
          </p:nvPr>
        </p:nvSpPr>
        <p:spPr>
          <a:xfrm>
            <a:off x="2589212" y="914400"/>
            <a:ext cx="8915400" cy="4996822"/>
          </a:xfrm>
        </p:spPr>
        <p:txBody>
          <a:bodyPr>
            <a:normAutofit/>
          </a:bodyPr>
          <a:lstStyle/>
          <a:p>
            <a:pPr marL="0" indent="0">
              <a:buNone/>
            </a:pPr>
            <a:r>
              <a:rPr lang="en-US" sz="2400" dirty="0">
                <a:latin typeface="Calibri" panose="020F0502020204030204" pitchFamily="34" charset="0"/>
                <a:cs typeface="Calibri" panose="020F0502020204030204" pitchFamily="34" charset="0"/>
              </a:rPr>
              <a:t>Out of all, Random Forest model provided better accuracies and so we considered it as the best suited model for our data. The Random Forest Model has a test accuracy of 68 percent, AUC score of 97 percent, Error rate of 2.6407. Kaggle score of 0.72559 and private score of 0.72778.</a:t>
            </a:r>
            <a:endParaRPr lang="en-US" sz="2400" dirty="0"/>
          </a:p>
        </p:txBody>
      </p:sp>
    </p:spTree>
    <p:extLst>
      <p:ext uri="{BB962C8B-B14F-4D97-AF65-F5344CB8AC3E}">
        <p14:creationId xmlns:p14="http://schemas.microsoft.com/office/powerpoint/2010/main" val="3244339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55268-724B-4452-8647-C7D85A5434EC}"/>
              </a:ext>
            </a:extLst>
          </p:cNvPr>
          <p:cNvSpPr>
            <a:spLocks noGrp="1"/>
          </p:cNvSpPr>
          <p:nvPr>
            <p:ph type="title"/>
          </p:nvPr>
        </p:nvSpPr>
        <p:spPr>
          <a:xfrm>
            <a:off x="1" y="624110"/>
            <a:ext cx="12255414" cy="1044670"/>
          </a:xfrm>
        </p:spPr>
        <p:txBody>
          <a:bodyPr/>
          <a:lstStyle/>
          <a:p>
            <a:pPr algn="ctr"/>
            <a:r>
              <a:rPr lang="en-US" b="1" dirty="0">
                <a:solidFill>
                  <a:schemeClr val="tx1"/>
                </a:solidFill>
                <a:latin typeface="Castellar" panose="020A0402060406010301" pitchFamily="18" charset="0"/>
              </a:rPr>
              <a:t>CONCLUSION </a:t>
            </a:r>
          </a:p>
        </p:txBody>
      </p:sp>
      <p:sp>
        <p:nvSpPr>
          <p:cNvPr id="3" name="Content Placeholder 2">
            <a:extLst>
              <a:ext uri="{FF2B5EF4-FFF2-40B4-BE49-F238E27FC236}">
                <a16:creationId xmlns:a16="http://schemas.microsoft.com/office/drawing/2014/main" id="{66D9DDA4-400C-4291-82A3-07E8F1B18940}"/>
              </a:ext>
            </a:extLst>
          </p:cNvPr>
          <p:cNvSpPr>
            <a:spLocks noGrp="1"/>
          </p:cNvSpPr>
          <p:nvPr>
            <p:ph idx="1"/>
          </p:nvPr>
        </p:nvSpPr>
        <p:spPr>
          <a:xfrm>
            <a:off x="2062003" y="1668780"/>
            <a:ext cx="9442609" cy="4242442"/>
          </a:xfrm>
        </p:spPr>
        <p:txBody>
          <a:bodyPr/>
          <a:lstStyle/>
          <a:p>
            <a:r>
              <a:rPr lang="en-US" dirty="0"/>
              <a:t>The primary goal of this project is to build a Machine Learning model that can predict a person will be able to repay the loan that is granted. Our project is to predict if a person can repay their loan based on many factors like their previous application history, monthly balances of previous credits, credit card balance etc. This model  aids in choosing the applicants if they can repay the loan based of variety of factors considered. Created a pipeline model and tested on Support Vector Machine, Logistic Regression, Random Forest, Decision Trees and K-Nearest Neighbors models. We have also submitted these on Kaggle.</a:t>
            </a:r>
          </a:p>
          <a:p>
            <a:pPr marL="0" indent="0">
              <a:buNone/>
            </a:pPr>
            <a:endParaRPr lang="en-US" dirty="0"/>
          </a:p>
          <a:p>
            <a:r>
              <a:rPr lang="en-US" dirty="0"/>
              <a:t>The logistic regression achieved an accuracy of 92%. We have also submitted this on </a:t>
            </a:r>
            <a:r>
              <a:rPr lang="en-US" dirty="0" err="1"/>
              <a:t>kaggle</a:t>
            </a:r>
            <a:r>
              <a:rPr lang="en-US" dirty="0"/>
              <a:t> which got us a score of 0.71530.</a:t>
            </a:r>
          </a:p>
          <a:p>
            <a:r>
              <a:rPr lang="en-US" dirty="0"/>
              <a:t>In future we will build a multi-layer perceptron model using </a:t>
            </a:r>
            <a:r>
              <a:rPr lang="en-US" dirty="0" err="1"/>
              <a:t>PyTorch</a:t>
            </a:r>
            <a:r>
              <a:rPr lang="en-US" dirty="0"/>
              <a:t>.</a:t>
            </a:r>
          </a:p>
        </p:txBody>
      </p:sp>
    </p:spTree>
    <p:extLst>
      <p:ext uri="{BB962C8B-B14F-4D97-AF65-F5344CB8AC3E}">
        <p14:creationId xmlns:p14="http://schemas.microsoft.com/office/powerpoint/2010/main" val="541012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393BE-6594-476A-ACAE-B24C1B5381EF}"/>
              </a:ext>
            </a:extLst>
          </p:cNvPr>
          <p:cNvSpPr>
            <a:spLocks noGrp="1"/>
          </p:cNvSpPr>
          <p:nvPr>
            <p:ph type="title"/>
          </p:nvPr>
        </p:nvSpPr>
        <p:spPr>
          <a:xfrm>
            <a:off x="1190562" y="2788555"/>
            <a:ext cx="9970384" cy="1280890"/>
          </a:xfrm>
        </p:spPr>
        <p:txBody>
          <a:bodyPr/>
          <a:lstStyle/>
          <a:p>
            <a:pPr algn="ctr"/>
            <a:r>
              <a:rPr lang="en-US" b="1" dirty="0">
                <a:solidFill>
                  <a:schemeClr val="tx1"/>
                </a:solidFill>
                <a:latin typeface="Castellar" panose="020A0402060406010301" pitchFamily="18" charset="0"/>
              </a:rPr>
              <a:t>THANK</a:t>
            </a:r>
            <a:r>
              <a:rPr lang="en-US" dirty="0"/>
              <a:t> YOU</a:t>
            </a:r>
          </a:p>
        </p:txBody>
      </p:sp>
    </p:spTree>
    <p:extLst>
      <p:ext uri="{BB962C8B-B14F-4D97-AF65-F5344CB8AC3E}">
        <p14:creationId xmlns:p14="http://schemas.microsoft.com/office/powerpoint/2010/main" val="172809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erson writing on a notepad">
            <a:extLst>
              <a:ext uri="{FF2B5EF4-FFF2-40B4-BE49-F238E27FC236}">
                <a16:creationId xmlns:a16="http://schemas.microsoft.com/office/drawing/2014/main" id="{5B9BC6A8-BD63-37EE-F08D-20069C3C3886}"/>
              </a:ext>
            </a:extLst>
          </p:cNvPr>
          <p:cNvPicPr>
            <a:picLocks noChangeAspect="1"/>
          </p:cNvPicPr>
          <p:nvPr/>
        </p:nvPicPr>
        <p:blipFill rotWithShape="1">
          <a:blip r:embed="rId2"/>
          <a:srcRect l="9165" r="1780"/>
          <a:stretch/>
        </p:blipFill>
        <p:spPr>
          <a:xfrm>
            <a:off x="4485557" y="10"/>
            <a:ext cx="7706443" cy="6857990"/>
          </a:xfrm>
          <a:prstGeom prst="rect">
            <a:avLst/>
          </a:prstGeom>
        </p:spPr>
      </p:pic>
      <p:sp useBgFill="1">
        <p:nvSpPr>
          <p:cNvPr id="9" name="Freeform: Shape 8">
            <a:extLst>
              <a:ext uri="{FF2B5EF4-FFF2-40B4-BE49-F238E27FC236}">
                <a16:creationId xmlns:a16="http://schemas.microsoft.com/office/drawing/2014/main" id="{23C7736A-5A08-4021-9AB6-390DFF50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8170246" cy="6858000"/>
          </a:xfrm>
          <a:custGeom>
            <a:avLst/>
            <a:gdLst>
              <a:gd name="connsiteX0" fmla="*/ 4738960 w 8170246"/>
              <a:gd name="connsiteY0" fmla="*/ 0 h 6858000"/>
              <a:gd name="connsiteX1" fmla="*/ 4862151 w 8170246"/>
              <a:gd name="connsiteY1" fmla="*/ 0 h 6858000"/>
              <a:gd name="connsiteX2" fmla="*/ 8088169 w 8170246"/>
              <a:gd name="connsiteY2" fmla="*/ 3226735 h 6858000"/>
              <a:gd name="connsiteX3" fmla="*/ 8088169 w 8170246"/>
              <a:gd name="connsiteY3" fmla="*/ 3626507 h 6858000"/>
              <a:gd name="connsiteX4" fmla="*/ 4857393 w 8170246"/>
              <a:gd name="connsiteY4" fmla="*/ 6858000 h 6858000"/>
              <a:gd name="connsiteX5" fmla="*/ 4783581 w 8170246"/>
              <a:gd name="connsiteY5" fmla="*/ 6858000 h 6858000"/>
              <a:gd name="connsiteX6" fmla="*/ 4734202 w 8170246"/>
              <a:gd name="connsiteY6" fmla="*/ 6858000 h 6858000"/>
              <a:gd name="connsiteX7" fmla="*/ 7964978 w 8170246"/>
              <a:gd name="connsiteY7" fmla="*/ 3626507 h 6858000"/>
              <a:gd name="connsiteX8" fmla="*/ 7964978 w 8170246"/>
              <a:gd name="connsiteY8" fmla="*/ 3226735 h 6858000"/>
              <a:gd name="connsiteX9" fmla="*/ 4738960 w 8170246"/>
              <a:gd name="connsiteY9" fmla="*/ 0 h 6858000"/>
              <a:gd name="connsiteX10" fmla="*/ 0 w 8170246"/>
              <a:gd name="connsiteY10" fmla="*/ 0 h 6858000"/>
              <a:gd name="connsiteX11" fmla="*/ 98791 w 8170246"/>
              <a:gd name="connsiteY11" fmla="*/ 0 h 6858000"/>
              <a:gd name="connsiteX12" fmla="*/ 4456718 w 8170246"/>
              <a:gd name="connsiteY12" fmla="*/ 0 h 6858000"/>
              <a:gd name="connsiteX13" fmla="*/ 4603489 w 8170246"/>
              <a:gd name="connsiteY13" fmla="*/ 0 h 6858000"/>
              <a:gd name="connsiteX14" fmla="*/ 7829507 w 8170246"/>
              <a:gd name="connsiteY14" fmla="*/ 3226735 h 6858000"/>
              <a:gd name="connsiteX15" fmla="*/ 7829507 w 8170246"/>
              <a:gd name="connsiteY15" fmla="*/ 3626507 h 6858000"/>
              <a:gd name="connsiteX16" fmla="*/ 4598731 w 8170246"/>
              <a:gd name="connsiteY16" fmla="*/ 6858000 h 6858000"/>
              <a:gd name="connsiteX17" fmla="*/ 4540663 w 8170246"/>
              <a:gd name="connsiteY17" fmla="*/ 6858000 h 6858000"/>
              <a:gd name="connsiteX18" fmla="*/ 133398 w 8170246"/>
              <a:gd name="connsiteY18" fmla="*/ 6858000 h 6858000"/>
              <a:gd name="connsiteX19" fmla="*/ 0 w 8170246"/>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170246" h="6858000">
                <a:moveTo>
                  <a:pt x="4738960" y="0"/>
                </a:moveTo>
                <a:lnTo>
                  <a:pt x="4862151" y="0"/>
                </a:lnTo>
                <a:cubicBezTo>
                  <a:pt x="4862151" y="0"/>
                  <a:pt x="4862151" y="0"/>
                  <a:pt x="8088169" y="3226735"/>
                </a:cubicBezTo>
                <a:cubicBezTo>
                  <a:pt x="8197606" y="3336196"/>
                  <a:pt x="8197606" y="3517045"/>
                  <a:pt x="8088169" y="3626507"/>
                </a:cubicBezTo>
                <a:cubicBezTo>
                  <a:pt x="8088169" y="3626507"/>
                  <a:pt x="8088169" y="3626507"/>
                  <a:pt x="4857393" y="6858000"/>
                </a:cubicBezTo>
                <a:cubicBezTo>
                  <a:pt x="4857393" y="6858000"/>
                  <a:pt x="4857393" y="6858000"/>
                  <a:pt x="4783581" y="6858000"/>
                </a:cubicBezTo>
                <a:lnTo>
                  <a:pt x="4734202" y="6858000"/>
                </a:lnTo>
                <a:cubicBezTo>
                  <a:pt x="7964978" y="3626507"/>
                  <a:pt x="7964978" y="3626507"/>
                  <a:pt x="7964978" y="3626507"/>
                </a:cubicBezTo>
                <a:cubicBezTo>
                  <a:pt x="8074415" y="3517045"/>
                  <a:pt x="8074415" y="3336196"/>
                  <a:pt x="7964978" y="3226735"/>
                </a:cubicBezTo>
                <a:cubicBezTo>
                  <a:pt x="4738960" y="0"/>
                  <a:pt x="4738960" y="0"/>
                  <a:pt x="4738960" y="0"/>
                </a:cubicBezTo>
                <a:close/>
                <a:moveTo>
                  <a:pt x="0" y="0"/>
                </a:moveTo>
                <a:lnTo>
                  <a:pt x="98791" y="0"/>
                </a:lnTo>
                <a:cubicBezTo>
                  <a:pt x="1075904" y="0"/>
                  <a:pt x="2469401" y="0"/>
                  <a:pt x="4456718" y="0"/>
                </a:cubicBezTo>
                <a:lnTo>
                  <a:pt x="4603489" y="0"/>
                </a:lnTo>
                <a:cubicBezTo>
                  <a:pt x="4603489" y="0"/>
                  <a:pt x="4603489" y="0"/>
                  <a:pt x="7829507" y="3226735"/>
                </a:cubicBezTo>
                <a:cubicBezTo>
                  <a:pt x="7938944" y="3336196"/>
                  <a:pt x="7938944" y="3517045"/>
                  <a:pt x="7829507" y="3626507"/>
                </a:cubicBezTo>
                <a:cubicBezTo>
                  <a:pt x="7829507" y="3626507"/>
                  <a:pt x="7829507" y="3626507"/>
                  <a:pt x="4598731" y="6858000"/>
                </a:cubicBezTo>
                <a:lnTo>
                  <a:pt x="4540663" y="6858000"/>
                </a:lnTo>
                <a:cubicBezTo>
                  <a:pt x="4077749" y="6858000"/>
                  <a:pt x="2938270" y="6858000"/>
                  <a:pt x="133398" y="6858000"/>
                </a:cubicBezTo>
                <a:lnTo>
                  <a:pt x="0" y="6858000"/>
                </a:lnTo>
                <a:close/>
              </a:path>
            </a:pathLst>
          </a:custGeom>
          <a:ln>
            <a:noFill/>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dirty="0"/>
          </a:p>
        </p:txBody>
      </p:sp>
      <p:sp>
        <p:nvSpPr>
          <p:cNvPr id="2" name="Title 1">
            <a:extLst>
              <a:ext uri="{FF2B5EF4-FFF2-40B4-BE49-F238E27FC236}">
                <a16:creationId xmlns:a16="http://schemas.microsoft.com/office/drawing/2014/main" id="{3CDEAF01-1F54-48FE-BA2E-8BAF2FFB5468}"/>
              </a:ext>
            </a:extLst>
          </p:cNvPr>
          <p:cNvSpPr>
            <a:spLocks noGrp="1"/>
          </p:cNvSpPr>
          <p:nvPr>
            <p:ph type="title"/>
          </p:nvPr>
        </p:nvSpPr>
        <p:spPr>
          <a:xfrm>
            <a:off x="535525" y="624110"/>
            <a:ext cx="4623955" cy="1280890"/>
          </a:xfrm>
        </p:spPr>
        <p:txBody>
          <a:bodyPr>
            <a:normAutofit/>
          </a:bodyPr>
          <a:lstStyle/>
          <a:p>
            <a:r>
              <a:rPr lang="en-US" b="1" dirty="0"/>
              <a:t>	  </a:t>
            </a:r>
            <a:r>
              <a:rPr lang="en-US" b="1" dirty="0">
                <a:solidFill>
                  <a:schemeClr val="tx1"/>
                </a:solidFill>
                <a:latin typeface="Castellar" panose="020A0402060406010301" pitchFamily="18" charset="0"/>
              </a:rPr>
              <a:t>Outline for 	Presentation</a:t>
            </a:r>
          </a:p>
        </p:txBody>
      </p:sp>
      <p:sp>
        <p:nvSpPr>
          <p:cNvPr id="11" name="Rectangle 10">
            <a:extLst>
              <a:ext uri="{FF2B5EF4-FFF2-40B4-BE49-F238E27FC236}">
                <a16:creationId xmlns:a16="http://schemas.microsoft.com/office/drawing/2014/main" id="{433DF4D3-8A35-461A-ABE0-F56B78A13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10D3425-C1AE-424E-AC75-D184AC076ABC}"/>
              </a:ext>
            </a:extLst>
          </p:cNvPr>
          <p:cNvSpPr>
            <a:spLocks noGrp="1"/>
          </p:cNvSpPr>
          <p:nvPr>
            <p:ph idx="1"/>
          </p:nvPr>
        </p:nvSpPr>
        <p:spPr>
          <a:xfrm>
            <a:off x="975360" y="2133600"/>
            <a:ext cx="5067300" cy="3063240"/>
          </a:xfrm>
        </p:spPr>
        <p:txBody>
          <a:bodyPr>
            <a:normAutofit fontScale="92500" lnSpcReduction="10000"/>
          </a:bodyPr>
          <a:lstStyle/>
          <a:p>
            <a:r>
              <a:rPr lang="en-US" sz="2400" dirty="0"/>
              <a:t>Team Information</a:t>
            </a:r>
          </a:p>
          <a:p>
            <a:r>
              <a:rPr lang="en-US" sz="2400" dirty="0"/>
              <a:t>Project Description</a:t>
            </a:r>
          </a:p>
          <a:p>
            <a:r>
              <a:rPr lang="en-US" sz="2400" dirty="0"/>
              <a:t>Summary of Tasks</a:t>
            </a:r>
          </a:p>
          <a:p>
            <a:r>
              <a:rPr lang="en-US" sz="2400" dirty="0"/>
              <a:t>Summary of Visual EDA</a:t>
            </a:r>
          </a:p>
          <a:p>
            <a:r>
              <a:rPr lang="en-US" sz="2400" dirty="0"/>
              <a:t>Overview of Modeling Pipelines</a:t>
            </a:r>
          </a:p>
          <a:p>
            <a:r>
              <a:rPr lang="en-US" sz="2400" dirty="0"/>
              <a:t>Results and discussions</a:t>
            </a:r>
          </a:p>
          <a:p>
            <a:r>
              <a:rPr lang="en-US" sz="2400" dirty="0"/>
              <a:t>Conclusion</a:t>
            </a:r>
          </a:p>
        </p:txBody>
      </p:sp>
    </p:spTree>
    <p:extLst>
      <p:ext uri="{BB962C8B-B14F-4D97-AF65-F5344CB8AC3E}">
        <p14:creationId xmlns:p14="http://schemas.microsoft.com/office/powerpoint/2010/main" val="2034510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986CA-3116-47A2-B2DA-750104943D84}"/>
              </a:ext>
            </a:extLst>
          </p:cNvPr>
          <p:cNvSpPr>
            <a:spLocks noGrp="1"/>
          </p:cNvSpPr>
          <p:nvPr>
            <p:ph type="title"/>
          </p:nvPr>
        </p:nvSpPr>
        <p:spPr>
          <a:xfrm>
            <a:off x="171834" y="624110"/>
            <a:ext cx="12020165" cy="1280890"/>
          </a:xfrm>
        </p:spPr>
        <p:txBody>
          <a:bodyPr/>
          <a:lstStyle/>
          <a:p>
            <a:pPr algn="ctr"/>
            <a:r>
              <a:rPr lang="en-US" b="1" dirty="0">
                <a:solidFill>
                  <a:schemeClr val="tx1"/>
                </a:solidFill>
                <a:latin typeface="Castellar" panose="020A0402060406010301" pitchFamily="18" charset="0"/>
              </a:rPr>
              <a:t>Project</a:t>
            </a:r>
            <a:r>
              <a:rPr lang="en-US" sz="3600" b="1" dirty="0"/>
              <a:t> </a:t>
            </a:r>
            <a:r>
              <a:rPr lang="en-US" b="1" dirty="0">
                <a:solidFill>
                  <a:schemeClr val="tx1"/>
                </a:solidFill>
                <a:latin typeface="Castellar" panose="020A0402060406010301" pitchFamily="18" charset="0"/>
              </a:rPr>
              <a:t>Description</a:t>
            </a:r>
            <a:br>
              <a:rPr lang="en-US" sz="3600" dirty="0"/>
            </a:br>
            <a:endParaRPr lang="en-US" b="1" dirty="0"/>
          </a:p>
        </p:txBody>
      </p:sp>
      <p:sp>
        <p:nvSpPr>
          <p:cNvPr id="3" name="Content Placeholder 2">
            <a:extLst>
              <a:ext uri="{FF2B5EF4-FFF2-40B4-BE49-F238E27FC236}">
                <a16:creationId xmlns:a16="http://schemas.microsoft.com/office/drawing/2014/main" id="{8DF92D15-57DB-4FE9-95F3-D673F15C1842}"/>
              </a:ext>
            </a:extLst>
          </p:cNvPr>
          <p:cNvSpPr>
            <a:spLocks noGrp="1"/>
          </p:cNvSpPr>
          <p:nvPr>
            <p:ph idx="1"/>
          </p:nvPr>
        </p:nvSpPr>
        <p:spPr>
          <a:xfrm>
            <a:off x="1178287" y="1485133"/>
            <a:ext cx="10064538" cy="5105911"/>
          </a:xfrm>
        </p:spPr>
        <p:txBody>
          <a:bodyPr>
            <a:normAutofit/>
          </a:bodyPr>
          <a:lstStyle/>
          <a:p>
            <a:pPr marL="0" indent="0">
              <a:buNone/>
            </a:pPr>
            <a:r>
              <a:rPr lang="en-US" sz="2100" b="1" dirty="0">
                <a:solidFill>
                  <a:schemeClr val="tx1"/>
                </a:solidFill>
                <a:latin typeface="Castellar" panose="020A0402060406010301" pitchFamily="18" charset="0"/>
                <a:ea typeface="+mj-ea"/>
                <a:cs typeface="+mj-cs"/>
              </a:rPr>
              <a:t>Data Description:</a:t>
            </a:r>
          </a:p>
          <a:p>
            <a:pPr marL="0" indent="0">
              <a:buNone/>
            </a:pPr>
            <a:endParaRPr lang="en-US" sz="2100" b="1" dirty="0">
              <a:solidFill>
                <a:schemeClr val="tx1"/>
              </a:solidFill>
              <a:latin typeface="Castellar" panose="020A0402060406010301" pitchFamily="18" charset="0"/>
              <a:ea typeface="+mj-ea"/>
              <a:cs typeface="+mj-cs"/>
            </a:endParaRPr>
          </a:p>
          <a:p>
            <a:pPr marL="0" indent="0">
              <a:buNone/>
            </a:pPr>
            <a:r>
              <a:rPr lang="en-US" sz="2000" dirty="0">
                <a:latin typeface="Calibri" panose="020F0502020204030204" pitchFamily="34" charset="0"/>
                <a:cs typeface="Calibri" panose="020F0502020204030204" pitchFamily="34" charset="0"/>
              </a:rPr>
              <a:t>We are working on Home Credit Default Risk dataset which is hosted on Kaggle. Our project will calculate every factor which can help a person repay the loan they took. Analysis of monthly income from all the sources, existing loans, and history of repayment will be considered before approving a loan.</a:t>
            </a:r>
          </a:p>
          <a:p>
            <a:pPr marL="0" indent="0">
              <a:buNone/>
            </a:pP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We are currently working on the files application_train.csv, previous_appliation.csv, installments_payments.csv and credit_card_balance.csv.</a:t>
            </a:r>
          </a:p>
        </p:txBody>
      </p:sp>
    </p:spTree>
    <p:extLst>
      <p:ext uri="{BB962C8B-B14F-4D97-AF65-F5344CB8AC3E}">
        <p14:creationId xmlns:p14="http://schemas.microsoft.com/office/powerpoint/2010/main" val="2059327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761BF-C4F2-4601-AB36-5833B3730ABA}"/>
              </a:ext>
            </a:extLst>
          </p:cNvPr>
          <p:cNvSpPr>
            <a:spLocks noGrp="1"/>
          </p:cNvSpPr>
          <p:nvPr>
            <p:ph type="title"/>
          </p:nvPr>
        </p:nvSpPr>
        <p:spPr>
          <a:xfrm>
            <a:off x="0" y="624110"/>
            <a:ext cx="12191999" cy="733203"/>
          </a:xfrm>
        </p:spPr>
        <p:txBody>
          <a:bodyPr/>
          <a:lstStyle/>
          <a:p>
            <a:pPr algn="ctr"/>
            <a:r>
              <a:rPr lang="en-US" dirty="0"/>
              <a:t>Project Abstract</a:t>
            </a:r>
          </a:p>
        </p:txBody>
      </p:sp>
      <p:sp>
        <p:nvSpPr>
          <p:cNvPr id="3" name="Content Placeholder 2">
            <a:extLst>
              <a:ext uri="{FF2B5EF4-FFF2-40B4-BE49-F238E27FC236}">
                <a16:creationId xmlns:a16="http://schemas.microsoft.com/office/drawing/2014/main" id="{18E7E0BF-67CF-4C34-B9D9-E90557C61CEB}"/>
              </a:ext>
            </a:extLst>
          </p:cNvPr>
          <p:cNvSpPr>
            <a:spLocks noGrp="1"/>
          </p:cNvSpPr>
          <p:nvPr>
            <p:ph idx="1"/>
          </p:nvPr>
        </p:nvSpPr>
        <p:spPr>
          <a:xfrm>
            <a:off x="1356259" y="1503544"/>
            <a:ext cx="10148354" cy="4730345"/>
          </a:xfrm>
        </p:spPr>
        <p:txBody>
          <a:bodyPr>
            <a:normAutofit fontScale="92500" lnSpcReduction="10000"/>
          </a:bodyPr>
          <a:lstStyle/>
          <a:p>
            <a:pPr marL="0" marR="0" indent="0">
              <a:lnSpc>
                <a:spcPct val="107000"/>
              </a:lnSpc>
              <a:spcBef>
                <a:spcPts val="0"/>
              </a:spcBef>
              <a:spcAft>
                <a:spcPts val="800"/>
              </a:spcAft>
              <a:buNone/>
            </a:pPr>
            <a:endParaRPr lang="en-US" dirty="0">
              <a:solidFill>
                <a:schemeClr val="tx1"/>
              </a:solidFill>
            </a:endParaRPr>
          </a:p>
          <a:p>
            <a:r>
              <a:rPr lang="en-US" sz="2200" dirty="0">
                <a:latin typeface="Calibri" panose="020F0502020204030204" pitchFamily="34" charset="0"/>
                <a:cs typeface="Calibri" panose="020F0502020204030204" pitchFamily="34" charset="0"/>
              </a:rPr>
              <a:t>In Phase 2, our goal is to establish pipeline with feature engineering setup and test on different models. We have completed Feature Engineering, hyper parameter tuning, feature selection, analysis of feature importance, ensemble methods and we have constructed optimal joins for the dataset. We have checked the RFM metrics and it’s matching with our data. The correlation between the merged features and the target variable has also been calculated. On this premise, we established the Pipeline, which consists of the most positively and negatively correlated features. Numerical pipeline and categorical pipeline make up the Pipeline. A Standard Scaler and Imputer are used in the numerical pipeline, while a Data frame Selector and One Hot Encoder are used in the categorical pipeline. We tested with Support Vector Machine, Random Forest, Logistic Regression and K-Nearest Neighbors models. Out of all, Random Forest model provided better accuracies and so we considered it as the best suited model for our data. The Random Forest Model has a test accuracy of 68 percent, AUC score of 97 percent, Error rate of 2.6407. Kaggle score of 0.72559 and private score of 0.72778.</a:t>
            </a:r>
          </a:p>
        </p:txBody>
      </p:sp>
    </p:spTree>
    <p:extLst>
      <p:ext uri="{BB962C8B-B14F-4D97-AF65-F5344CB8AC3E}">
        <p14:creationId xmlns:p14="http://schemas.microsoft.com/office/powerpoint/2010/main" val="4142949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B5E09-5B3F-4E21-B3EB-D1785B64E81F}"/>
              </a:ext>
            </a:extLst>
          </p:cNvPr>
          <p:cNvSpPr>
            <a:spLocks noGrp="1"/>
          </p:cNvSpPr>
          <p:nvPr>
            <p:ph type="title"/>
          </p:nvPr>
        </p:nvSpPr>
        <p:spPr>
          <a:xfrm>
            <a:off x="184107" y="624110"/>
            <a:ext cx="12007893" cy="1280890"/>
          </a:xfrm>
        </p:spPr>
        <p:txBody>
          <a:bodyPr/>
          <a:lstStyle/>
          <a:p>
            <a:pPr algn="ctr"/>
            <a:r>
              <a:rPr lang="en-US" b="1" dirty="0">
                <a:solidFill>
                  <a:schemeClr val="tx1"/>
                </a:solidFill>
                <a:latin typeface="Castellar" panose="020A0402060406010301" pitchFamily="18" charset="0"/>
              </a:rPr>
              <a:t>Summary</a:t>
            </a:r>
            <a:r>
              <a:rPr lang="en-US" b="1" dirty="0"/>
              <a:t> </a:t>
            </a:r>
            <a:r>
              <a:rPr lang="en-US" b="1" dirty="0">
                <a:solidFill>
                  <a:schemeClr val="tx1"/>
                </a:solidFill>
                <a:latin typeface="Castellar" panose="020A0402060406010301" pitchFamily="18" charset="0"/>
              </a:rPr>
              <a:t>of Tasks</a:t>
            </a:r>
            <a:br>
              <a:rPr lang="en-US" b="1" dirty="0"/>
            </a:br>
            <a:endParaRPr lang="en-US" b="1" dirty="0"/>
          </a:p>
        </p:txBody>
      </p:sp>
      <p:sp>
        <p:nvSpPr>
          <p:cNvPr id="3" name="Content Placeholder 2">
            <a:extLst>
              <a:ext uri="{FF2B5EF4-FFF2-40B4-BE49-F238E27FC236}">
                <a16:creationId xmlns:a16="http://schemas.microsoft.com/office/drawing/2014/main" id="{83B6BEA8-1E2A-4114-9AC8-1F9D832C6CBA}"/>
              </a:ext>
            </a:extLst>
          </p:cNvPr>
          <p:cNvSpPr>
            <a:spLocks noGrp="1"/>
          </p:cNvSpPr>
          <p:nvPr>
            <p:ph idx="1"/>
          </p:nvPr>
        </p:nvSpPr>
        <p:spPr>
          <a:xfrm>
            <a:off x="7039039" y="1905000"/>
            <a:ext cx="4394029" cy="4100833"/>
          </a:xfrm>
        </p:spPr>
        <p:txBody>
          <a:bodyPr/>
          <a:lstStyle/>
          <a:p>
            <a:pPr marL="0" indent="0">
              <a:buNone/>
            </a:pPr>
            <a:r>
              <a:rPr lang="en-US" b="1" u="sng" dirty="0"/>
              <a:t>Tasks to be Done :</a:t>
            </a:r>
          </a:p>
          <a:p>
            <a:pPr marL="0" indent="0">
              <a:buNone/>
            </a:pPr>
            <a:endParaRPr lang="en-US" b="1" dirty="0"/>
          </a:p>
          <a:p>
            <a:r>
              <a:rPr lang="en-US" dirty="0"/>
              <a:t>Build a multi-layer perception (MLP) model</a:t>
            </a:r>
          </a:p>
        </p:txBody>
      </p:sp>
      <p:sp>
        <p:nvSpPr>
          <p:cNvPr id="6" name="Content Placeholder 2">
            <a:extLst>
              <a:ext uri="{FF2B5EF4-FFF2-40B4-BE49-F238E27FC236}">
                <a16:creationId xmlns:a16="http://schemas.microsoft.com/office/drawing/2014/main" id="{AF4AC647-3033-44C0-8D2A-652C6BF32D12}"/>
              </a:ext>
            </a:extLst>
          </p:cNvPr>
          <p:cNvSpPr txBox="1">
            <a:spLocks/>
          </p:cNvSpPr>
          <p:nvPr/>
        </p:nvSpPr>
        <p:spPr>
          <a:xfrm>
            <a:off x="1784819" y="1962789"/>
            <a:ext cx="4394029" cy="4100833"/>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u="sng" dirty="0"/>
              <a:t>Completed Tasks :</a:t>
            </a:r>
          </a:p>
          <a:p>
            <a:endParaRPr lang="en-US" b="1" dirty="0"/>
          </a:p>
          <a:p>
            <a:r>
              <a:rPr lang="en-US" dirty="0"/>
              <a:t>Visual EDA</a:t>
            </a:r>
          </a:p>
          <a:p>
            <a:r>
              <a:rPr lang="en-US" dirty="0"/>
              <a:t>Feature Engineering</a:t>
            </a:r>
          </a:p>
          <a:p>
            <a:r>
              <a:rPr lang="en-US" dirty="0"/>
              <a:t>Hyper parameter tuning</a:t>
            </a:r>
          </a:p>
          <a:p>
            <a:r>
              <a:rPr lang="en-US" dirty="0"/>
              <a:t>Feature selection</a:t>
            </a:r>
          </a:p>
          <a:p>
            <a:r>
              <a:rPr lang="en-US" dirty="0"/>
              <a:t>Analysis of Feature Importance</a:t>
            </a:r>
          </a:p>
          <a:p>
            <a:r>
              <a:rPr lang="en-US" dirty="0"/>
              <a:t>Ensemble methods</a:t>
            </a:r>
          </a:p>
          <a:p>
            <a:r>
              <a:rPr lang="en-US" dirty="0"/>
              <a:t>Constructing optimal joins in the dataset.</a:t>
            </a:r>
          </a:p>
          <a:p>
            <a:r>
              <a:rPr lang="en-US" dirty="0"/>
              <a:t>Tested with Support Vector Machine, Random Forest, K-Nearest Neighbors and Logistic Regression models.</a:t>
            </a:r>
          </a:p>
          <a:p>
            <a:endParaRPr lang="en-US" dirty="0"/>
          </a:p>
          <a:p>
            <a:endParaRPr lang="en-US" dirty="0"/>
          </a:p>
        </p:txBody>
      </p:sp>
    </p:spTree>
    <p:extLst>
      <p:ext uri="{BB962C8B-B14F-4D97-AF65-F5344CB8AC3E}">
        <p14:creationId xmlns:p14="http://schemas.microsoft.com/office/powerpoint/2010/main" val="2061320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2072-7FCB-435F-A551-CFACA08188FB}"/>
              </a:ext>
            </a:extLst>
          </p:cNvPr>
          <p:cNvSpPr>
            <a:spLocks noGrp="1"/>
          </p:cNvSpPr>
          <p:nvPr>
            <p:ph type="title"/>
          </p:nvPr>
        </p:nvSpPr>
        <p:spPr>
          <a:xfrm>
            <a:off x="190245" y="162593"/>
            <a:ext cx="12001755" cy="1280890"/>
          </a:xfrm>
        </p:spPr>
        <p:txBody>
          <a:bodyPr/>
          <a:lstStyle/>
          <a:p>
            <a:pPr algn="ctr"/>
            <a:r>
              <a:rPr lang="en-US" dirty="0"/>
              <a:t>WO</a:t>
            </a:r>
            <a:r>
              <a:rPr lang="en-US" b="1" dirty="0">
                <a:solidFill>
                  <a:schemeClr val="tx1"/>
                </a:solidFill>
                <a:latin typeface="Castellar" panose="020A0402060406010301" pitchFamily="18" charset="0"/>
              </a:rPr>
              <a:t>RKF</a:t>
            </a:r>
            <a:r>
              <a:rPr lang="en-US" dirty="0"/>
              <a:t>LOW</a:t>
            </a:r>
          </a:p>
        </p:txBody>
      </p:sp>
      <p:pic>
        <p:nvPicPr>
          <p:cNvPr id="5" name="Content Placeholder 4" descr="Diagram&#10;&#10;Description automatically generated">
            <a:extLst>
              <a:ext uri="{FF2B5EF4-FFF2-40B4-BE49-F238E27FC236}">
                <a16:creationId xmlns:a16="http://schemas.microsoft.com/office/drawing/2014/main" id="{77E54DE1-B5F2-4EC6-AD6E-AFCEE077A6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5872" y="1443483"/>
            <a:ext cx="7760255" cy="4790407"/>
          </a:xfrm>
        </p:spPr>
      </p:pic>
    </p:spTree>
    <p:extLst>
      <p:ext uri="{BB962C8B-B14F-4D97-AF65-F5344CB8AC3E}">
        <p14:creationId xmlns:p14="http://schemas.microsoft.com/office/powerpoint/2010/main" val="624524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7CBDF-EDAD-48DC-950E-E1FDA6377513}"/>
              </a:ext>
            </a:extLst>
          </p:cNvPr>
          <p:cNvSpPr>
            <a:spLocks noGrp="1"/>
          </p:cNvSpPr>
          <p:nvPr>
            <p:ph type="title"/>
          </p:nvPr>
        </p:nvSpPr>
        <p:spPr>
          <a:xfrm>
            <a:off x="275634" y="171659"/>
            <a:ext cx="12095854" cy="1280890"/>
          </a:xfrm>
        </p:spPr>
        <p:txBody>
          <a:bodyPr/>
          <a:lstStyle/>
          <a:p>
            <a:pPr algn="ctr"/>
            <a:r>
              <a:rPr lang="en-US" b="1" dirty="0">
                <a:solidFill>
                  <a:schemeClr val="tx1"/>
                </a:solidFill>
                <a:latin typeface="Castellar" panose="020A0402060406010301" pitchFamily="18" charset="0"/>
              </a:rPr>
              <a:t>EXPLORATORY</a:t>
            </a:r>
            <a:r>
              <a:rPr lang="en-US" b="1" dirty="0"/>
              <a:t> </a:t>
            </a:r>
            <a:r>
              <a:rPr lang="en-US" b="1" dirty="0">
                <a:solidFill>
                  <a:schemeClr val="tx1"/>
                </a:solidFill>
                <a:latin typeface="Castellar" panose="020A0402060406010301" pitchFamily="18" charset="0"/>
              </a:rPr>
              <a:t>DATA ANALYSIS</a:t>
            </a:r>
          </a:p>
        </p:txBody>
      </p:sp>
      <p:pic>
        <p:nvPicPr>
          <p:cNvPr id="9" name="Content Placeholder 8" descr="Text&#10;&#10;Description automatically generated with medium confidence">
            <a:extLst>
              <a:ext uri="{FF2B5EF4-FFF2-40B4-BE49-F238E27FC236}">
                <a16:creationId xmlns:a16="http://schemas.microsoft.com/office/drawing/2014/main" id="{D84FCBB3-892E-4300-BD74-6555D9DD42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6106" y="1452549"/>
            <a:ext cx="6360260" cy="2093250"/>
          </a:xfrm>
        </p:spPr>
      </p:pic>
      <p:pic>
        <p:nvPicPr>
          <p:cNvPr id="11" name="Picture 10" descr="Table&#10;&#10;Description automatically generated with medium confidence">
            <a:extLst>
              <a:ext uri="{FF2B5EF4-FFF2-40B4-BE49-F238E27FC236}">
                <a16:creationId xmlns:a16="http://schemas.microsoft.com/office/drawing/2014/main" id="{471A3E39-D5E6-4225-B97D-113F0AED5D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3506" y="3840157"/>
            <a:ext cx="7512860" cy="2996038"/>
          </a:xfrm>
          <a:prstGeom prst="rect">
            <a:avLst/>
          </a:prstGeom>
        </p:spPr>
      </p:pic>
      <p:pic>
        <p:nvPicPr>
          <p:cNvPr id="13" name="Picture 12" descr="Text&#10;&#10;Description automatically generated">
            <a:extLst>
              <a:ext uri="{FF2B5EF4-FFF2-40B4-BE49-F238E27FC236}">
                <a16:creationId xmlns:a16="http://schemas.microsoft.com/office/drawing/2014/main" id="{0070DE57-DD99-4DFD-A510-862CCDB91F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573" y="1218284"/>
            <a:ext cx="4446747" cy="1406413"/>
          </a:xfrm>
          <a:prstGeom prst="rect">
            <a:avLst/>
          </a:prstGeom>
        </p:spPr>
      </p:pic>
      <p:pic>
        <p:nvPicPr>
          <p:cNvPr id="15" name="Picture 14" descr="Table&#10;&#10;Description automatically generated">
            <a:extLst>
              <a:ext uri="{FF2B5EF4-FFF2-40B4-BE49-F238E27FC236}">
                <a16:creationId xmlns:a16="http://schemas.microsoft.com/office/drawing/2014/main" id="{9276CF51-D309-4516-8BE0-CD0F3D691E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573" y="2499174"/>
            <a:ext cx="3010022" cy="4337021"/>
          </a:xfrm>
          <a:prstGeom prst="rect">
            <a:avLst/>
          </a:prstGeom>
        </p:spPr>
      </p:pic>
    </p:spTree>
    <p:extLst>
      <p:ext uri="{BB962C8B-B14F-4D97-AF65-F5344CB8AC3E}">
        <p14:creationId xmlns:p14="http://schemas.microsoft.com/office/powerpoint/2010/main" val="1050145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45E18-6B33-4B75-B4A8-657883045DC7}"/>
              </a:ext>
            </a:extLst>
          </p:cNvPr>
          <p:cNvSpPr>
            <a:spLocks noGrp="1"/>
          </p:cNvSpPr>
          <p:nvPr>
            <p:ph type="title"/>
          </p:nvPr>
        </p:nvSpPr>
        <p:spPr>
          <a:xfrm>
            <a:off x="1" y="133574"/>
            <a:ext cx="12191999" cy="1280890"/>
          </a:xfrm>
        </p:spPr>
        <p:txBody>
          <a:bodyPr/>
          <a:lstStyle/>
          <a:p>
            <a:pPr algn="ctr"/>
            <a:r>
              <a:rPr lang="en-US" b="1" dirty="0">
                <a:solidFill>
                  <a:schemeClr val="tx1"/>
                </a:solidFill>
                <a:latin typeface="Castellar" panose="020A0402060406010301" pitchFamily="18" charset="0"/>
              </a:rPr>
              <a:t>SUMMARY VISUAL EDA</a:t>
            </a:r>
          </a:p>
        </p:txBody>
      </p:sp>
      <p:pic>
        <p:nvPicPr>
          <p:cNvPr id="4" name="Picture 3" descr="Chart, treemap chart&#10;&#10;Description automatically generated">
            <a:extLst>
              <a:ext uri="{FF2B5EF4-FFF2-40B4-BE49-F238E27FC236}">
                <a16:creationId xmlns:a16="http://schemas.microsoft.com/office/drawing/2014/main" id="{8DB45DE9-77E4-43E3-47C3-89BC5B6F9C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6050" y="1414464"/>
            <a:ext cx="8586788" cy="4986432"/>
          </a:xfrm>
          <a:prstGeom prst="rect">
            <a:avLst/>
          </a:prstGeom>
        </p:spPr>
      </p:pic>
    </p:spTree>
    <p:extLst>
      <p:ext uri="{BB962C8B-B14F-4D97-AF65-F5344CB8AC3E}">
        <p14:creationId xmlns:p14="http://schemas.microsoft.com/office/powerpoint/2010/main" val="2513430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0DAC6-C2D7-3B74-8ECD-82F052577462}"/>
              </a:ext>
            </a:extLst>
          </p:cNvPr>
          <p:cNvSpPr>
            <a:spLocks noGrp="1"/>
          </p:cNvSpPr>
          <p:nvPr>
            <p:ph type="title"/>
          </p:nvPr>
        </p:nvSpPr>
        <p:spPr/>
        <p:txBody>
          <a:bodyPr/>
          <a:lstStyle/>
          <a:p>
            <a:r>
              <a:rPr lang="en-US" dirty="0"/>
              <a:t>OVERVIEW OF MODELING PIPELINES</a:t>
            </a:r>
          </a:p>
        </p:txBody>
      </p:sp>
      <p:sp>
        <p:nvSpPr>
          <p:cNvPr id="3" name="Content Placeholder 2">
            <a:extLst>
              <a:ext uri="{FF2B5EF4-FFF2-40B4-BE49-F238E27FC236}">
                <a16:creationId xmlns:a16="http://schemas.microsoft.com/office/drawing/2014/main" id="{27563FBC-B662-AABF-8264-E3A5C6ABD7DC}"/>
              </a:ext>
            </a:extLst>
          </p:cNvPr>
          <p:cNvSpPr>
            <a:spLocks noGrp="1"/>
          </p:cNvSpPr>
          <p:nvPr>
            <p:ph idx="1"/>
          </p:nvPr>
        </p:nvSpPr>
        <p:spPr>
          <a:xfrm>
            <a:off x="2589212" y="1557867"/>
            <a:ext cx="8915400" cy="5079999"/>
          </a:xfrm>
        </p:spPr>
        <p:txBody>
          <a:bodyPr>
            <a:normAutofit fontScale="92500" lnSpcReduction="10000"/>
          </a:bodyPr>
          <a:lstStyle/>
          <a:p>
            <a:r>
              <a:rPr lang="en-US" dirty="0"/>
              <a:t>We tested on Logistic Regression, Support Vector Machine, Decision Trees, Random Forest and K-Nearest Neighbors models. </a:t>
            </a:r>
          </a:p>
          <a:p>
            <a:endParaRPr lang="en-US" dirty="0"/>
          </a:p>
          <a:p>
            <a:r>
              <a:rPr lang="en-US" dirty="0"/>
              <a:t>LOGISTIC REGRESSION:</a:t>
            </a:r>
          </a:p>
          <a:p>
            <a:pPr marL="0" indent="0">
              <a:buNone/>
            </a:pPr>
            <a:r>
              <a:rPr lang="en-US" dirty="0"/>
              <a:t>From the dataset we can see Target values either 0 or 1 which comes under the Binomial </a:t>
            </a:r>
            <a:br>
              <a:rPr lang="en-US" dirty="0"/>
            </a:br>
            <a:r>
              <a:rPr lang="en-US" dirty="0"/>
              <a:t>Logistic Regression. This model is trained to predict the probability of loan repayment dependent </a:t>
            </a:r>
            <a:br>
              <a:rPr lang="en-US" dirty="0"/>
            </a:br>
            <a:r>
              <a:rPr lang="en-US" dirty="0"/>
              <a:t>variable based on one or more independent variables that can be either continuous or categorical. </a:t>
            </a:r>
            <a:br>
              <a:rPr lang="en-US" dirty="0"/>
            </a:br>
            <a:r>
              <a:rPr lang="en-US" dirty="0"/>
              <a:t>As we are finding the probability the most suitable cost function would be log loss.</a:t>
            </a:r>
          </a:p>
          <a:p>
            <a:pPr marL="0" indent="0">
              <a:buNone/>
            </a:pPr>
            <a:r>
              <a:rPr lang="en-US" dirty="0"/>
              <a:t> </a:t>
            </a:r>
          </a:p>
          <a:p>
            <a:r>
              <a:rPr lang="en-US" dirty="0"/>
              <a:t>SUPPORT VECTOR MACHINE:</a:t>
            </a:r>
          </a:p>
          <a:p>
            <a:pPr marL="0" indent="0">
              <a:buNone/>
            </a:pPr>
            <a:r>
              <a:rPr lang="en-US" dirty="0"/>
              <a:t>Support Vector Machine algorithm finds the hyperplane in an N-dimensional space which </a:t>
            </a:r>
            <a:br>
              <a:rPr lang="en-US" dirty="0"/>
            </a:br>
            <a:r>
              <a:rPr lang="en-US" dirty="0"/>
              <a:t>distinctly classifies the target value. We are planning to use linear and non-linear kernels.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3576971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410</TotalTime>
  <Words>1019</Words>
  <Application>Microsoft Macintosh PowerPoint</Application>
  <PresentationFormat>Widescreen</PresentationFormat>
  <Paragraphs>79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Castellar</vt:lpstr>
      <vt:lpstr>Century Gothic</vt:lpstr>
      <vt:lpstr>Wingdings 3</vt:lpstr>
      <vt:lpstr>Wisp</vt:lpstr>
      <vt:lpstr>Home Credit Default Risk</vt:lpstr>
      <vt:lpstr>   Outline for  Presentation</vt:lpstr>
      <vt:lpstr>Project Description </vt:lpstr>
      <vt:lpstr>Project Abstract</vt:lpstr>
      <vt:lpstr>Summary of Tasks </vt:lpstr>
      <vt:lpstr>WORKFLOW</vt:lpstr>
      <vt:lpstr>EXPLORATORY DATA ANALYSIS</vt:lpstr>
      <vt:lpstr>SUMMARY VISUAL EDA</vt:lpstr>
      <vt:lpstr>OVERVIEW OF MODELING PIPELINES</vt:lpstr>
      <vt:lpstr>PowerPoint Presentation</vt:lpstr>
      <vt:lpstr>Block diagram of Modeling Pipelines</vt:lpstr>
      <vt:lpstr>RESULTS AND DISCUSSIONS</vt:lpstr>
      <vt:lpstr>PowerPoint Presentation</vt:lpstr>
      <vt:lpstr>PowerPoint Presentation</vt:lpstr>
      <vt:lpstr>PowerPoint Presentation</vt:lpstr>
      <vt:lpstr>PowerPoint Presentation</vt:lpstr>
      <vt:lpstr>PowerPoint Presentation</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Credit Default Risk</dc:title>
  <dc:creator>Katapally, Manognya</dc:creator>
  <cp:lastModifiedBy>Chekka, Saiabhinav</cp:lastModifiedBy>
  <cp:revision>9</cp:revision>
  <dcterms:created xsi:type="dcterms:W3CDTF">2022-04-12T23:18:31Z</dcterms:created>
  <dcterms:modified xsi:type="dcterms:W3CDTF">2023-08-17T16:11:50Z</dcterms:modified>
</cp:coreProperties>
</file>