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9" r:id="rId3"/>
    <p:sldId id="258" r:id="rId4"/>
    <p:sldId id="265" r:id="rId5"/>
    <p:sldId id="260" r:id="rId6"/>
    <p:sldId id="266" r:id="rId7"/>
    <p:sldId id="262" r:id="rId8"/>
    <p:sldId id="271" r:id="rId9"/>
    <p:sldId id="270" r:id="rId10"/>
    <p:sldId id="269" r:id="rId11"/>
    <p:sldId id="267" r:id="rId12"/>
    <p:sldId id="273" r:id="rId13"/>
    <p:sldId id="274"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11" d="100"/>
          <a:sy n="111" d="100"/>
        </p:scale>
        <p:origin x="6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6474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407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fld id="{D79E6812-DF0E-4B88-AFAA-EAC7168F54C0}" type="slidenum">
              <a:rPr lang="en-US" smtClean="0"/>
              <a:pPr algn="ct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773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13206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282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08064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884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77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3742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6038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1671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0937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3180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1587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4269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315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728176"/>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a toy house with a green roof">
            <a:extLst>
              <a:ext uri="{FF2B5EF4-FFF2-40B4-BE49-F238E27FC236}">
                <a16:creationId xmlns:a16="http://schemas.microsoft.com/office/drawing/2014/main" id="{BE3AECE6-B013-C979-6DFD-CA0C949A8128}"/>
              </a:ext>
            </a:extLst>
          </p:cNvPr>
          <p:cNvPicPr>
            <a:picLocks noChangeAspect="1"/>
          </p:cNvPicPr>
          <p:nvPr/>
        </p:nvPicPr>
        <p:blipFill rotWithShape="1">
          <a:blip r:embed="rId2">
            <a:alphaModFix amt="35000"/>
          </a:blip>
          <a:srcRect t="10842" b="4888"/>
          <a:stretch/>
        </p:blipFill>
        <p:spPr>
          <a:xfrm>
            <a:off x="6742" y="6316"/>
            <a:ext cx="12192000" cy="6858000"/>
          </a:xfrm>
          <a:prstGeom prst="rect">
            <a:avLst/>
          </a:prstGeom>
        </p:spPr>
      </p:pic>
      <p:sp>
        <p:nvSpPr>
          <p:cNvPr id="2" name="Title 1">
            <a:extLst>
              <a:ext uri="{FF2B5EF4-FFF2-40B4-BE49-F238E27FC236}">
                <a16:creationId xmlns:a16="http://schemas.microsoft.com/office/drawing/2014/main" id="{D8723888-7C88-434F-93C3-8504D6EFCD5F}"/>
              </a:ext>
            </a:extLst>
          </p:cNvPr>
          <p:cNvSpPr>
            <a:spLocks noGrp="1"/>
          </p:cNvSpPr>
          <p:nvPr>
            <p:ph type="ctrTitle"/>
          </p:nvPr>
        </p:nvSpPr>
        <p:spPr>
          <a:xfrm>
            <a:off x="7237" y="455291"/>
            <a:ext cx="12192000" cy="827324"/>
          </a:xfrm>
        </p:spPr>
        <p:txBody>
          <a:bodyPr vert="horz" lIns="91440" tIns="45720" rIns="91440" bIns="45720" rtlCol="0" anchor="t">
            <a:normAutofit/>
          </a:bodyPr>
          <a:lstStyle/>
          <a:p>
            <a:pPr algn="ctr"/>
            <a:r>
              <a:rPr lang="en-US" sz="3600" b="1" dirty="0">
                <a:solidFill>
                  <a:schemeClr val="tx1"/>
                </a:solidFill>
                <a:latin typeface="Castellar" panose="020A0402060406010301" pitchFamily="18" charset="0"/>
              </a:rPr>
              <a:t>Home Credit Default Risk</a:t>
            </a:r>
          </a:p>
        </p:txBody>
      </p:sp>
      <p:sp>
        <p:nvSpPr>
          <p:cNvPr id="3" name="Subtitle 2">
            <a:extLst>
              <a:ext uri="{FF2B5EF4-FFF2-40B4-BE49-F238E27FC236}">
                <a16:creationId xmlns:a16="http://schemas.microsoft.com/office/drawing/2014/main" id="{6405A33A-94D7-4FE2-8B83-8F2870C5195C}"/>
              </a:ext>
            </a:extLst>
          </p:cNvPr>
          <p:cNvSpPr>
            <a:spLocks noGrp="1"/>
          </p:cNvSpPr>
          <p:nvPr>
            <p:ph type="subTitle" idx="1"/>
          </p:nvPr>
        </p:nvSpPr>
        <p:spPr>
          <a:xfrm>
            <a:off x="8579403" y="5056816"/>
            <a:ext cx="3736837" cy="1655612"/>
          </a:xfrm>
        </p:spPr>
        <p:txBody>
          <a:bodyPr vert="horz" lIns="91440" tIns="45720" rIns="91440" bIns="45720" rtlCol="0">
            <a:normAutofit fontScale="85000" lnSpcReduction="20000"/>
          </a:bodyPr>
          <a:lstStyle/>
          <a:p>
            <a:pPr>
              <a:buClr>
                <a:srgbClr val="BFA37C"/>
              </a:buClr>
            </a:pPr>
            <a:r>
              <a:rPr lang="en-US" b="1" dirty="0">
                <a:solidFill>
                  <a:schemeClr val="tx1">
                    <a:lumMod val="75000"/>
                    <a:lumOff val="25000"/>
                  </a:schemeClr>
                </a:solidFill>
              </a:rPr>
              <a:t>            </a:t>
            </a:r>
            <a:r>
              <a:rPr lang="en-US" sz="2600" b="1" u="sng" dirty="0">
                <a:solidFill>
                  <a:schemeClr val="tx1">
                    <a:lumMod val="75000"/>
                    <a:lumOff val="25000"/>
                  </a:schemeClr>
                </a:solidFill>
              </a:rPr>
              <a:t>Team 25</a:t>
            </a:r>
          </a:p>
          <a:p>
            <a:pPr>
              <a:buClr>
                <a:srgbClr val="BFA37C"/>
              </a:buClr>
            </a:pPr>
            <a:r>
              <a:rPr lang="en-US" b="1" dirty="0">
                <a:solidFill>
                  <a:schemeClr val="tx1">
                    <a:lumMod val="75000"/>
                    <a:lumOff val="25000"/>
                  </a:schemeClr>
                </a:solidFill>
              </a:rPr>
              <a:t>	Dharani </a:t>
            </a:r>
            <a:r>
              <a:rPr lang="en-US" b="1" dirty="0" err="1">
                <a:solidFill>
                  <a:schemeClr val="tx1">
                    <a:lumMod val="75000"/>
                    <a:lumOff val="25000"/>
                  </a:schemeClr>
                </a:solidFill>
              </a:rPr>
              <a:t>Doppalapudi</a:t>
            </a:r>
            <a:endParaRPr lang="en-US" b="1" dirty="0">
              <a:solidFill>
                <a:schemeClr val="tx1">
                  <a:lumMod val="75000"/>
                  <a:lumOff val="25000"/>
                </a:schemeClr>
              </a:solidFill>
            </a:endParaRPr>
          </a:p>
          <a:p>
            <a:pPr>
              <a:buClr>
                <a:srgbClr val="BFA37C"/>
              </a:buClr>
            </a:pPr>
            <a:r>
              <a:rPr lang="en-US" b="1" dirty="0">
                <a:solidFill>
                  <a:schemeClr val="tx1">
                    <a:lumMod val="75000"/>
                    <a:lumOff val="25000"/>
                  </a:schemeClr>
                </a:solidFill>
              </a:rPr>
              <a:t>	Saiabhinav Chekka</a:t>
            </a:r>
          </a:p>
          <a:p>
            <a:pPr>
              <a:buClr>
                <a:srgbClr val="BFA37C"/>
              </a:buClr>
            </a:pPr>
            <a:r>
              <a:rPr lang="en-US" b="1" dirty="0">
                <a:solidFill>
                  <a:schemeClr val="tx1">
                    <a:lumMod val="75000"/>
                    <a:lumOff val="25000"/>
                  </a:schemeClr>
                </a:solidFill>
              </a:rPr>
              <a:t>	Krishna </a:t>
            </a:r>
            <a:r>
              <a:rPr lang="en-US" b="1" dirty="0" err="1">
                <a:solidFill>
                  <a:schemeClr val="tx1">
                    <a:lumMod val="75000"/>
                    <a:lumOff val="25000"/>
                  </a:schemeClr>
                </a:solidFill>
              </a:rPr>
              <a:t>Sannidhi</a:t>
            </a:r>
            <a:endParaRPr lang="en-US" b="1" dirty="0">
              <a:solidFill>
                <a:schemeClr val="tx1">
                  <a:lumMod val="75000"/>
                  <a:lumOff val="25000"/>
                </a:schemeClr>
              </a:solidFill>
            </a:endParaRPr>
          </a:p>
          <a:p>
            <a:pPr>
              <a:buClr>
                <a:srgbClr val="BFA37C"/>
              </a:buClr>
            </a:pPr>
            <a:r>
              <a:rPr lang="en-US" b="1" dirty="0">
                <a:solidFill>
                  <a:schemeClr val="tx1">
                    <a:lumMod val="75000"/>
                    <a:lumOff val="25000"/>
                  </a:schemeClr>
                </a:solidFill>
              </a:rPr>
              <a:t>	Godha Priyanka </a:t>
            </a:r>
            <a:r>
              <a:rPr lang="en-US" b="1" dirty="0" err="1">
                <a:solidFill>
                  <a:schemeClr val="tx1">
                    <a:lumMod val="75000"/>
                    <a:lumOff val="25000"/>
                  </a:schemeClr>
                </a:solidFill>
              </a:rPr>
              <a:t>Gummula</a:t>
            </a:r>
            <a:endParaRPr lang="en-US" b="1" dirty="0">
              <a:solidFill>
                <a:schemeClr val="tx1">
                  <a:lumMod val="75000"/>
                  <a:lumOff val="25000"/>
                </a:schemeClr>
              </a:solidFill>
            </a:endParaRPr>
          </a:p>
          <a:p>
            <a:pPr>
              <a:buClr>
                <a:srgbClr val="BFA37C"/>
              </a:buClr>
            </a:pPr>
            <a:endParaRPr lang="en-US" b="1" dirty="0">
              <a:solidFill>
                <a:schemeClr val="tx1">
                  <a:lumMod val="75000"/>
                  <a:lumOff val="25000"/>
                </a:schemeClr>
              </a:solidFill>
            </a:endParaRPr>
          </a:p>
          <a:p>
            <a:pPr>
              <a:buClr>
                <a:srgbClr val="BFA37C"/>
              </a:buClr>
              <a:buFont typeface="Wingdings 3" charset="2"/>
              <a:buChar char=""/>
            </a:pPr>
            <a:endParaRPr lang="en-US" b="1" dirty="0">
              <a:solidFill>
                <a:schemeClr val="tx1">
                  <a:lumMod val="75000"/>
                  <a:lumOff val="25000"/>
                </a:schemeClr>
              </a:solidFill>
            </a:endParaRPr>
          </a:p>
        </p:txBody>
      </p:sp>
    </p:spTree>
    <p:extLst>
      <p:ext uri="{BB962C8B-B14F-4D97-AF65-F5344CB8AC3E}">
        <p14:creationId xmlns:p14="http://schemas.microsoft.com/office/powerpoint/2010/main" val="182302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C1FE-7134-D7B9-2364-CD1F374D0858}"/>
              </a:ext>
            </a:extLst>
          </p:cNvPr>
          <p:cNvSpPr>
            <a:spLocks noGrp="1"/>
          </p:cNvSpPr>
          <p:nvPr>
            <p:ph type="title"/>
          </p:nvPr>
        </p:nvSpPr>
        <p:spPr/>
        <p:txBody>
          <a:bodyPr>
            <a:normAutofit/>
          </a:bodyPr>
          <a:lstStyle/>
          <a:p>
            <a:r>
              <a:rPr lang="en-US" b="1" dirty="0">
                <a:solidFill>
                  <a:schemeClr val="tx1"/>
                </a:solidFill>
                <a:latin typeface="Castellar" panose="020A0402060406010301" pitchFamily="18" charset="0"/>
              </a:rPr>
              <a:t>RESULTS AND DISCUSSIONS</a:t>
            </a:r>
          </a:p>
        </p:txBody>
      </p:sp>
      <p:pic>
        <p:nvPicPr>
          <p:cNvPr id="4" name="Picture 3">
            <a:extLst>
              <a:ext uri="{FF2B5EF4-FFF2-40B4-BE49-F238E27FC236}">
                <a16:creationId xmlns:a16="http://schemas.microsoft.com/office/drawing/2014/main" id="{4178FC82-BF4D-8882-D3F3-C3F04002230E}"/>
              </a:ext>
            </a:extLst>
          </p:cNvPr>
          <p:cNvPicPr>
            <a:picLocks noChangeAspect="1"/>
          </p:cNvPicPr>
          <p:nvPr/>
        </p:nvPicPr>
        <p:blipFill>
          <a:blip r:embed="rId2"/>
          <a:stretch>
            <a:fillRect/>
          </a:stretch>
        </p:blipFill>
        <p:spPr>
          <a:xfrm>
            <a:off x="692150" y="1951507"/>
            <a:ext cx="3194050" cy="3420593"/>
          </a:xfrm>
          <a:prstGeom prst="rect">
            <a:avLst/>
          </a:prstGeom>
        </p:spPr>
      </p:pic>
      <p:pic>
        <p:nvPicPr>
          <p:cNvPr id="8" name="Picture 7">
            <a:extLst>
              <a:ext uri="{FF2B5EF4-FFF2-40B4-BE49-F238E27FC236}">
                <a16:creationId xmlns:a16="http://schemas.microsoft.com/office/drawing/2014/main" id="{031AD739-7E68-6C19-AA63-7B058DB67084}"/>
              </a:ext>
            </a:extLst>
          </p:cNvPr>
          <p:cNvPicPr>
            <a:picLocks noChangeAspect="1"/>
          </p:cNvPicPr>
          <p:nvPr/>
        </p:nvPicPr>
        <p:blipFill>
          <a:blip r:embed="rId3"/>
          <a:stretch>
            <a:fillRect/>
          </a:stretch>
        </p:blipFill>
        <p:spPr>
          <a:xfrm>
            <a:off x="4267200" y="1951507"/>
            <a:ext cx="3289300" cy="3501224"/>
          </a:xfrm>
          <a:prstGeom prst="rect">
            <a:avLst/>
          </a:prstGeom>
        </p:spPr>
      </p:pic>
      <p:pic>
        <p:nvPicPr>
          <p:cNvPr id="12" name="Picture 11">
            <a:extLst>
              <a:ext uri="{FF2B5EF4-FFF2-40B4-BE49-F238E27FC236}">
                <a16:creationId xmlns:a16="http://schemas.microsoft.com/office/drawing/2014/main" id="{35678178-82A3-AE59-5F4A-29200B58C028}"/>
              </a:ext>
            </a:extLst>
          </p:cNvPr>
          <p:cNvPicPr>
            <a:picLocks noChangeAspect="1"/>
          </p:cNvPicPr>
          <p:nvPr/>
        </p:nvPicPr>
        <p:blipFill>
          <a:blip r:embed="rId4"/>
          <a:stretch>
            <a:fillRect/>
          </a:stretch>
        </p:blipFill>
        <p:spPr>
          <a:xfrm>
            <a:off x="8107680" y="1951507"/>
            <a:ext cx="3576320" cy="3501224"/>
          </a:xfrm>
          <a:prstGeom prst="rect">
            <a:avLst/>
          </a:prstGeom>
        </p:spPr>
      </p:pic>
    </p:spTree>
    <p:extLst>
      <p:ext uri="{BB962C8B-B14F-4D97-AF65-F5344CB8AC3E}">
        <p14:creationId xmlns:p14="http://schemas.microsoft.com/office/powerpoint/2010/main" val="186522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7728A-03F0-49BE-934D-5C2CAC10BB81}"/>
              </a:ext>
            </a:extLst>
          </p:cNvPr>
          <p:cNvSpPr>
            <a:spLocks noGrp="1"/>
          </p:cNvSpPr>
          <p:nvPr>
            <p:ph idx="1"/>
          </p:nvPr>
        </p:nvSpPr>
        <p:spPr>
          <a:xfrm>
            <a:off x="1478996" y="1128713"/>
            <a:ext cx="10025616" cy="4782509"/>
          </a:xfrm>
        </p:spPr>
        <p:txBody>
          <a:bodyPr/>
          <a:lstStyle/>
          <a:p>
            <a:r>
              <a:rPr lang="en-US" dirty="0"/>
              <a:t>For Multi Layer Perceptron, We have achieved an ROC score of 72%.</a:t>
            </a:r>
          </a:p>
          <a:p>
            <a:r>
              <a:rPr lang="en-US" dirty="0"/>
              <a:t>Kaggle score: 0.73629</a:t>
            </a:r>
          </a:p>
          <a:p>
            <a:r>
              <a:rPr lang="en-US" dirty="0"/>
              <a:t>Screenshot:</a:t>
            </a:r>
          </a:p>
        </p:txBody>
      </p:sp>
      <p:pic>
        <p:nvPicPr>
          <p:cNvPr id="6" name="Picture 5">
            <a:extLst>
              <a:ext uri="{FF2B5EF4-FFF2-40B4-BE49-F238E27FC236}">
                <a16:creationId xmlns:a16="http://schemas.microsoft.com/office/drawing/2014/main" id="{1BEB6840-313D-6859-68B9-F5772831D187}"/>
              </a:ext>
            </a:extLst>
          </p:cNvPr>
          <p:cNvPicPr>
            <a:picLocks noChangeAspect="1"/>
          </p:cNvPicPr>
          <p:nvPr/>
        </p:nvPicPr>
        <p:blipFill>
          <a:blip r:embed="rId2"/>
          <a:stretch>
            <a:fillRect/>
          </a:stretch>
        </p:blipFill>
        <p:spPr>
          <a:xfrm>
            <a:off x="952500" y="2785110"/>
            <a:ext cx="10713004" cy="2497469"/>
          </a:xfrm>
          <a:prstGeom prst="rect">
            <a:avLst/>
          </a:prstGeom>
        </p:spPr>
      </p:pic>
    </p:spTree>
    <p:extLst>
      <p:ext uri="{BB962C8B-B14F-4D97-AF65-F5344CB8AC3E}">
        <p14:creationId xmlns:p14="http://schemas.microsoft.com/office/powerpoint/2010/main" val="157379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DAE39-73F4-C495-075E-FDEA8DC9CE23}"/>
              </a:ext>
            </a:extLst>
          </p:cNvPr>
          <p:cNvSpPr>
            <a:spLocks noGrp="1"/>
          </p:cNvSpPr>
          <p:nvPr>
            <p:ph idx="1"/>
          </p:nvPr>
        </p:nvSpPr>
        <p:spPr>
          <a:xfrm>
            <a:off x="1539240" y="1112520"/>
            <a:ext cx="9965372" cy="4798702"/>
          </a:xfrm>
        </p:spPr>
        <p:txBody>
          <a:bodyPr/>
          <a:lstStyle/>
          <a:p>
            <a:r>
              <a:rPr lang="en-US" dirty="0"/>
              <a:t>For </a:t>
            </a:r>
            <a:r>
              <a:rPr lang="en-US" dirty="0" err="1"/>
              <a:t>XGBoost</a:t>
            </a:r>
            <a:r>
              <a:rPr lang="en-US" dirty="0"/>
              <a:t> model, We have achieved an AUC score of 75%</a:t>
            </a:r>
          </a:p>
          <a:p>
            <a:r>
              <a:rPr lang="en-US" dirty="0"/>
              <a:t>Kaggle score: 0.73629</a:t>
            </a:r>
          </a:p>
          <a:p>
            <a:r>
              <a:rPr lang="en-US" dirty="0"/>
              <a:t>Screenshot:</a:t>
            </a:r>
          </a:p>
          <a:p>
            <a:endParaRPr lang="en-US" dirty="0"/>
          </a:p>
        </p:txBody>
      </p:sp>
      <p:pic>
        <p:nvPicPr>
          <p:cNvPr id="4" name="Picture 3">
            <a:extLst>
              <a:ext uri="{FF2B5EF4-FFF2-40B4-BE49-F238E27FC236}">
                <a16:creationId xmlns:a16="http://schemas.microsoft.com/office/drawing/2014/main" id="{7BDEC2B6-6CC1-08A6-71F9-DD30080BEC82}"/>
              </a:ext>
            </a:extLst>
          </p:cNvPr>
          <p:cNvPicPr>
            <a:picLocks noChangeAspect="1"/>
          </p:cNvPicPr>
          <p:nvPr/>
        </p:nvPicPr>
        <p:blipFill rotWithShape="1">
          <a:blip r:embed="rId2"/>
          <a:srcRect t="7199"/>
          <a:stretch/>
        </p:blipFill>
        <p:spPr>
          <a:xfrm>
            <a:off x="944880" y="2914352"/>
            <a:ext cx="10844222" cy="2640627"/>
          </a:xfrm>
          <a:prstGeom prst="rect">
            <a:avLst/>
          </a:prstGeom>
        </p:spPr>
      </p:pic>
    </p:spTree>
    <p:extLst>
      <p:ext uri="{BB962C8B-B14F-4D97-AF65-F5344CB8AC3E}">
        <p14:creationId xmlns:p14="http://schemas.microsoft.com/office/powerpoint/2010/main" val="2708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9D9D-9759-86A9-018E-45B431D8A67C}"/>
              </a:ext>
            </a:extLst>
          </p:cNvPr>
          <p:cNvSpPr>
            <a:spLocks noGrp="1"/>
          </p:cNvSpPr>
          <p:nvPr>
            <p:ph type="title"/>
          </p:nvPr>
        </p:nvSpPr>
        <p:spPr>
          <a:xfrm>
            <a:off x="1587501" y="624110"/>
            <a:ext cx="9563099" cy="779240"/>
          </a:xfrm>
        </p:spPr>
        <p:txBody>
          <a:bodyPr>
            <a:normAutofit/>
          </a:bodyPr>
          <a:lstStyle/>
          <a:p>
            <a:pPr algn="ctr"/>
            <a:r>
              <a:rPr lang="en-US" b="1" dirty="0">
                <a:solidFill>
                  <a:schemeClr val="tx1"/>
                </a:solidFill>
                <a:latin typeface="Castellar" panose="020A0402060406010301" pitchFamily="18" charset="0"/>
              </a:rPr>
              <a:t>CONCLUSION </a:t>
            </a:r>
            <a:endParaRPr lang="en-US" dirty="0"/>
          </a:p>
        </p:txBody>
      </p:sp>
      <p:sp>
        <p:nvSpPr>
          <p:cNvPr id="3" name="Content Placeholder 2">
            <a:extLst>
              <a:ext uri="{FF2B5EF4-FFF2-40B4-BE49-F238E27FC236}">
                <a16:creationId xmlns:a16="http://schemas.microsoft.com/office/drawing/2014/main" id="{5465CCE6-C3ED-5F4F-8C54-701B3EC22880}"/>
              </a:ext>
            </a:extLst>
          </p:cNvPr>
          <p:cNvSpPr>
            <a:spLocks noGrp="1"/>
          </p:cNvSpPr>
          <p:nvPr>
            <p:ph idx="1"/>
          </p:nvPr>
        </p:nvSpPr>
        <p:spPr>
          <a:xfrm>
            <a:off x="1422400" y="1905000"/>
            <a:ext cx="10082212" cy="4006222"/>
          </a:xfrm>
        </p:spPr>
        <p:txBody>
          <a:bodyPr>
            <a:normAutofit/>
          </a:bodyPr>
          <a:lstStyle/>
          <a:p>
            <a:r>
              <a:rPr lang="en-US" dirty="0"/>
              <a:t>In phase 3, when we used </a:t>
            </a:r>
            <a:r>
              <a:rPr lang="en-US" dirty="0" err="1"/>
              <a:t>PyTorch</a:t>
            </a:r>
            <a:r>
              <a:rPr lang="en-US" dirty="0"/>
              <a:t> with a single layer to create Multi Layer Perceptron, we got roughly 0.74 test accuracy. </a:t>
            </a:r>
          </a:p>
          <a:p>
            <a:r>
              <a:rPr lang="en-US" dirty="0"/>
              <a:t>Later, when we tested with a larger number of neurons in the hidden layers, we saw that the test accuracy trend had dropped to 0.72, indicating that the model was over-fitting. </a:t>
            </a:r>
          </a:p>
          <a:p>
            <a:r>
              <a:rPr lang="en-US" dirty="0"/>
              <a:t>As we were not so satisfied with MLP results, with the curiosity in exploring best model we landed on </a:t>
            </a:r>
            <a:r>
              <a:rPr lang="en-US" dirty="0" err="1"/>
              <a:t>XGBoost</a:t>
            </a:r>
            <a:r>
              <a:rPr lang="en-US" dirty="0"/>
              <a:t>. </a:t>
            </a:r>
          </a:p>
          <a:p>
            <a:r>
              <a:rPr lang="en-US" dirty="0"/>
              <a:t>This </a:t>
            </a:r>
            <a:r>
              <a:rPr lang="en-US" dirty="0" err="1"/>
              <a:t>XGBoost</a:t>
            </a:r>
            <a:r>
              <a:rPr lang="en-US" dirty="0"/>
              <a:t> model received a Kaggle score of 0.7363 and an AUC accuracy of 75%. </a:t>
            </a:r>
          </a:p>
          <a:p>
            <a:r>
              <a:rPr lang="en-US" dirty="0"/>
              <a:t>After analyzing the accuracies, error rates, F1 scores, and all other metrics of all models, we concluded that </a:t>
            </a:r>
            <a:r>
              <a:rPr lang="en-US" dirty="0" err="1"/>
              <a:t>XGBoost</a:t>
            </a:r>
            <a:r>
              <a:rPr lang="en-US" dirty="0"/>
              <a:t> performed better overall than MLP and all other previous models we evaluated in phase-2.</a:t>
            </a:r>
          </a:p>
        </p:txBody>
      </p:sp>
    </p:spTree>
    <p:extLst>
      <p:ext uri="{BB962C8B-B14F-4D97-AF65-F5344CB8AC3E}">
        <p14:creationId xmlns:p14="http://schemas.microsoft.com/office/powerpoint/2010/main" val="1118188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93BE-6594-476A-ACAE-B24C1B5381EF}"/>
              </a:ext>
            </a:extLst>
          </p:cNvPr>
          <p:cNvSpPr>
            <a:spLocks noGrp="1"/>
          </p:cNvSpPr>
          <p:nvPr>
            <p:ph type="title"/>
          </p:nvPr>
        </p:nvSpPr>
        <p:spPr>
          <a:xfrm>
            <a:off x="1190562" y="2788555"/>
            <a:ext cx="9970384" cy="1280890"/>
          </a:xfrm>
        </p:spPr>
        <p:txBody>
          <a:bodyPr/>
          <a:lstStyle/>
          <a:p>
            <a:pPr algn="ctr"/>
            <a:r>
              <a:rPr lang="en-US" b="1" dirty="0">
                <a:solidFill>
                  <a:schemeClr val="tx1"/>
                </a:solidFill>
                <a:latin typeface="Castellar" panose="020A0402060406010301" pitchFamily="18" charset="0"/>
              </a:rPr>
              <a:t>THANK</a:t>
            </a:r>
            <a:r>
              <a:rPr lang="en-US" dirty="0"/>
              <a:t> YOU</a:t>
            </a:r>
          </a:p>
        </p:txBody>
      </p:sp>
    </p:spTree>
    <p:extLst>
      <p:ext uri="{BB962C8B-B14F-4D97-AF65-F5344CB8AC3E}">
        <p14:creationId xmlns:p14="http://schemas.microsoft.com/office/powerpoint/2010/main" val="17280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erson writing on a notepad">
            <a:extLst>
              <a:ext uri="{FF2B5EF4-FFF2-40B4-BE49-F238E27FC236}">
                <a16:creationId xmlns:a16="http://schemas.microsoft.com/office/drawing/2014/main" id="{5B9BC6A8-BD63-37EE-F08D-20069C3C3886}"/>
              </a:ext>
            </a:extLst>
          </p:cNvPr>
          <p:cNvPicPr>
            <a:picLocks noChangeAspect="1"/>
          </p:cNvPicPr>
          <p:nvPr/>
        </p:nvPicPr>
        <p:blipFill rotWithShape="1">
          <a:blip r:embed="rId2"/>
          <a:srcRect l="9165" r="1780"/>
          <a:stretch/>
        </p:blipFill>
        <p:spPr>
          <a:xfrm>
            <a:off x="4485557" y="10"/>
            <a:ext cx="7706443" cy="6857990"/>
          </a:xfrm>
          <a:prstGeom prst="rect">
            <a:avLst/>
          </a:prstGeom>
        </p:spPr>
      </p:pic>
      <p:sp useBgFill="1">
        <p:nvSpPr>
          <p:cNvPr id="9" name="Freeform: Shape 8">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3CDEAF01-1F54-48FE-BA2E-8BAF2FFB5468}"/>
              </a:ext>
            </a:extLst>
          </p:cNvPr>
          <p:cNvSpPr>
            <a:spLocks noGrp="1"/>
          </p:cNvSpPr>
          <p:nvPr>
            <p:ph type="title"/>
          </p:nvPr>
        </p:nvSpPr>
        <p:spPr>
          <a:xfrm>
            <a:off x="535525" y="624110"/>
            <a:ext cx="4623955" cy="1280890"/>
          </a:xfrm>
        </p:spPr>
        <p:txBody>
          <a:bodyPr>
            <a:normAutofit/>
          </a:bodyPr>
          <a:lstStyle/>
          <a:p>
            <a:r>
              <a:rPr lang="en-US" b="1" dirty="0"/>
              <a:t>	  </a:t>
            </a:r>
            <a:r>
              <a:rPr lang="en-US" b="1" dirty="0">
                <a:solidFill>
                  <a:schemeClr val="tx1"/>
                </a:solidFill>
                <a:latin typeface="Castellar" panose="020A0402060406010301" pitchFamily="18" charset="0"/>
              </a:rPr>
              <a:t>Outline for 	Presentation</a:t>
            </a:r>
          </a:p>
        </p:txBody>
      </p:sp>
      <p:sp>
        <p:nvSpPr>
          <p:cNvPr id="11" name="Rectangle 10">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0D3425-C1AE-424E-AC75-D184AC076ABC}"/>
              </a:ext>
            </a:extLst>
          </p:cNvPr>
          <p:cNvSpPr>
            <a:spLocks noGrp="1"/>
          </p:cNvSpPr>
          <p:nvPr>
            <p:ph idx="1"/>
          </p:nvPr>
        </p:nvSpPr>
        <p:spPr>
          <a:xfrm>
            <a:off x="975360" y="2133600"/>
            <a:ext cx="5067300" cy="3063240"/>
          </a:xfrm>
        </p:spPr>
        <p:txBody>
          <a:bodyPr>
            <a:normAutofit fontScale="92500" lnSpcReduction="10000"/>
          </a:bodyPr>
          <a:lstStyle/>
          <a:p>
            <a:r>
              <a:rPr lang="en-US" sz="2400" dirty="0"/>
              <a:t>Team Information</a:t>
            </a:r>
          </a:p>
          <a:p>
            <a:r>
              <a:rPr lang="en-US" sz="2400" dirty="0"/>
              <a:t>Project Description</a:t>
            </a:r>
          </a:p>
          <a:p>
            <a:r>
              <a:rPr lang="en-US" sz="2400" dirty="0"/>
              <a:t>Summary of Tasks </a:t>
            </a:r>
          </a:p>
          <a:p>
            <a:r>
              <a:rPr lang="en-US" sz="2400" dirty="0"/>
              <a:t>Summary of Visual EDA</a:t>
            </a:r>
          </a:p>
          <a:p>
            <a:r>
              <a:rPr lang="en-US" sz="2400" dirty="0"/>
              <a:t>Overview of Modeling Pipelines</a:t>
            </a:r>
          </a:p>
          <a:p>
            <a:r>
              <a:rPr lang="en-US" sz="2400" dirty="0"/>
              <a:t>Results and discussions</a:t>
            </a:r>
          </a:p>
          <a:p>
            <a:r>
              <a:rPr lang="en-US" sz="2400" dirty="0"/>
              <a:t>Conclusion</a:t>
            </a:r>
          </a:p>
        </p:txBody>
      </p:sp>
    </p:spTree>
    <p:extLst>
      <p:ext uri="{BB962C8B-B14F-4D97-AF65-F5344CB8AC3E}">
        <p14:creationId xmlns:p14="http://schemas.microsoft.com/office/powerpoint/2010/main" val="203451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86CA-3116-47A2-B2DA-750104943D84}"/>
              </a:ext>
            </a:extLst>
          </p:cNvPr>
          <p:cNvSpPr>
            <a:spLocks noGrp="1"/>
          </p:cNvSpPr>
          <p:nvPr>
            <p:ph type="title"/>
          </p:nvPr>
        </p:nvSpPr>
        <p:spPr>
          <a:xfrm>
            <a:off x="171834" y="624110"/>
            <a:ext cx="12020165" cy="1280890"/>
          </a:xfrm>
        </p:spPr>
        <p:txBody>
          <a:bodyPr/>
          <a:lstStyle/>
          <a:p>
            <a:pPr algn="ctr"/>
            <a:r>
              <a:rPr lang="en-US" b="1" dirty="0">
                <a:solidFill>
                  <a:schemeClr val="tx1"/>
                </a:solidFill>
                <a:latin typeface="Castellar" panose="020A0402060406010301" pitchFamily="18" charset="0"/>
              </a:rPr>
              <a:t>Project</a:t>
            </a:r>
            <a:r>
              <a:rPr lang="en-US" sz="3600" b="1" dirty="0"/>
              <a:t> </a:t>
            </a:r>
            <a:r>
              <a:rPr lang="en-US" b="1" dirty="0">
                <a:solidFill>
                  <a:schemeClr val="tx1"/>
                </a:solidFill>
                <a:latin typeface="Castellar" panose="020A0402060406010301" pitchFamily="18" charset="0"/>
              </a:rPr>
              <a:t>Description</a:t>
            </a:r>
            <a:br>
              <a:rPr lang="en-US" sz="3600" dirty="0"/>
            </a:br>
            <a:endParaRPr lang="en-US" b="1" dirty="0"/>
          </a:p>
        </p:txBody>
      </p:sp>
      <p:sp>
        <p:nvSpPr>
          <p:cNvPr id="3" name="Content Placeholder 2">
            <a:extLst>
              <a:ext uri="{FF2B5EF4-FFF2-40B4-BE49-F238E27FC236}">
                <a16:creationId xmlns:a16="http://schemas.microsoft.com/office/drawing/2014/main" id="{8DF92D15-57DB-4FE9-95F3-D673F15C1842}"/>
              </a:ext>
            </a:extLst>
          </p:cNvPr>
          <p:cNvSpPr>
            <a:spLocks noGrp="1"/>
          </p:cNvSpPr>
          <p:nvPr>
            <p:ph idx="1"/>
          </p:nvPr>
        </p:nvSpPr>
        <p:spPr>
          <a:xfrm>
            <a:off x="1178287" y="1485133"/>
            <a:ext cx="10064538" cy="5105911"/>
          </a:xfrm>
        </p:spPr>
        <p:txBody>
          <a:bodyPr>
            <a:normAutofit/>
          </a:bodyPr>
          <a:lstStyle/>
          <a:p>
            <a:pPr marL="0" indent="0">
              <a:buNone/>
            </a:pPr>
            <a:r>
              <a:rPr lang="en-US" sz="2100" b="1" dirty="0">
                <a:solidFill>
                  <a:schemeClr val="tx1"/>
                </a:solidFill>
                <a:latin typeface="Castellar" panose="020A0402060406010301" pitchFamily="18" charset="0"/>
                <a:ea typeface="+mj-ea"/>
                <a:cs typeface="+mj-cs"/>
              </a:rPr>
              <a:t>Data Description:</a:t>
            </a:r>
          </a:p>
          <a:p>
            <a:pPr marL="0" indent="0">
              <a:buNone/>
            </a:pPr>
            <a:endParaRPr lang="en-US" sz="2100" b="1" dirty="0">
              <a:solidFill>
                <a:schemeClr val="tx1"/>
              </a:solidFill>
              <a:latin typeface="Castellar" panose="020A0402060406010301" pitchFamily="18" charset="0"/>
              <a:ea typeface="+mj-ea"/>
              <a:cs typeface="+mj-cs"/>
            </a:endParaRPr>
          </a:p>
          <a:p>
            <a:pPr marL="0" indent="0">
              <a:buNone/>
            </a:pPr>
            <a:r>
              <a:rPr lang="en-US" sz="2000" dirty="0">
                <a:latin typeface="Calibri" panose="020F0502020204030204" pitchFamily="34" charset="0"/>
                <a:cs typeface="Calibri" panose="020F0502020204030204" pitchFamily="34" charset="0"/>
              </a:rPr>
              <a:t>We are working on Home Credit Default Risk dataset which is hosted on Kaggle. Our project will calculate every factor which can help a person repay the loan they took. Analysis of monthly income from all the sources, existing loans, and history of repayment will be considered before approving a loan.</a:t>
            </a: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93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61BF-C4F2-4601-AB36-5833B3730ABA}"/>
              </a:ext>
            </a:extLst>
          </p:cNvPr>
          <p:cNvSpPr>
            <a:spLocks noGrp="1"/>
          </p:cNvSpPr>
          <p:nvPr>
            <p:ph type="title"/>
          </p:nvPr>
        </p:nvSpPr>
        <p:spPr>
          <a:xfrm>
            <a:off x="0" y="624110"/>
            <a:ext cx="12191999" cy="733203"/>
          </a:xfrm>
        </p:spPr>
        <p:txBody>
          <a:bodyPr/>
          <a:lstStyle/>
          <a:p>
            <a:pPr algn="ctr"/>
            <a:r>
              <a:rPr lang="en-US" dirty="0"/>
              <a:t>Project Abstract</a:t>
            </a:r>
          </a:p>
        </p:txBody>
      </p:sp>
      <p:sp>
        <p:nvSpPr>
          <p:cNvPr id="3" name="Content Placeholder 2">
            <a:extLst>
              <a:ext uri="{FF2B5EF4-FFF2-40B4-BE49-F238E27FC236}">
                <a16:creationId xmlns:a16="http://schemas.microsoft.com/office/drawing/2014/main" id="{18E7E0BF-67CF-4C34-B9D9-E90557C61CEB}"/>
              </a:ext>
            </a:extLst>
          </p:cNvPr>
          <p:cNvSpPr>
            <a:spLocks noGrp="1"/>
          </p:cNvSpPr>
          <p:nvPr>
            <p:ph idx="1"/>
          </p:nvPr>
        </p:nvSpPr>
        <p:spPr>
          <a:xfrm>
            <a:off x="1356259" y="1503544"/>
            <a:ext cx="10148354" cy="4730345"/>
          </a:xfrm>
        </p:spPr>
        <p:txBody>
          <a:bodyPr>
            <a:normAutofit/>
          </a:bodyPr>
          <a:lstStyle/>
          <a:p>
            <a:pPr marL="0" marR="0" indent="0">
              <a:lnSpc>
                <a:spcPct val="107000"/>
              </a:lnSpc>
              <a:spcBef>
                <a:spcPts val="0"/>
              </a:spcBef>
              <a:spcAft>
                <a:spcPts val="800"/>
              </a:spcAft>
              <a:buNone/>
            </a:pPr>
            <a:endParaRPr lang="en-US" dirty="0">
              <a:solidFill>
                <a:schemeClr val="tx1"/>
              </a:solidFill>
            </a:endParaRPr>
          </a:p>
          <a:p>
            <a:pPr>
              <a:lnSpc>
                <a:spcPct val="107000"/>
              </a:lnSpc>
              <a:spcBef>
                <a:spcPts val="0"/>
              </a:spcBef>
              <a:spcAft>
                <a:spcPts val="800"/>
              </a:spcAft>
            </a:pPr>
            <a:r>
              <a:rPr lang="en-US" dirty="0">
                <a:solidFill>
                  <a:schemeClr val="tx1"/>
                </a:solidFill>
              </a:rPr>
              <a:t>As part of phase 3, we implemented Multi Layer Perceptron using </a:t>
            </a:r>
            <a:r>
              <a:rPr lang="en-US" dirty="0" err="1">
                <a:solidFill>
                  <a:schemeClr val="tx1"/>
                </a:solidFill>
              </a:rPr>
              <a:t>PyTorch</a:t>
            </a:r>
            <a:r>
              <a:rPr lang="en-US" dirty="0">
                <a:solidFill>
                  <a:schemeClr val="tx1"/>
                </a:solidFill>
              </a:rPr>
              <a:t> and calculated the Loss and Accuracy. </a:t>
            </a:r>
          </a:p>
          <a:p>
            <a:pPr>
              <a:lnSpc>
                <a:spcPct val="107000"/>
              </a:lnSpc>
              <a:spcBef>
                <a:spcPts val="0"/>
              </a:spcBef>
              <a:spcAft>
                <a:spcPts val="800"/>
              </a:spcAft>
            </a:pPr>
            <a:r>
              <a:rPr lang="en-US" dirty="0">
                <a:solidFill>
                  <a:schemeClr val="tx1"/>
                </a:solidFill>
              </a:rPr>
              <a:t>We have used </a:t>
            </a:r>
            <a:r>
              <a:rPr lang="en-US" dirty="0" err="1">
                <a:solidFill>
                  <a:schemeClr val="tx1"/>
                </a:solidFill>
              </a:rPr>
              <a:t>Tensorboard</a:t>
            </a:r>
            <a:r>
              <a:rPr lang="en-US" dirty="0">
                <a:solidFill>
                  <a:schemeClr val="tx1"/>
                </a:solidFill>
              </a:rPr>
              <a:t> to visualize our results by plotting graphs for our Loss, Accuracy and ROC metrics for each epoch.</a:t>
            </a:r>
          </a:p>
          <a:p>
            <a:pPr>
              <a:lnSpc>
                <a:spcPct val="107000"/>
              </a:lnSpc>
              <a:spcBef>
                <a:spcPts val="0"/>
              </a:spcBef>
              <a:spcAft>
                <a:spcPts val="800"/>
              </a:spcAft>
            </a:pPr>
            <a:r>
              <a:rPr lang="en-US" dirty="0">
                <a:solidFill>
                  <a:schemeClr val="tx1"/>
                </a:solidFill>
              </a:rPr>
              <a:t>Additionally, We have implemented </a:t>
            </a:r>
            <a:r>
              <a:rPr lang="en-US" dirty="0" err="1">
                <a:solidFill>
                  <a:schemeClr val="tx1"/>
                </a:solidFill>
              </a:rPr>
              <a:t>XGBoost</a:t>
            </a:r>
            <a:r>
              <a:rPr lang="en-US" dirty="0">
                <a:solidFill>
                  <a:schemeClr val="tx1"/>
                </a:solidFill>
              </a:rPr>
              <a:t> model in this phase.</a:t>
            </a:r>
          </a:p>
          <a:p>
            <a:pPr>
              <a:lnSpc>
                <a:spcPct val="107000"/>
              </a:lnSpc>
              <a:spcBef>
                <a:spcPts val="0"/>
              </a:spcBef>
              <a:spcAft>
                <a:spcPts val="800"/>
              </a:spcAft>
            </a:pPr>
            <a:r>
              <a:rPr lang="en-US" dirty="0">
                <a:solidFill>
                  <a:schemeClr val="tx1"/>
                </a:solidFill>
              </a:rPr>
              <a:t>Our Multi Layer Perceptron achieved an ROC accuracy of 0.72</a:t>
            </a:r>
          </a:p>
          <a:p>
            <a:pPr>
              <a:lnSpc>
                <a:spcPct val="107000"/>
              </a:lnSpc>
              <a:spcBef>
                <a:spcPts val="0"/>
              </a:spcBef>
              <a:spcAft>
                <a:spcPts val="800"/>
              </a:spcAft>
            </a:pPr>
            <a:r>
              <a:rPr lang="en-US" dirty="0">
                <a:solidFill>
                  <a:schemeClr val="tx1"/>
                </a:solidFill>
              </a:rPr>
              <a:t>The </a:t>
            </a:r>
            <a:r>
              <a:rPr lang="en-US" dirty="0" err="1">
                <a:solidFill>
                  <a:schemeClr val="tx1"/>
                </a:solidFill>
              </a:rPr>
              <a:t>XGBoost</a:t>
            </a:r>
            <a:r>
              <a:rPr lang="en-US" dirty="0">
                <a:solidFill>
                  <a:schemeClr val="tx1"/>
                </a:solidFill>
              </a:rPr>
              <a:t> model achieved an AUC accuracy of 0.75</a:t>
            </a:r>
          </a:p>
          <a:p>
            <a:pPr>
              <a:lnSpc>
                <a:spcPct val="107000"/>
              </a:lnSpc>
              <a:spcBef>
                <a:spcPts val="0"/>
              </a:spcBef>
              <a:spcAft>
                <a:spcPts val="800"/>
              </a:spcAft>
            </a:pPr>
            <a:endParaRPr lang="en-US" dirty="0">
              <a:solidFill>
                <a:schemeClr val="tx1"/>
              </a:solidFill>
            </a:endParaRPr>
          </a:p>
          <a:p>
            <a:pPr>
              <a:lnSpc>
                <a:spcPct val="107000"/>
              </a:lnSpc>
              <a:spcBef>
                <a:spcPts val="0"/>
              </a:spcBef>
              <a:spcAft>
                <a:spcPts val="800"/>
              </a:spcAft>
            </a:pPr>
            <a:endParaRPr lang="en-US" dirty="0">
              <a:solidFill>
                <a:schemeClr val="tx1"/>
              </a:solidFill>
            </a:endParaRPr>
          </a:p>
          <a:p>
            <a:pPr>
              <a:lnSpc>
                <a:spcPct val="107000"/>
              </a:lnSpc>
              <a:spcBef>
                <a:spcPts val="0"/>
              </a:spcBef>
              <a:spcAft>
                <a:spcPts val="800"/>
              </a:spcAft>
            </a:pPr>
            <a:endParaRPr lang="en-US" dirty="0">
              <a:solidFill>
                <a:schemeClr val="tx1"/>
              </a:solidFill>
            </a:endParaRPr>
          </a:p>
          <a:p>
            <a:pPr>
              <a:lnSpc>
                <a:spcPct val="107000"/>
              </a:lnSpc>
              <a:spcBef>
                <a:spcPts val="0"/>
              </a:spcBef>
              <a:spcAft>
                <a:spcPts val="800"/>
              </a:spcAft>
            </a:pPr>
            <a:endParaRPr lang="en-US" dirty="0">
              <a:solidFill>
                <a:schemeClr val="tx1"/>
              </a:solidFill>
            </a:endParaRPr>
          </a:p>
          <a:p>
            <a:pPr>
              <a:lnSpc>
                <a:spcPct val="107000"/>
              </a:lnSpc>
              <a:spcBef>
                <a:spcPts val="0"/>
              </a:spcBef>
              <a:spcAft>
                <a:spcPts val="800"/>
              </a:spcAft>
            </a:pPr>
            <a:endParaRPr lang="en-US" dirty="0">
              <a:solidFill>
                <a:schemeClr val="tx1"/>
              </a:solidFill>
            </a:endParaRPr>
          </a:p>
        </p:txBody>
      </p:sp>
    </p:spTree>
    <p:extLst>
      <p:ext uri="{BB962C8B-B14F-4D97-AF65-F5344CB8AC3E}">
        <p14:creationId xmlns:p14="http://schemas.microsoft.com/office/powerpoint/2010/main" val="414294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5E09-5B3F-4E21-B3EB-D1785B64E81F}"/>
              </a:ext>
            </a:extLst>
          </p:cNvPr>
          <p:cNvSpPr>
            <a:spLocks noGrp="1"/>
          </p:cNvSpPr>
          <p:nvPr>
            <p:ph type="title"/>
          </p:nvPr>
        </p:nvSpPr>
        <p:spPr>
          <a:xfrm>
            <a:off x="184107" y="624110"/>
            <a:ext cx="12007893" cy="1280890"/>
          </a:xfrm>
        </p:spPr>
        <p:txBody>
          <a:bodyPr/>
          <a:lstStyle/>
          <a:p>
            <a:pPr algn="ctr"/>
            <a:r>
              <a:rPr lang="en-US" b="1" dirty="0">
                <a:solidFill>
                  <a:schemeClr val="tx1"/>
                </a:solidFill>
                <a:latin typeface="Castellar" panose="020A0402060406010301" pitchFamily="18" charset="0"/>
              </a:rPr>
              <a:t>Summary</a:t>
            </a:r>
            <a:r>
              <a:rPr lang="en-US" b="1" dirty="0"/>
              <a:t> </a:t>
            </a:r>
            <a:r>
              <a:rPr lang="en-US" b="1" dirty="0">
                <a:solidFill>
                  <a:schemeClr val="tx1"/>
                </a:solidFill>
                <a:latin typeface="Castellar" panose="020A0402060406010301" pitchFamily="18" charset="0"/>
              </a:rPr>
              <a:t>of Tasks</a:t>
            </a:r>
            <a:br>
              <a:rPr lang="en-US" b="1" dirty="0"/>
            </a:br>
            <a:endParaRPr lang="en-US" b="1" dirty="0"/>
          </a:p>
        </p:txBody>
      </p:sp>
      <p:sp>
        <p:nvSpPr>
          <p:cNvPr id="6" name="Content Placeholder 2">
            <a:extLst>
              <a:ext uri="{FF2B5EF4-FFF2-40B4-BE49-F238E27FC236}">
                <a16:creationId xmlns:a16="http://schemas.microsoft.com/office/drawing/2014/main" id="{AF4AC647-3033-44C0-8D2A-652C6BF32D12}"/>
              </a:ext>
            </a:extLst>
          </p:cNvPr>
          <p:cNvSpPr txBox="1">
            <a:spLocks/>
          </p:cNvSpPr>
          <p:nvPr/>
        </p:nvSpPr>
        <p:spPr>
          <a:xfrm>
            <a:off x="1784819" y="1720850"/>
            <a:ext cx="8349781" cy="4342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u="sng" dirty="0"/>
              <a:t>Completed Tasks :</a:t>
            </a:r>
          </a:p>
          <a:p>
            <a:pPr marL="0" indent="0">
              <a:buNone/>
            </a:pPr>
            <a:r>
              <a:rPr lang="en-US" b="1" dirty="0"/>
              <a:t>Previous phases:</a:t>
            </a:r>
          </a:p>
          <a:p>
            <a:r>
              <a:rPr lang="en-US" sz="1600" dirty="0"/>
              <a:t>Visual EDA, Feature Engineering</a:t>
            </a:r>
          </a:p>
          <a:p>
            <a:r>
              <a:rPr lang="en-US" sz="1600" dirty="0"/>
              <a:t>Feature Importance, Feature selection</a:t>
            </a:r>
          </a:p>
          <a:p>
            <a:r>
              <a:rPr lang="en-US" sz="1600" dirty="0"/>
              <a:t>Ensemble methods</a:t>
            </a:r>
          </a:p>
          <a:p>
            <a:r>
              <a:rPr lang="en-US" sz="1600" dirty="0"/>
              <a:t>Constructing optimal joins in the dataset.</a:t>
            </a:r>
          </a:p>
          <a:p>
            <a:r>
              <a:rPr lang="en-US" sz="1600" dirty="0"/>
              <a:t>Implemented Support Vector Machine, Random Forest, K-Nearest Neighbors and Logistic Regression models.</a:t>
            </a:r>
          </a:p>
          <a:p>
            <a:pPr marL="0" indent="0">
              <a:buNone/>
            </a:pPr>
            <a:endParaRPr lang="en-US" sz="1600" dirty="0"/>
          </a:p>
          <a:p>
            <a:pPr marL="0" indent="0">
              <a:buNone/>
            </a:pPr>
            <a:r>
              <a:rPr lang="en-US" sz="2000" b="1" dirty="0"/>
              <a:t>Phase 3:</a:t>
            </a:r>
          </a:p>
          <a:p>
            <a:r>
              <a:rPr lang="en-US" dirty="0"/>
              <a:t>Built multi-layer perception (MLP) and </a:t>
            </a:r>
            <a:r>
              <a:rPr lang="en-US" dirty="0" err="1"/>
              <a:t>XGBoost</a:t>
            </a:r>
            <a:r>
              <a:rPr lang="en-US" dirty="0"/>
              <a:t> Models</a:t>
            </a:r>
          </a:p>
          <a:p>
            <a:r>
              <a:rPr lang="en-US" dirty="0"/>
              <a:t>Visualized results of multi-layer perception  using </a:t>
            </a:r>
            <a:r>
              <a:rPr lang="en-US" dirty="0" err="1"/>
              <a:t>Tensorboard</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6132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072-7FCB-435F-A551-CFACA08188FB}"/>
              </a:ext>
            </a:extLst>
          </p:cNvPr>
          <p:cNvSpPr>
            <a:spLocks noGrp="1"/>
          </p:cNvSpPr>
          <p:nvPr>
            <p:ph type="title"/>
          </p:nvPr>
        </p:nvSpPr>
        <p:spPr>
          <a:xfrm>
            <a:off x="190245" y="162593"/>
            <a:ext cx="12001755" cy="1280890"/>
          </a:xfrm>
        </p:spPr>
        <p:txBody>
          <a:bodyPr/>
          <a:lstStyle/>
          <a:p>
            <a:pPr algn="ctr"/>
            <a:r>
              <a:rPr lang="en-US" dirty="0"/>
              <a:t>WO</a:t>
            </a:r>
            <a:r>
              <a:rPr lang="en-US" b="1" dirty="0">
                <a:solidFill>
                  <a:schemeClr val="tx1"/>
                </a:solidFill>
                <a:latin typeface="Castellar" panose="020A0402060406010301" pitchFamily="18" charset="0"/>
              </a:rPr>
              <a:t>RKF</a:t>
            </a:r>
            <a:r>
              <a:rPr lang="en-US" dirty="0"/>
              <a:t>LOW</a:t>
            </a:r>
          </a:p>
        </p:txBody>
      </p:sp>
      <p:pic>
        <p:nvPicPr>
          <p:cNvPr id="4" name="Picture 3">
            <a:extLst>
              <a:ext uri="{FF2B5EF4-FFF2-40B4-BE49-F238E27FC236}">
                <a16:creationId xmlns:a16="http://schemas.microsoft.com/office/drawing/2014/main" id="{04494E36-4853-8264-9B72-2FF5C61C9049}"/>
              </a:ext>
            </a:extLst>
          </p:cNvPr>
          <p:cNvPicPr>
            <a:picLocks noChangeAspect="1"/>
          </p:cNvPicPr>
          <p:nvPr/>
        </p:nvPicPr>
        <p:blipFill>
          <a:blip r:embed="rId2"/>
          <a:stretch>
            <a:fillRect/>
          </a:stretch>
        </p:blipFill>
        <p:spPr>
          <a:xfrm>
            <a:off x="2286130" y="1013459"/>
            <a:ext cx="8008490" cy="5400489"/>
          </a:xfrm>
          <a:prstGeom prst="rect">
            <a:avLst/>
          </a:prstGeom>
        </p:spPr>
      </p:pic>
    </p:spTree>
    <p:extLst>
      <p:ext uri="{BB962C8B-B14F-4D97-AF65-F5344CB8AC3E}">
        <p14:creationId xmlns:p14="http://schemas.microsoft.com/office/powerpoint/2010/main" val="62452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5E18-6B33-4B75-B4A8-657883045DC7}"/>
              </a:ext>
            </a:extLst>
          </p:cNvPr>
          <p:cNvSpPr>
            <a:spLocks noGrp="1"/>
          </p:cNvSpPr>
          <p:nvPr>
            <p:ph type="title"/>
          </p:nvPr>
        </p:nvSpPr>
        <p:spPr>
          <a:xfrm>
            <a:off x="1" y="133574"/>
            <a:ext cx="12191999" cy="1280890"/>
          </a:xfrm>
        </p:spPr>
        <p:txBody>
          <a:bodyPr/>
          <a:lstStyle/>
          <a:p>
            <a:pPr algn="ctr"/>
            <a:r>
              <a:rPr lang="en-US" b="1" dirty="0">
                <a:solidFill>
                  <a:schemeClr val="tx1"/>
                </a:solidFill>
                <a:latin typeface="Castellar" panose="020A0402060406010301" pitchFamily="18" charset="0"/>
              </a:rPr>
              <a:t>SUMMARY VISUAL EDA</a:t>
            </a:r>
          </a:p>
        </p:txBody>
      </p:sp>
      <p:pic>
        <p:nvPicPr>
          <p:cNvPr id="4" name="Picture 3" descr="Chart, treemap chart&#10;&#10;Description automatically generated">
            <a:extLst>
              <a:ext uri="{FF2B5EF4-FFF2-40B4-BE49-F238E27FC236}">
                <a16:creationId xmlns:a16="http://schemas.microsoft.com/office/drawing/2014/main" id="{8DB45DE9-77E4-43E3-47C3-89BC5B6F9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1414464"/>
            <a:ext cx="8586788" cy="4986432"/>
          </a:xfrm>
          <a:prstGeom prst="rect">
            <a:avLst/>
          </a:prstGeom>
        </p:spPr>
      </p:pic>
    </p:spTree>
    <p:extLst>
      <p:ext uri="{BB962C8B-B14F-4D97-AF65-F5344CB8AC3E}">
        <p14:creationId xmlns:p14="http://schemas.microsoft.com/office/powerpoint/2010/main" val="251343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DAC6-C2D7-3B74-8ECD-82F052577462}"/>
              </a:ext>
            </a:extLst>
          </p:cNvPr>
          <p:cNvSpPr>
            <a:spLocks noGrp="1"/>
          </p:cNvSpPr>
          <p:nvPr>
            <p:ph type="title"/>
          </p:nvPr>
        </p:nvSpPr>
        <p:spPr>
          <a:xfrm>
            <a:off x="1761295" y="624110"/>
            <a:ext cx="9743318" cy="1280890"/>
          </a:xfrm>
        </p:spPr>
        <p:txBody>
          <a:bodyPr>
            <a:normAutofit/>
          </a:bodyPr>
          <a:lstStyle/>
          <a:p>
            <a:r>
              <a:rPr lang="en-US" b="1" dirty="0">
                <a:solidFill>
                  <a:schemeClr val="tx1"/>
                </a:solidFill>
                <a:latin typeface="Castellar" panose="020A0402060406010301" pitchFamily="18" charset="0"/>
              </a:rPr>
              <a:t>OVERVIEW OF MODELING PIPELINES</a:t>
            </a:r>
          </a:p>
        </p:txBody>
      </p:sp>
      <p:sp>
        <p:nvSpPr>
          <p:cNvPr id="3" name="Content Placeholder 2">
            <a:extLst>
              <a:ext uri="{FF2B5EF4-FFF2-40B4-BE49-F238E27FC236}">
                <a16:creationId xmlns:a16="http://schemas.microsoft.com/office/drawing/2014/main" id="{27563FBC-B662-AABF-8264-E3A5C6ABD7DC}"/>
              </a:ext>
            </a:extLst>
          </p:cNvPr>
          <p:cNvSpPr>
            <a:spLocks noGrp="1"/>
          </p:cNvSpPr>
          <p:nvPr>
            <p:ph idx="1"/>
          </p:nvPr>
        </p:nvSpPr>
        <p:spPr>
          <a:xfrm>
            <a:off x="2129509" y="1804252"/>
            <a:ext cx="9375103" cy="4559728"/>
          </a:xfrm>
        </p:spPr>
        <p:txBody>
          <a:bodyPr>
            <a:normAutofit/>
          </a:bodyPr>
          <a:lstStyle/>
          <a:p>
            <a:pPr marL="0" indent="0">
              <a:buNone/>
            </a:pPr>
            <a:r>
              <a:rPr lang="en-US" sz="2000" b="1" dirty="0"/>
              <a:t>Multi Layer Perceptron Model:</a:t>
            </a:r>
          </a:p>
          <a:p>
            <a:pPr marL="0" indent="0">
              <a:buNone/>
            </a:pPr>
            <a:r>
              <a:rPr lang="en-US" dirty="0"/>
              <a:t>Multi layer perceptron (MLP) is a supplement feed forward neural network. </a:t>
            </a:r>
          </a:p>
          <a:p>
            <a:pPr marL="0" indent="0">
              <a:buNone/>
            </a:pPr>
            <a:r>
              <a:rPr lang="en-US" dirty="0"/>
              <a:t>In an MLP, data flows from input to output layer in the forward direction, similar to a feed forward network. The back propagation learning algorithm is used to train the neurons in the MLP. MLPs can solve problems that aren't linearly separable and are designed to approximate any continuous function.</a:t>
            </a:r>
          </a:p>
          <a:p>
            <a:pPr marL="0" indent="0">
              <a:buNone/>
            </a:pPr>
            <a:endParaRPr lang="en-US" dirty="0"/>
          </a:p>
          <a:p>
            <a:pPr marL="0" indent="0">
              <a:buNone/>
            </a:pPr>
            <a:endParaRPr lang="en-US" dirty="0"/>
          </a:p>
          <a:p>
            <a:pPr marL="0" indent="0">
              <a:buNone/>
            </a:pPr>
            <a:r>
              <a:rPr lang="en-US" sz="2000" b="1" dirty="0" err="1"/>
              <a:t>XGBoost</a:t>
            </a:r>
            <a:r>
              <a:rPr lang="en-US" sz="2000" b="1" dirty="0"/>
              <a:t> Model:</a:t>
            </a:r>
          </a:p>
          <a:p>
            <a:pPr marL="0" indent="0">
              <a:buNone/>
            </a:pPr>
            <a:r>
              <a:rPr lang="en-US" dirty="0" err="1"/>
              <a:t>XGBoost</a:t>
            </a:r>
            <a:r>
              <a:rPr lang="en-US" dirty="0"/>
              <a:t> is a tree based ensemble machine learning algorithm which is a scalable machine learning system for tree boosting. </a:t>
            </a:r>
            <a:r>
              <a:rPr lang="en-US" dirty="0" err="1"/>
              <a:t>XGBoost</a:t>
            </a:r>
            <a:r>
              <a:rPr lang="en-US" dirty="0"/>
              <a:t> stands for Extreme Gradient Boosting. It uses more accurate approximations to find the best tree mode</a:t>
            </a:r>
          </a:p>
          <a:p>
            <a:pPr marL="0" indent="0">
              <a:buNone/>
            </a:pPr>
            <a:endParaRPr lang="en-US" dirty="0"/>
          </a:p>
        </p:txBody>
      </p:sp>
    </p:spTree>
    <p:extLst>
      <p:ext uri="{BB962C8B-B14F-4D97-AF65-F5344CB8AC3E}">
        <p14:creationId xmlns:p14="http://schemas.microsoft.com/office/powerpoint/2010/main" val="43576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B2B8-C973-FEB8-D3CE-073A0D749F06}"/>
              </a:ext>
            </a:extLst>
          </p:cNvPr>
          <p:cNvSpPr>
            <a:spLocks noGrp="1"/>
          </p:cNvSpPr>
          <p:nvPr>
            <p:ph type="title"/>
          </p:nvPr>
        </p:nvSpPr>
        <p:spPr/>
        <p:txBody>
          <a:bodyPr/>
          <a:lstStyle/>
          <a:p>
            <a:r>
              <a:rPr lang="en-US" dirty="0"/>
              <a:t>Block diagram of Modeling Pipelines</a:t>
            </a:r>
          </a:p>
        </p:txBody>
      </p:sp>
      <p:pic>
        <p:nvPicPr>
          <p:cNvPr id="5" name="Content Placeholder 4" descr="Diagram&#10;&#10;Description automatically generated">
            <a:extLst>
              <a:ext uri="{FF2B5EF4-FFF2-40B4-BE49-F238E27FC236}">
                <a16:creationId xmlns:a16="http://schemas.microsoft.com/office/drawing/2014/main" id="{0C62C042-2781-BFDF-5CBD-D54F7BDFB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912" y="1774696"/>
            <a:ext cx="8201025" cy="4360992"/>
          </a:xfrm>
        </p:spPr>
      </p:pic>
    </p:spTree>
    <p:extLst>
      <p:ext uri="{BB962C8B-B14F-4D97-AF65-F5344CB8AC3E}">
        <p14:creationId xmlns:p14="http://schemas.microsoft.com/office/powerpoint/2010/main" val="35034893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494</TotalTime>
  <Words>555</Words>
  <Application>Microsoft Macintosh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Castellar</vt:lpstr>
      <vt:lpstr>Century Gothic</vt:lpstr>
      <vt:lpstr>Wingdings 3</vt:lpstr>
      <vt:lpstr>Wisp</vt:lpstr>
      <vt:lpstr>Home Credit Default Risk</vt:lpstr>
      <vt:lpstr>   Outline for  Presentation</vt:lpstr>
      <vt:lpstr>Project Description </vt:lpstr>
      <vt:lpstr>Project Abstract</vt:lpstr>
      <vt:lpstr>Summary of Tasks </vt:lpstr>
      <vt:lpstr>WORKFLOW</vt:lpstr>
      <vt:lpstr>SUMMARY VISUAL EDA</vt:lpstr>
      <vt:lpstr>OVERVIEW OF MODELING PIPELINES</vt:lpstr>
      <vt:lpstr>Block diagram of Modeling Pipelines</vt:lpstr>
      <vt:lpstr>RESULTS AND DISCUSSIONS</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Katapally, Manognya</dc:creator>
  <cp:lastModifiedBy>Chekka, Saiabhinav</cp:lastModifiedBy>
  <cp:revision>11</cp:revision>
  <dcterms:created xsi:type="dcterms:W3CDTF">2022-04-12T23:18:31Z</dcterms:created>
  <dcterms:modified xsi:type="dcterms:W3CDTF">2023-08-17T16:12:42Z</dcterms:modified>
</cp:coreProperties>
</file>