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82705" autoAdjust="0"/>
  </p:normalViewPr>
  <p:slideViewPr>
    <p:cSldViewPr snapToGrid="0">
      <p:cViewPr>
        <p:scale>
          <a:sx n="118" d="100"/>
          <a:sy n="118" d="100"/>
        </p:scale>
        <p:origin x="112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50A7E-FC27-46F3-B0DE-7B85B7AED7D2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ED7D9-2EF5-462E-A8C5-71A50C7D2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78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 done this for the linear mixed effects model analysis (figures not shown)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ED7D9-2EF5-462E-A8C5-71A50C7D292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1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Note, have done this for the LMM version too – same effect, our results don’t really stand under the null belief</a:t>
            </a:r>
          </a:p>
          <a:p>
            <a:endParaRPr lang="en-GB" dirty="0"/>
          </a:p>
          <a:p>
            <a:r>
              <a:rPr lang="en-GB" dirty="0"/>
              <a:t>Reasons LMM isn’t necessarily the right thing:</a:t>
            </a:r>
          </a:p>
          <a:p>
            <a:pPr marL="171450" indent="-171450">
              <a:buFontTx/>
              <a:buChar char="-"/>
            </a:pPr>
            <a:r>
              <a:rPr lang="en-GB" dirty="0"/>
              <a:t>Makes inferences at the trial level – i.e. if we run another trial of this task on any participant, what do we expect the confidence judgement to be given response error + cue condition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Random-effects analysis where GLM is run at the single subject level, and a t-test is done on the output betas across subjects:</a:t>
            </a:r>
          </a:p>
          <a:p>
            <a:pPr marL="171450" indent="-171450">
              <a:buFontTx/>
              <a:buChar char="-"/>
            </a:pPr>
            <a:r>
              <a:rPr lang="en-GB" dirty="0"/>
              <a:t>Inference of the second-level analysis is about reliability across participant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i.e. if we ran this task on a new participant, would we reliably expect this relationship to hold 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ED7D9-2EF5-462E-A8C5-71A50C7D292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89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1D54-40FC-4350-A942-0F0C19F03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3630F-7493-4A00-B74D-7551E270C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1799B-92C8-4CC9-B9A4-7CC863F5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B83-7C01-4784-BF1C-5FF3A7B09DD1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1180A-DCD3-4A2C-BF58-0C1486AC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5166A-008C-4869-9401-2D10AC8F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24E0-366E-4033-BC08-47F660A7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F8A70-7274-45A6-809C-95D51DFAD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BE0C3-3E45-4611-895C-17928939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B83-7C01-4784-BF1C-5FF3A7B09DD1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DC6A9-BF2F-4490-A689-0DA3810B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E742-9D4B-4B32-83ED-2BCC2288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3967C-3ECD-4906-9DD8-C8AA45F85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38898-81ED-4454-96DD-48E2961FC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A2C7E-5DF0-4EBF-9D7D-359E951C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B83-7C01-4784-BF1C-5FF3A7B09DD1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3C671-EB3B-4C54-822D-20EC3CF1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C13BB-7F6E-4841-AD20-CA53BB80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7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E696-F9DF-4B7E-8349-54F9D731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7839-466E-4E3D-AABD-DAF858F00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D7675-59CA-4A25-BEF4-73EB0D6A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B83-7C01-4784-BF1C-5FF3A7B09DD1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2377A-D586-4ADB-954C-41F3B897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BCC2-7219-4AFA-A9CC-027A4AD7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47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D2AD-B865-434F-9FA4-2C973221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FB56C-7470-4093-B07C-9DDA97E8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8BD9D-E14B-4A20-9995-91B92212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B83-7C01-4784-BF1C-5FF3A7B09DD1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AC2CB-27A8-4950-832B-CA34C8FD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50A8-67B4-4F87-82D9-43754353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83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47DE-069D-40EE-AB0F-01EC409E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0A00-9470-4451-8B03-D897C2D74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BD2F4-2D61-446E-9CB1-56BC5B60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1F73B-8B9C-4FF2-BC33-810B2F5C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B83-7C01-4784-BF1C-5FF3A7B09DD1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A2202-3C93-46BF-833D-B8CBD012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C728C-6E24-4C86-8191-B09F8D93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40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2024-AE8E-489F-B8E0-FE79AA28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8137-4F81-4DC3-8BD8-097235652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01F4A-252B-4C11-BA56-2C43D298B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B4233-6FD8-45F7-99F9-452BF2BA6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32CC5-49A3-414E-B7E7-A89B4E76B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161CB-30C1-4B5A-BDC4-8E823464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B83-7C01-4784-BF1C-5FF3A7B09DD1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B16DC-2362-4D63-A50F-7B2D3273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90E57-D1A1-4E7F-830C-FB5661E3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19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F8E8-B808-4132-8FD4-5AB225C8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A942A-06C1-49A8-B92D-07DBB146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B83-7C01-4784-BF1C-5FF3A7B09DD1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2FB22-C745-4417-AF56-E75A9A04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45938-6B66-4D0B-8C59-40C52306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5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DA02D-BA00-4BDD-AD2C-41252ABB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B83-7C01-4784-BF1C-5FF3A7B09DD1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597F0-6DB0-48DC-8E5F-FEB9DF83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A570-C6F1-407B-AD24-F11B503A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56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2062-2E15-4B8B-ADBA-B46CC10F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B9832-0C77-4F7E-AB32-69A1E618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76C75-E4C6-4D13-9720-AB1DC6C08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9BFAF-D010-4CB1-AC9A-88B3E55E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B83-7C01-4784-BF1C-5FF3A7B09DD1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4E9C7-4971-417E-BFA1-177EE2D2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47282-294D-4C6C-A40D-B107B859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5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DA4B-ADB8-4700-8B67-31D5A076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3B277-0391-4239-94D7-DF96C67CC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6D00A-512D-4399-8CF1-DF29432D3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FBD-83CC-43F6-AA8E-E6602550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B83-7C01-4784-BF1C-5FF3A7B09DD1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8E93A-25A1-4123-8E05-11085C71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B443-4394-48C4-A5AA-F8408DDF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7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982CD-4E17-4359-B65B-C2240063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5FEB5-E15A-4F4F-AED5-168C8948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07885-F5FC-450E-A43C-2C9581EEF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0B83-7C01-4784-BF1C-5FF3A7B09DD1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F816-7971-45F6-A5A6-CA8EE6785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C4390-6CF4-411D-8DE7-0B705AB80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26D75-003C-4794-9766-16401E7E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36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184503-30D1-4A75-A7F3-5E943DD43F7E}"/>
              </a:ext>
            </a:extLst>
          </p:cNvPr>
          <p:cNvSpPr txBox="1"/>
          <p:nvPr/>
        </p:nvSpPr>
        <p:spPr>
          <a:xfrm>
            <a:off x="448733" y="389467"/>
            <a:ext cx="349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Behavioural data – control analyses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995C-22E5-437D-A603-86934AF83DF8}"/>
              </a:ext>
            </a:extLst>
          </p:cNvPr>
          <p:cNvSpPr txBox="1"/>
          <p:nvPr/>
        </p:nvSpPr>
        <p:spPr>
          <a:xfrm>
            <a:off x="304800" y="1049867"/>
            <a:ext cx="111934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Different types of ‘perfect observer’:</a:t>
            </a:r>
          </a:p>
          <a:p>
            <a:endParaRPr lang="en-GB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If you knew your exact error on a trial, you wouldn’t make the error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instead, perfect insight into ‘performance’ across trials (i.e. you know the shape of your performance distribution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Confidence on the single trial thus un-linked to actual response error on that trial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Instead, randomly samples confidence from the across-trial error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BCB4-0EFF-4E09-AA22-C97F3F715F6D}"/>
              </a:ext>
            </a:extLst>
          </p:cNvPr>
          <p:cNvSpPr txBox="1"/>
          <p:nvPr/>
        </p:nvSpPr>
        <p:spPr>
          <a:xfrm>
            <a:off x="448733" y="2963333"/>
            <a:ext cx="1119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Two ways of exploring this</a:t>
            </a:r>
          </a:p>
        </p:txBody>
      </p:sp>
    </p:spTree>
    <p:extLst>
      <p:ext uri="{BB962C8B-B14F-4D97-AF65-F5344CB8AC3E}">
        <p14:creationId xmlns:p14="http://schemas.microsoft.com/office/powerpoint/2010/main" val="104543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44F0A0-40F6-45A1-92AB-E89A8A7A6AC8}"/>
              </a:ext>
            </a:extLst>
          </p:cNvPr>
          <p:cNvSpPr txBox="1"/>
          <p:nvPr/>
        </p:nvSpPr>
        <p:spPr>
          <a:xfrm>
            <a:off x="329961" y="29349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1. Permutation-based control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F8465-3668-4503-A0B5-3C4AB80CBF3E}"/>
              </a:ext>
            </a:extLst>
          </p:cNvPr>
          <p:cNvSpPr txBox="1"/>
          <p:nvPr/>
        </p:nvSpPr>
        <p:spPr>
          <a:xfrm>
            <a:off x="329961" y="903094"/>
            <a:ext cx="664657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Steps: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Separately for each condition, shuffle confidence</a:t>
            </a:r>
          </a:p>
          <a:p>
            <a:pPr marL="742950" lvl="1" indent="-285750">
              <a:buFontTx/>
              <a:buChar char="-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Preserves shape of confidence distribution, but removes link between single trial response &amp; confidence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Calculate correlation between error ~ confidence with this shuffled data, separately for each condition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Repeat 10,000 times per participant</a:t>
            </a:r>
          </a:p>
          <a:p>
            <a:endParaRPr lang="en-GB" sz="14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generates a </a:t>
            </a:r>
            <a:r>
              <a:rPr lang="en-GB" sz="1400" i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null distribution </a:t>
            </a: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of </a:t>
            </a:r>
            <a:r>
              <a:rPr lang="en-GB" sz="14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error~confidence</a:t>
            </a: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correlations under the hypothesis that insight isn’t linked to single trial response error, but across trial knowledge of the confidence (error) distribution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We then get the </a:t>
            </a:r>
            <a:r>
              <a:rPr lang="en-GB" sz="1400" i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expected correlation</a:t>
            </a: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between error &amp; confidence under this null hypothesis, per participant and condition</a:t>
            </a:r>
          </a:p>
          <a:p>
            <a:endParaRPr lang="en-GB" sz="14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Can formally compare the </a:t>
            </a:r>
            <a:r>
              <a:rPr lang="en-GB" sz="1400" i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observed</a:t>
            </a: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correlation vs </a:t>
            </a:r>
            <a:r>
              <a:rPr lang="en-GB" sz="1400" i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expected</a:t>
            </a: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correlation under this null (with a t-test on fisher-transformed correlations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5925D-5870-46F9-960E-B544BBC73D77}"/>
              </a:ext>
            </a:extLst>
          </p:cNvPr>
          <p:cNvSpPr txBox="1"/>
          <p:nvPr/>
        </p:nvSpPr>
        <p:spPr>
          <a:xfrm>
            <a:off x="9135874" y="463602"/>
            <a:ext cx="5870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u="sng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Error: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26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14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31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3B213-4B73-4852-B1E6-2A1060B859E7}"/>
              </a:ext>
            </a:extLst>
          </p:cNvPr>
          <p:cNvSpPr txBox="1"/>
          <p:nvPr/>
        </p:nvSpPr>
        <p:spPr>
          <a:xfrm>
            <a:off x="10106429" y="463602"/>
            <a:ext cx="10534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u="sng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Confidence: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12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8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11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10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62717-74BB-4B9E-8E21-570B01B71789}"/>
              </a:ext>
            </a:extLst>
          </p:cNvPr>
          <p:cNvSpPr txBox="1"/>
          <p:nvPr/>
        </p:nvSpPr>
        <p:spPr>
          <a:xfrm>
            <a:off x="9110474" y="2868814"/>
            <a:ext cx="5870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u="sng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Error: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26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14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31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CF10CB-2022-4BB8-B768-F74D8256B5A5}"/>
              </a:ext>
            </a:extLst>
          </p:cNvPr>
          <p:cNvSpPr txBox="1"/>
          <p:nvPr/>
        </p:nvSpPr>
        <p:spPr>
          <a:xfrm>
            <a:off x="10208833" y="2868814"/>
            <a:ext cx="10534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u="sng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Confidence: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10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10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12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11</a:t>
            </a:r>
          </a:p>
          <a:p>
            <a:pPr algn="ctr"/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5B378-46A2-4222-B370-624452333CF2}"/>
              </a:ext>
            </a:extLst>
          </p:cNvPr>
          <p:cNvSpPr txBox="1"/>
          <p:nvPr/>
        </p:nvSpPr>
        <p:spPr>
          <a:xfrm>
            <a:off x="9395365" y="2499482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Permuted data</a:t>
            </a:r>
            <a:endParaRPr lang="en-GB" sz="14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24BC8-CC86-4F37-B071-E40016627283}"/>
              </a:ext>
            </a:extLst>
          </p:cNvPr>
          <p:cNvSpPr txBox="1"/>
          <p:nvPr/>
        </p:nvSpPr>
        <p:spPr>
          <a:xfrm>
            <a:off x="9484296" y="83127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Observed data</a:t>
            </a:r>
            <a:endParaRPr lang="en-GB" sz="14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7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62B50A-5649-4940-88E3-432523514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61" y="828861"/>
            <a:ext cx="7575721" cy="4454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44F0A0-40F6-45A1-92AB-E89A8A7A6AC8}"/>
              </a:ext>
            </a:extLst>
          </p:cNvPr>
          <p:cNvSpPr txBox="1"/>
          <p:nvPr/>
        </p:nvSpPr>
        <p:spPr>
          <a:xfrm>
            <a:off x="329961" y="293494"/>
            <a:ext cx="6800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1A. Permutation-based control analysis -  confidence ~ error correlation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8509D1-2FE9-4364-BD82-72AB069A79D2}"/>
              </a:ext>
            </a:extLst>
          </p:cNvPr>
          <p:cNvSpPr txBox="1"/>
          <p:nvPr/>
        </p:nvSpPr>
        <p:spPr>
          <a:xfrm>
            <a:off x="329961" y="5283498"/>
            <a:ext cx="8396850" cy="1313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One-sided paired-samples t-tests on fisher transformed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Are the observed correlations reliably greater than the expected (mean) correlation under the null distribution</a:t>
            </a:r>
          </a:p>
          <a:p>
            <a:endParaRPr lang="en-GB" sz="14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Neutral: t(19) = 7.27, p = 3.39 x 10</a:t>
            </a:r>
            <a:r>
              <a:rPr lang="en-GB" sz="1400" baseline="30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-7</a:t>
            </a:r>
          </a:p>
          <a:p>
            <a:endParaRPr lang="en-GB" sz="1400" baseline="30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Cued: t(19) = 6.29, p = 2.43 x 10</a:t>
            </a:r>
            <a:r>
              <a:rPr lang="en-GB" sz="1400" baseline="30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-6</a:t>
            </a:r>
            <a:endParaRPr lang="en-GB" sz="14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925D1E-963D-D342-BB50-4AF237970060}"/>
              </a:ext>
            </a:extLst>
          </p:cNvPr>
          <p:cNvSpPr txBox="1"/>
          <p:nvPr/>
        </p:nvSpPr>
        <p:spPr>
          <a:xfrm>
            <a:off x="329961" y="293494"/>
            <a:ext cx="6800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1B. Permutation-based control analysis -  random effects analysis</a:t>
            </a:r>
          </a:p>
        </p:txBody>
      </p:sp>
    </p:spTree>
    <p:extLst>
      <p:ext uri="{BB962C8B-B14F-4D97-AF65-F5344CB8AC3E}">
        <p14:creationId xmlns:p14="http://schemas.microsoft.com/office/powerpoint/2010/main" val="106398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4D07E3-AFBD-064F-A607-F436468C71A2}"/>
              </a:ext>
            </a:extLst>
          </p:cNvPr>
          <p:cNvSpPr txBox="1"/>
          <p:nvPr/>
        </p:nvSpPr>
        <p:spPr>
          <a:xfrm>
            <a:off x="329961" y="293494"/>
            <a:ext cx="6800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1B. Permutation-based control analysis -  linear mixed-effects analysis</a:t>
            </a:r>
          </a:p>
        </p:txBody>
      </p:sp>
    </p:spTree>
    <p:extLst>
      <p:ext uri="{BB962C8B-B14F-4D97-AF65-F5344CB8AC3E}">
        <p14:creationId xmlns:p14="http://schemas.microsoft.com/office/powerpoint/2010/main" val="171274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44F0A0-40F6-45A1-92AB-E89A8A7A6AC8}"/>
              </a:ext>
            </a:extLst>
          </p:cNvPr>
          <p:cNvSpPr txBox="1"/>
          <p:nvPr/>
        </p:nvSpPr>
        <p:spPr>
          <a:xfrm>
            <a:off x="329961" y="29349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2. Simulation of effects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F8465-3668-4503-A0B5-3C4AB80CBF3E}"/>
              </a:ext>
            </a:extLst>
          </p:cNvPr>
          <p:cNvSpPr txBox="1"/>
          <p:nvPr/>
        </p:nvSpPr>
        <p:spPr>
          <a:xfrm>
            <a:off x="329961" y="5276805"/>
            <a:ext cx="80615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Using this simulation based approach, the empirically observed effects in experiment 1 (in both a simulated random-effects analysis and linear mixed-effects analysis) are significant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Not expected under the null belief that confidence arises not from single-trial insight, but perfect knowledge of across-trial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F56E0B-F991-4D1A-9AF9-6FC6F2BBA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3673" y="275351"/>
            <a:ext cx="2468160" cy="178728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AAF6A6-1D75-42DA-BE34-FC87310C9621}"/>
              </a:ext>
            </a:extLst>
          </p:cNvPr>
          <p:cNvCxnSpPr>
            <a:cxnSpLocks/>
          </p:cNvCxnSpPr>
          <p:nvPr/>
        </p:nvCxnSpPr>
        <p:spPr>
          <a:xfrm>
            <a:off x="14867753" y="2128157"/>
            <a:ext cx="0" cy="292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F5013C-90BA-4FAB-9D83-CFCCAB003250}"/>
              </a:ext>
            </a:extLst>
          </p:cNvPr>
          <p:cNvSpPr txBox="1"/>
          <p:nvPr/>
        </p:nvSpPr>
        <p:spPr>
          <a:xfrm>
            <a:off x="13633673" y="2461423"/>
            <a:ext cx="28201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Randomly sample to get kappa for cued and neutral trials for simulated participant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59D276E-D6AF-4AC7-9693-B00BC605E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1345" y="5276805"/>
            <a:ext cx="3857311" cy="148630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C764DD-787B-4D50-9A45-ED1C417947FA}"/>
              </a:ext>
            </a:extLst>
          </p:cNvPr>
          <p:cNvCxnSpPr>
            <a:cxnSpLocks/>
          </p:cNvCxnSpPr>
          <p:nvPr/>
        </p:nvCxnSpPr>
        <p:spPr>
          <a:xfrm>
            <a:off x="14900373" y="3520923"/>
            <a:ext cx="0" cy="292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80778F-8A4F-4F5C-99E9-CC0DBDF8EBA3}"/>
              </a:ext>
            </a:extLst>
          </p:cNvPr>
          <p:cNvSpPr txBox="1"/>
          <p:nvPr/>
        </p:nvSpPr>
        <p:spPr>
          <a:xfrm>
            <a:off x="13658266" y="2874575"/>
            <a:ext cx="282011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Generate parent distribution of response errors (1k samples) using the concentration parameter for this simulated participant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00A9E91-E346-4651-AA02-973962C0C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0819" y="2128157"/>
            <a:ext cx="3623270" cy="27159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415C7A-FDAE-D443-9347-619648DD4C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7" y="662827"/>
            <a:ext cx="10121055" cy="42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020B15-E46B-8D47-9C56-082839851DAC}"/>
              </a:ext>
            </a:extLst>
          </p:cNvPr>
          <p:cNvSpPr txBox="1"/>
          <p:nvPr/>
        </p:nvSpPr>
        <p:spPr>
          <a:xfrm>
            <a:off x="329961" y="293914"/>
            <a:ext cx="2739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2. Simulation of effects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BB2BB-71EC-1942-B806-ACF122900DDC}"/>
              </a:ext>
            </a:extLst>
          </p:cNvPr>
          <p:cNvSpPr txBox="1"/>
          <p:nvPr/>
        </p:nvSpPr>
        <p:spPr>
          <a:xfrm>
            <a:off x="1015761" y="1317170"/>
            <a:ext cx="3371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2A. Random-effects simulation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9863F-1E84-A046-9A92-8B187CDFF478}"/>
              </a:ext>
            </a:extLst>
          </p:cNvPr>
          <p:cNvSpPr txBox="1"/>
          <p:nvPr/>
        </p:nvSpPr>
        <p:spPr>
          <a:xfrm>
            <a:off x="7786676" y="1306285"/>
            <a:ext cx="364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2A. Linear mixed-effects simulation</a:t>
            </a:r>
          </a:p>
        </p:txBody>
      </p:sp>
    </p:spTree>
    <p:extLst>
      <p:ext uri="{BB962C8B-B14F-4D97-AF65-F5344CB8AC3E}">
        <p14:creationId xmlns:p14="http://schemas.microsoft.com/office/powerpoint/2010/main" val="99172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0F34CA-BBCF-294C-A508-1339074EDB33}"/>
              </a:ext>
            </a:extLst>
          </p:cNvPr>
          <p:cNvSpPr txBox="1"/>
          <p:nvPr/>
        </p:nvSpPr>
        <p:spPr>
          <a:xfrm>
            <a:off x="448733" y="389467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Confidence EEG data – extra analyses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8FC46B-3E27-AF44-9B41-FDD8784A5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02"/>
          <a:stretch/>
        </p:blipFill>
        <p:spPr>
          <a:xfrm>
            <a:off x="1000571" y="887467"/>
            <a:ext cx="10309686" cy="543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6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0F34CA-BBCF-294C-A508-1339074EDB33}"/>
              </a:ext>
            </a:extLst>
          </p:cNvPr>
          <p:cNvSpPr txBox="1"/>
          <p:nvPr/>
        </p:nvSpPr>
        <p:spPr>
          <a:xfrm>
            <a:off x="448733" y="389467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EEG data – extra analyses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8FC46B-3E27-AF44-9B41-FDD8784A5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65"/>
          <a:stretch/>
        </p:blipFill>
        <p:spPr>
          <a:xfrm>
            <a:off x="531143" y="842110"/>
            <a:ext cx="11062143" cy="581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9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4407</TotalTime>
  <Words>565</Words>
  <Application>Microsoft Macintosh PowerPoint</Application>
  <PresentationFormat>Widescreen</PresentationFormat>
  <Paragraphs>75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Sammi Chekroud</dc:creator>
  <cp:lastModifiedBy>Sammi</cp:lastModifiedBy>
  <cp:revision>21</cp:revision>
  <dcterms:created xsi:type="dcterms:W3CDTF">2023-10-02T10:58:06Z</dcterms:created>
  <dcterms:modified xsi:type="dcterms:W3CDTF">2023-10-19T10:12:39Z</dcterms:modified>
</cp:coreProperties>
</file>