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23" autoAdjust="0"/>
  </p:normalViewPr>
  <p:slideViewPr>
    <p:cSldViewPr snapToGrid="0">
      <p:cViewPr>
        <p:scale>
          <a:sx n="100" d="100"/>
          <a:sy n="100" d="100"/>
        </p:scale>
        <p:origin x="72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0A7E-FC27-46F3-B0DE-7B85B7AED7D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D7D9-2EF5-462E-A8C5-71A50C7D2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8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Note, have not done this for the LMM version, but probably should</a:t>
            </a:r>
          </a:p>
          <a:p>
            <a:endParaRPr lang="en-GB" dirty="0"/>
          </a:p>
          <a:p>
            <a:r>
              <a:rPr lang="en-GB" dirty="0"/>
              <a:t>Reasons LMM isn’t necessarily the right thing: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Makes inferences at the trial level – i.e. if we run another trial of this task on any participant, what do we expect the confidence judgement to be given response error + cue condition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Random-effects analysis where GLM is run at the single subject level, and a t-test is done on the output betas across subjects:</a:t>
            </a:r>
          </a:p>
          <a:p>
            <a:pPr marL="171450" indent="-171450">
              <a:buFontTx/>
              <a:buChar char="-"/>
            </a:pPr>
            <a:r>
              <a:rPr lang="en-GB" dirty="0"/>
              <a:t>Inference of the second-level analysis is about reliability across participant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i.e. if we ran this task on a new participant, would we reliably expect this relationship to hold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ED7D9-2EF5-462E-A8C5-71A50C7D29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D54-40FC-4350-A942-0F0C19F03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3630F-7493-4A00-B74D-7551E270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799B-92C8-4CC9-B9A4-7CC863F5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180A-DCD3-4A2C-BF58-0C1486AC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166A-008C-4869-9401-2D10AC8F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24E0-366E-4033-BC08-47F660A7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F8A70-7274-45A6-809C-95D51DFA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E0C3-3E45-4611-895C-1792893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C6A9-BF2F-4490-A689-0DA3810B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E742-9D4B-4B32-83ED-2BCC228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3967C-3ECD-4906-9DD8-C8AA45F85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8898-81ED-4454-96DD-48E2961F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2C7E-5DF0-4EBF-9D7D-359E951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C671-EB3B-4C54-822D-20EC3CF1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13BB-7F6E-4841-AD20-CA53BB80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E696-F9DF-4B7E-8349-54F9D731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7839-466E-4E3D-AABD-DAF858F0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7675-59CA-4A25-BEF4-73EB0D6A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377A-D586-4ADB-954C-41F3B897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BCC2-7219-4AFA-A9CC-027A4AD7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7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2AD-B865-434F-9FA4-2C97322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B56C-7470-4093-B07C-9DDA97E8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BD9D-E14B-4A20-9995-91B92212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C2CB-27A8-4950-832B-CA34C8FD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50A8-67B4-4F87-82D9-4375435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3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7DE-069D-40EE-AB0F-01EC409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0A00-9470-4451-8B03-D897C2D74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D2F4-2D61-446E-9CB1-56BC5B60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F73B-8B9C-4FF2-BC33-810B2F5C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2202-3C93-46BF-833D-B8CBD012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728C-6E24-4C86-8191-B09F8D9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024-AE8E-489F-B8E0-FE79AA28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8137-4F81-4DC3-8BD8-09723565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1F4A-252B-4C11-BA56-2C43D298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4233-6FD8-45F7-99F9-452BF2BA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32CC5-49A3-414E-B7E7-A89B4E76B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161CB-30C1-4B5A-BDC4-8E823464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B16DC-2362-4D63-A50F-7B2D3273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90E57-D1A1-4E7F-830C-FB5661E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8E8-B808-4132-8FD4-5AB225C8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942A-06C1-49A8-B92D-07DBB146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2FB22-C745-4417-AF56-E75A9A04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45938-6B66-4D0B-8C59-40C5230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DA02D-BA00-4BDD-AD2C-41252ABB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597F0-6DB0-48DC-8E5F-FEB9DF83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A570-C6F1-407B-AD24-F11B503A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062-2E15-4B8B-ADBA-B46CC10F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9832-0C77-4F7E-AB32-69A1E618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6C75-E4C6-4D13-9720-AB1DC6C0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BFAF-D010-4CB1-AC9A-88B3E55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4E9C7-4971-417E-BFA1-177EE2D2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7282-294D-4C6C-A40D-B107B859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DA4B-ADB8-4700-8B67-31D5A07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3B277-0391-4239-94D7-DF96C67CC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6D00A-512D-4399-8CF1-DF29432D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FBD-83CC-43F6-AA8E-E6602550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E93A-25A1-4123-8E05-11085C71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B443-4394-48C4-A5AA-F8408DDF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982CD-4E17-4359-B65B-C2240063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5FEB5-E15A-4F4F-AED5-168C8948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7885-F5FC-450E-A43C-2C9581EEF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0B83-7C01-4784-BF1C-5FF3A7B09DD1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F816-7971-45F6-A5A6-CA8EE6785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4390-6CF4-411D-8DE7-0B705AB8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184503-30D1-4A75-A7F3-5E943DD43F7E}"/>
              </a:ext>
            </a:extLst>
          </p:cNvPr>
          <p:cNvSpPr txBox="1"/>
          <p:nvPr/>
        </p:nvSpPr>
        <p:spPr>
          <a:xfrm>
            <a:off x="448733" y="389467"/>
            <a:ext cx="349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Behavioural data – control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995C-22E5-437D-A603-86934AF83DF8}"/>
              </a:ext>
            </a:extLst>
          </p:cNvPr>
          <p:cNvSpPr txBox="1"/>
          <p:nvPr/>
        </p:nvSpPr>
        <p:spPr>
          <a:xfrm>
            <a:off x="304800" y="1049867"/>
            <a:ext cx="11193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Different types of ‘perfect observer’:</a:t>
            </a: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If you knew your exact error on a trial, you wouldn’t make the error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instead, perfect insight into ‘performance’ across trials (i.e. you know the shape of your performance distribution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 on the single trial thus un-linked to actual response error on that trial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Instead, randomly samples confidence from the across-trial error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BCB4-0EFF-4E09-AA22-C97F3F715F6D}"/>
              </a:ext>
            </a:extLst>
          </p:cNvPr>
          <p:cNvSpPr txBox="1"/>
          <p:nvPr/>
        </p:nvSpPr>
        <p:spPr>
          <a:xfrm>
            <a:off x="448733" y="2963333"/>
            <a:ext cx="1119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Two ways of exploring this</a:t>
            </a:r>
          </a:p>
        </p:txBody>
      </p:sp>
    </p:spTree>
    <p:extLst>
      <p:ext uri="{BB962C8B-B14F-4D97-AF65-F5344CB8AC3E}">
        <p14:creationId xmlns:p14="http://schemas.microsoft.com/office/powerpoint/2010/main" val="10454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1. Permutation-based control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F8465-3668-4503-A0B5-3C4AB80CBF3E}"/>
              </a:ext>
            </a:extLst>
          </p:cNvPr>
          <p:cNvSpPr txBox="1"/>
          <p:nvPr/>
        </p:nvSpPr>
        <p:spPr>
          <a:xfrm>
            <a:off x="329961" y="903094"/>
            <a:ext cx="6646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Separately for each condition, shuffle confidence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Preserves shape of confidence distribution, but removes link between single trial response &amp; confidence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Calculate correlation between error ~ confidence with this shuffled data, separately for each condition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Repeat 10,000 times per participant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generates a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null distribution 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of </a:t>
            </a:r>
            <a:r>
              <a:rPr lang="en-GB" sz="1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error~confidence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correlations under the hypothesis that insight isn’t linked to single trial response error, but across trial knowledge of the confidence (error) distribution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then get the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expected correlation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between error &amp; confidence under this null hypothesis, per participant and condition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Can formally compare the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 vs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expected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 under this null (with a t-test on fisher-transformed correlations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5925D-5870-46F9-960E-B544BBC73D77}"/>
              </a:ext>
            </a:extLst>
          </p:cNvPr>
          <p:cNvSpPr txBox="1"/>
          <p:nvPr/>
        </p:nvSpPr>
        <p:spPr>
          <a:xfrm>
            <a:off x="9135874" y="463602"/>
            <a:ext cx="587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26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14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3B213-4B73-4852-B1E6-2A1060B859E7}"/>
              </a:ext>
            </a:extLst>
          </p:cNvPr>
          <p:cNvSpPr txBox="1"/>
          <p:nvPr/>
        </p:nvSpPr>
        <p:spPr>
          <a:xfrm>
            <a:off x="10106429" y="463602"/>
            <a:ext cx="1053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8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62717-74BB-4B9E-8E21-570B01B71789}"/>
              </a:ext>
            </a:extLst>
          </p:cNvPr>
          <p:cNvSpPr txBox="1"/>
          <p:nvPr/>
        </p:nvSpPr>
        <p:spPr>
          <a:xfrm>
            <a:off x="9110474" y="2868814"/>
            <a:ext cx="587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26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14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F10CB-2022-4BB8-B768-F74D8256B5A5}"/>
              </a:ext>
            </a:extLst>
          </p:cNvPr>
          <p:cNvSpPr txBox="1"/>
          <p:nvPr/>
        </p:nvSpPr>
        <p:spPr>
          <a:xfrm>
            <a:off x="10208833" y="2868814"/>
            <a:ext cx="1053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5B378-46A2-4222-B370-624452333CF2}"/>
              </a:ext>
            </a:extLst>
          </p:cNvPr>
          <p:cNvSpPr txBox="1"/>
          <p:nvPr/>
        </p:nvSpPr>
        <p:spPr>
          <a:xfrm>
            <a:off x="9395365" y="249948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Permuted data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24BC8-CC86-4F37-B071-E40016627283}"/>
              </a:ext>
            </a:extLst>
          </p:cNvPr>
          <p:cNvSpPr txBox="1"/>
          <p:nvPr/>
        </p:nvSpPr>
        <p:spPr>
          <a:xfrm>
            <a:off x="9484296" y="8312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 data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F8475B8-74B6-4725-954D-E62D1E72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28" y="401440"/>
            <a:ext cx="9306360" cy="454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1. Permutation-based control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509D1-2FE9-4364-BD82-72AB069A79D2}"/>
              </a:ext>
            </a:extLst>
          </p:cNvPr>
          <p:cNvSpPr txBox="1"/>
          <p:nvPr/>
        </p:nvSpPr>
        <p:spPr>
          <a:xfrm>
            <a:off x="329961" y="5038960"/>
            <a:ext cx="8396850" cy="1313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One-sided paired-samples t-tests on fisher transformed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Are the observed correlations reliably greater than the expected (mean) correlation under the null distribution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Neutral: t(19) = 7.27, p = 3.39 x 10</a:t>
            </a:r>
            <a:r>
              <a:rPr lang="en-GB" sz="1400" baseline="30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-7</a:t>
            </a:r>
          </a:p>
          <a:p>
            <a:endParaRPr lang="en-GB" sz="1400" baseline="30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Cued: t(19) = 6.29, p = 2.43 x 10</a:t>
            </a:r>
            <a:r>
              <a:rPr lang="en-GB" sz="1400" baseline="30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-6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2. Simulation of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F8465-3668-4503-A0B5-3C4AB80CBF3E}"/>
              </a:ext>
            </a:extLst>
          </p:cNvPr>
          <p:cNvSpPr txBox="1"/>
          <p:nvPr/>
        </p:nvSpPr>
        <p:spPr>
          <a:xfrm>
            <a:off x="329960" y="903094"/>
            <a:ext cx="80615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Can we simulate what the relationship </a:t>
            </a:r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could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look like under the belief that people don’t have single trial insight, but instead have perfect knowledge of their across-trial error distribution?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10,000 simulations where we: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Simulate error distributions for neutral and cued trials separately, for 20 subjects in each simulated data set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each simulated participant, generate a ‘confidence’ on each ‘trial’ by randomly sampling from the absolute error distribution for the condition.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simulates what confidence would look like with perfect insight into across-trial performance, but not the single-trial response error (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null hypothesis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Run the analysis looking at confidence ~ error as a function of cue condition for the simulated dataset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Store the t-value for the error*cue interaction here (the difference in error ~ confidence slope between cue conditions)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Repeat this 10,000 times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Generate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null distribution 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of these t-values (effect sizes) that arise under the null hypothesis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Proportion of t-values larger than our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effect size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is the p-value for our observed effect size</a:t>
            </a:r>
          </a:p>
          <a:p>
            <a:pPr marL="285750" indent="-285750">
              <a:buFontTx/>
              <a:buChar char="-"/>
            </a:pPr>
            <a:endParaRPr lang="en-GB" sz="1400" i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i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comparison with observed effect in a random-effects analysis (across-subject t-test of within-subject GLM interaction beta-weights)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 interaction (t(19) = 2.689, p = 0.0145)</a:t>
            </a:r>
          </a:p>
          <a:p>
            <a:pPr marL="285750" indent="-285750">
              <a:buFontTx/>
              <a:buChar char="-"/>
            </a:pP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p-value for this observed effect under the null: 0.0074 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(0.74% of simulated interaction effects were larger than our observed effect)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Suggests that our observed effect is unlikely to occur under the null hypothesis that confidence judgements were made with perfect insight into across-trial response error, but no insight into single-trial error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56E0B-F991-4D1A-9AF9-6FC6F2BB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673" y="275351"/>
            <a:ext cx="2468160" cy="17872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AAF6A6-1D75-42DA-BE34-FC87310C9621}"/>
              </a:ext>
            </a:extLst>
          </p:cNvPr>
          <p:cNvCxnSpPr>
            <a:cxnSpLocks/>
          </p:cNvCxnSpPr>
          <p:nvPr/>
        </p:nvCxnSpPr>
        <p:spPr>
          <a:xfrm>
            <a:off x="14867753" y="2128157"/>
            <a:ext cx="0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F5013C-90BA-4FAB-9D83-CFCCAB003250}"/>
              </a:ext>
            </a:extLst>
          </p:cNvPr>
          <p:cNvSpPr txBox="1"/>
          <p:nvPr/>
        </p:nvSpPr>
        <p:spPr>
          <a:xfrm>
            <a:off x="13633673" y="2461423"/>
            <a:ext cx="2820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Randomly sample to get kappa for cued and neutral trials for simulated participant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9D276E-D6AF-4AC7-9693-B00BC605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689" y="1718271"/>
            <a:ext cx="3857311" cy="14863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C764DD-787B-4D50-9A45-ED1C417947FA}"/>
              </a:ext>
            </a:extLst>
          </p:cNvPr>
          <p:cNvCxnSpPr>
            <a:cxnSpLocks/>
          </p:cNvCxnSpPr>
          <p:nvPr/>
        </p:nvCxnSpPr>
        <p:spPr>
          <a:xfrm>
            <a:off x="14900373" y="3520923"/>
            <a:ext cx="0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80778F-8A4F-4F5C-99E9-CC0DBDF8EBA3}"/>
              </a:ext>
            </a:extLst>
          </p:cNvPr>
          <p:cNvSpPr txBox="1"/>
          <p:nvPr/>
        </p:nvSpPr>
        <p:spPr>
          <a:xfrm>
            <a:off x="13658266" y="2874575"/>
            <a:ext cx="282011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Generate parent distribution of response errors (1k samples) using the concentration parameter for this simulated participant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0A9E91-E346-4651-AA02-973962C0C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5" y="4047119"/>
            <a:ext cx="3623270" cy="2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717</Words>
  <Application>Microsoft Office PowerPoint</Application>
  <PresentationFormat>Widescreen</PresentationFormat>
  <Paragraphs>81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Sammi Chekroud</dc:creator>
  <cp:lastModifiedBy>Sammi Chekroud</cp:lastModifiedBy>
  <cp:revision>12</cp:revision>
  <dcterms:created xsi:type="dcterms:W3CDTF">2023-10-02T10:58:06Z</dcterms:created>
  <dcterms:modified xsi:type="dcterms:W3CDTF">2023-10-02T15:35:59Z</dcterms:modified>
</cp:coreProperties>
</file>