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 snapToGrid="0">
      <p:cViewPr varScale="1">
        <p:scale>
          <a:sx n="141" d="100"/>
          <a:sy n="141" d="100"/>
        </p:scale>
        <p:origin x="10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72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14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1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3020291"/>
            <a:ext cx="8595360" cy="15101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We’ll create a </a:t>
            </a:r>
            <a:r>
              <a:rPr lang="en-US" b="1" dirty="0" smtClean="0"/>
              <a:t>generative art</a:t>
            </a:r>
            <a:r>
              <a:rPr lang="en-US" dirty="0" smtClean="0"/>
              <a:t> program, which will use </a:t>
            </a:r>
            <a:r>
              <a:rPr lang="en-US" b="1" dirty="0" smtClean="0"/>
              <a:t>one or more</a:t>
            </a:r>
            <a:r>
              <a:rPr lang="en-US" dirty="0" smtClean="0"/>
              <a:t> objects to create an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61" y="-118062"/>
            <a:ext cx="9692640" cy="1325562"/>
          </a:xfrm>
        </p:spPr>
        <p:txBody>
          <a:bodyPr/>
          <a:lstStyle/>
          <a:p>
            <a:r>
              <a:rPr lang="en-US" dirty="0"/>
              <a:t>Time to Explore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5849" y="1535723"/>
            <a:ext cx="9841777" cy="2325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Continue working with objects, either extending the generative art program, or starting something new from.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Some ideas:</a:t>
            </a:r>
          </a:p>
          <a:p>
            <a:pPr lvl="2"/>
            <a:r>
              <a:rPr lang="en-US" sz="1400" dirty="0" smtClean="0"/>
              <a:t>User controlled object (keyboard, mouse)</a:t>
            </a:r>
          </a:p>
          <a:p>
            <a:pPr lvl="2"/>
            <a:r>
              <a:rPr lang="en-US" sz="1400" dirty="0" smtClean="0"/>
              <a:t>Allow for objects to be created / deleted while the program is running    </a:t>
            </a:r>
            <a:r>
              <a:rPr lang="en-US" sz="1400" i="1" dirty="0" smtClean="0"/>
              <a:t>(see </a:t>
            </a:r>
            <a:r>
              <a:rPr lang="en-US" sz="1400" i="1" dirty="0" err="1" smtClean="0"/>
              <a:t>ArrayList</a:t>
            </a:r>
            <a:r>
              <a:rPr lang="en-US" sz="1400" i="1" dirty="0" smtClean="0"/>
              <a:t> in Processing ref)</a:t>
            </a:r>
          </a:p>
          <a:p>
            <a:pPr lvl="2"/>
            <a:r>
              <a:rPr lang="en-US" dirty="0" smtClean="0"/>
              <a:t>Have objects do something different based on proximity (when close to another object)</a:t>
            </a:r>
          </a:p>
          <a:p>
            <a:pPr lvl="2"/>
            <a:r>
              <a:rPr lang="en-US" dirty="0" smtClean="0"/>
              <a:t>Rain animation (when object moves below bottom of screen, reset its position to the top again)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7025" b="9597"/>
          <a:stretch/>
        </p:blipFill>
        <p:spPr>
          <a:xfrm>
            <a:off x="1225849" y="4189024"/>
            <a:ext cx="4077720" cy="24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438458"/>
            <a:ext cx="8595360" cy="4351337"/>
          </a:xfrm>
        </p:spPr>
        <p:txBody>
          <a:bodyPr/>
          <a:lstStyle/>
          <a:p>
            <a:r>
              <a:rPr lang="en-US" dirty="0" smtClean="0"/>
              <a:t>A strategy for organizing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functionality</a:t>
            </a:r>
            <a:r>
              <a:rPr lang="en-US" dirty="0" smtClean="0"/>
              <a:t> together</a:t>
            </a:r>
          </a:p>
          <a:p>
            <a:r>
              <a:rPr lang="en-US" dirty="0" smtClean="0"/>
              <a:t>Data, also referred to as </a:t>
            </a:r>
            <a:r>
              <a:rPr lang="en-US" i="1" dirty="0" smtClean="0"/>
              <a:t>properties, attributes, variables</a:t>
            </a:r>
          </a:p>
          <a:p>
            <a:r>
              <a:rPr lang="en-US" dirty="0" smtClean="0"/>
              <a:t>Functionality, is code in the form of </a:t>
            </a:r>
            <a:r>
              <a:rPr lang="en-US" i="1" dirty="0" smtClean="0"/>
              <a:t>methods</a:t>
            </a:r>
          </a:p>
          <a:p>
            <a:endParaRPr lang="en-US" i="1" dirty="0"/>
          </a:p>
          <a:p>
            <a:r>
              <a:rPr lang="en-US" dirty="0" smtClean="0"/>
              <a:t>OOP allows us to create out own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Familiar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often cite </a:t>
            </a:r>
            <a:r>
              <a:rPr lang="en-US" b="1" dirty="0" smtClean="0"/>
              <a:t>Strings</a:t>
            </a:r>
            <a:r>
              <a:rPr lang="en-US" dirty="0" smtClean="0"/>
              <a:t> as a primitive data type. </a:t>
            </a:r>
          </a:p>
          <a:p>
            <a:r>
              <a:rPr lang="en-US" dirty="0" smtClean="0"/>
              <a:t>However, Strings have: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Data:</a:t>
            </a:r>
            <a:r>
              <a:rPr lang="en-US" dirty="0" smtClean="0"/>
              <a:t> the character data of the String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Functionality: </a:t>
            </a:r>
            <a:r>
              <a:rPr lang="en-US" dirty="0" smtClean="0"/>
              <a:t>String methods that can be called using dot notation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String </a:t>
            </a:r>
            <a:r>
              <a:rPr lang="en-US" dirty="0" err="1" smtClean="0"/>
              <a:t>myString</a:t>
            </a:r>
            <a:r>
              <a:rPr lang="en-US" dirty="0" smtClean="0"/>
              <a:t> = “some string data”;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     </a:t>
            </a:r>
            <a:r>
              <a:rPr lang="en-US" sz="1600" b="1" dirty="0" smtClean="0"/>
              <a:t>JAVA</a:t>
            </a:r>
            <a:r>
              <a:rPr lang="en-US" b="1" dirty="0" smtClean="0"/>
              <a:t>		            	      </a:t>
            </a:r>
            <a:r>
              <a:rPr lang="en-US" sz="1600" b="1" dirty="0" smtClean="0"/>
              <a:t>PYTHON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myString.toUpperCase</a:t>
            </a:r>
            <a:r>
              <a:rPr lang="en-US" dirty="0" smtClean="0"/>
              <a:t>()       	</a:t>
            </a:r>
            <a:r>
              <a:rPr lang="en-US" dirty="0" err="1" smtClean="0"/>
              <a:t>myString.upper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myString.indexOf</a:t>
            </a:r>
            <a:r>
              <a:rPr lang="en-US" dirty="0" smtClean="0"/>
              <a:t>(“r”)		</a:t>
            </a:r>
            <a:r>
              <a:rPr lang="en-US" dirty="0" err="1" smtClean="0"/>
              <a:t>myString.isalpha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sz="1600" i="1" dirty="0" smtClean="0"/>
              <a:t>The code for these String Methods is stored inside the object’s class, which we’ll see next.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797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Terms:  Class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64327"/>
            <a:ext cx="9004346" cy="4197927"/>
          </a:xfrm>
        </p:spPr>
        <p:txBody>
          <a:bodyPr/>
          <a:lstStyle/>
          <a:p>
            <a:r>
              <a:rPr lang="en-US" dirty="0" smtClean="0"/>
              <a:t>Two frequently used terms. Not the same, but closely related.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Classes are </a:t>
            </a:r>
            <a:r>
              <a:rPr lang="en-US" b="1" dirty="0" smtClean="0"/>
              <a:t>templates,</a:t>
            </a:r>
            <a:r>
              <a:rPr lang="en-US" dirty="0" smtClean="0"/>
              <a:t> like a cookie cutter. </a:t>
            </a:r>
          </a:p>
          <a:p>
            <a:pPr lvl="1"/>
            <a:r>
              <a:rPr lang="en-US" dirty="0" smtClean="0"/>
              <a:t>Generally define the data/properties that will need to be stored (size, color, shape, etc…)</a:t>
            </a:r>
          </a:p>
          <a:p>
            <a:pPr lvl="1"/>
            <a:r>
              <a:rPr lang="en-US" dirty="0" smtClean="0"/>
              <a:t>Also defines any functions that we want to include.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Once the class has been made, objects can be created from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Objects are </a:t>
            </a:r>
            <a:r>
              <a:rPr lang="en-US" i="1" dirty="0" smtClean="0"/>
              <a:t>instances of a class,</a:t>
            </a:r>
            <a:r>
              <a:rPr lang="en-US" dirty="0" smtClean="0"/>
              <a:t> and are like the cookies.</a:t>
            </a:r>
          </a:p>
          <a:p>
            <a:pPr lvl="1"/>
            <a:r>
              <a:rPr lang="en-US" dirty="0" smtClean="0"/>
              <a:t>Not all cookies need to be identical. Properties can be different from object to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typically 3 sections in a class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Properties</a:t>
            </a:r>
            <a:r>
              <a:rPr lang="en-US" dirty="0"/>
              <a:t> </a:t>
            </a:r>
            <a:r>
              <a:rPr lang="en-US" dirty="0" smtClean="0"/>
              <a:t>– 	all the information the class will contain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Constructor – 	a special function that is called only once, when the object is 		being created (initialized).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Provides an opportunity to initialize the class properties. Can 		take 0 or more arguments.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Functions – 	A class may have 0 or more functions, which can be called by 		any object created from the class, using dot notation.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3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5" y="-243840"/>
            <a:ext cx="9692640" cy="1325562"/>
          </a:xfrm>
        </p:spPr>
        <p:txBody>
          <a:bodyPr/>
          <a:lstStyle/>
          <a:p>
            <a:r>
              <a:rPr lang="en-US" dirty="0" smtClean="0"/>
              <a:t>Simple Example – a Cookie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5" y="1607127"/>
            <a:ext cx="10445219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Cookie {  </a:t>
            </a:r>
            <a:r>
              <a:rPr lang="en-US" dirty="0">
                <a:solidFill>
                  <a:srgbClr val="008000"/>
                </a:solidFill>
              </a:rPr>
              <a:t>//note: whole class is wrapped in script brackets - no parenthesis here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//Properties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CC3300"/>
                </a:solidFill>
              </a:rPr>
              <a:t>String</a:t>
            </a:r>
            <a:r>
              <a:rPr lang="en-US" dirty="0" smtClean="0"/>
              <a:t> shape;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CC33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size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>
                <a:solidFill>
                  <a:srgbClr val="CC3300"/>
                </a:solidFill>
              </a:rPr>
              <a:t>color</a:t>
            </a:r>
            <a:r>
              <a:rPr lang="en-US" dirty="0"/>
              <a:t> </a:t>
            </a:r>
            <a:r>
              <a:rPr lang="en-US" dirty="0" smtClean="0"/>
              <a:t>c;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CC3300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/>
              <a:t>sprinkles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//Constructor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Cookie(</a:t>
            </a:r>
            <a:r>
              <a:rPr lang="en-US" dirty="0" smtClean="0">
                <a:solidFill>
                  <a:srgbClr val="CC330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>
                <a:solidFill>
                  <a:srgbClr val="CC33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){	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dirty="0">
                <a:solidFill>
                  <a:srgbClr val="008000"/>
                </a:solidFill>
              </a:rPr>
              <a:t>constructor is a function with the same name as the class. 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008000"/>
                </a:solidFill>
              </a:rPr>
              <a:t>No </a:t>
            </a:r>
            <a:r>
              <a:rPr lang="en-US" dirty="0">
                <a:solidFill>
                  <a:srgbClr val="008000"/>
                </a:solidFill>
              </a:rPr>
              <a:t>return type is given</a:t>
            </a:r>
            <a:r>
              <a:rPr lang="en-US" dirty="0" smtClean="0">
                <a:solidFill>
                  <a:srgbClr val="008000"/>
                </a:solidFill>
              </a:rPr>
              <a:t>!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/>
              <a:t>shape </a:t>
            </a:r>
            <a:r>
              <a:rPr lang="en-US" dirty="0"/>
              <a:t>= </a:t>
            </a:r>
            <a:r>
              <a:rPr lang="en-US" dirty="0" err="1" smtClean="0"/>
              <a:t>sh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size </a:t>
            </a:r>
            <a:r>
              <a:rPr lang="en-US" dirty="0"/>
              <a:t>= </a:t>
            </a:r>
            <a:r>
              <a:rPr lang="en-US" dirty="0" err="1"/>
              <a:t>si</a:t>
            </a:r>
            <a:r>
              <a:rPr lang="en-US" dirty="0" smtClean="0"/>
              <a:t>;</a:t>
            </a:r>
            <a:r>
              <a:rPr lang="en-US" dirty="0"/>
              <a:t>		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dirty="0">
                <a:solidFill>
                  <a:srgbClr val="008000"/>
                </a:solidFill>
              </a:rPr>
              <a:t>initialize two properties with values passed </a:t>
            </a:r>
            <a:r>
              <a:rPr lang="en-US" dirty="0" smtClean="0">
                <a:solidFill>
                  <a:srgbClr val="008000"/>
                </a:solidFill>
              </a:rPr>
              <a:t>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	c = </a:t>
            </a:r>
            <a:r>
              <a:rPr lang="en-US" dirty="0">
                <a:solidFill>
                  <a:srgbClr val="CC3300"/>
                </a:solidFill>
              </a:rPr>
              <a:t>color</a:t>
            </a:r>
            <a:r>
              <a:rPr lang="en-US" dirty="0"/>
              <a:t> </a:t>
            </a:r>
            <a:r>
              <a:rPr lang="en-US" dirty="0" smtClean="0"/>
              <a:t>(random(255</a:t>
            </a:r>
            <a:r>
              <a:rPr lang="en-US" dirty="0"/>
              <a:t>), random(255), random(255)); 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smtClean="0">
                <a:solidFill>
                  <a:srgbClr val="008000"/>
                </a:solidFill>
              </a:rPr>
              <a:t>random RGB color</a:t>
            </a:r>
            <a:r>
              <a:rPr lang="en-US" dirty="0" smtClean="0"/>
              <a:t>	</a:t>
            </a:r>
            <a:r>
              <a:rPr lang="en-US" dirty="0" smtClean="0"/>
              <a:t>		sprinkles </a:t>
            </a:r>
            <a:r>
              <a:rPr lang="en-US" dirty="0"/>
              <a:t>= false;		</a:t>
            </a:r>
            <a:r>
              <a:rPr lang="en-US" dirty="0">
                <a:solidFill>
                  <a:srgbClr val="008000"/>
                </a:solidFill>
              </a:rPr>
              <a:t>//doesn't start with any sprinkles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5" y="-243840"/>
            <a:ext cx="9692640" cy="1325562"/>
          </a:xfrm>
        </p:spPr>
        <p:txBody>
          <a:bodyPr/>
          <a:lstStyle/>
          <a:p>
            <a:r>
              <a:rPr lang="en-US" dirty="0" smtClean="0"/>
              <a:t>Simple Example – a Cookie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5" y="1607127"/>
            <a:ext cx="10445219" cy="5056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//Functions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void </a:t>
            </a:r>
            <a:r>
              <a:rPr lang="en-US" dirty="0" err="1"/>
              <a:t>addSprinkles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(sprinkles == false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sprinkles </a:t>
            </a:r>
            <a:r>
              <a:rPr lang="en-US" dirty="0"/>
              <a:t>= true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else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"This cookie already has sprinkles</a:t>
            </a:r>
            <a:r>
              <a:rPr lang="en-US" dirty="0" smtClean="0">
                <a:solidFill>
                  <a:srgbClr val="008000"/>
                </a:solidFill>
              </a:rPr>
              <a:t>!"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takeBite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/>
              <a:t>(size &gt; 0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		size </a:t>
            </a:r>
            <a:r>
              <a:rPr lang="en-US" dirty="0"/>
              <a:t>= size - </a:t>
            </a:r>
            <a:r>
              <a:rPr lang="en-US" dirty="0" smtClean="0"/>
              <a:t>4;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"Yum</a:t>
            </a:r>
            <a:r>
              <a:rPr lang="en-US" dirty="0" smtClean="0">
                <a:solidFill>
                  <a:srgbClr val="008000"/>
                </a:solidFill>
              </a:rPr>
              <a:t>!");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/>
              <a:t>		else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"There's nothing left to eat</a:t>
            </a:r>
            <a:r>
              <a:rPr lang="en-US" dirty="0" smtClean="0">
                <a:solidFill>
                  <a:srgbClr val="008000"/>
                </a:solidFill>
              </a:rPr>
              <a:t>!"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70910"/>
            <a:ext cx="8935073" cy="4351337"/>
          </a:xfrm>
        </p:spPr>
        <p:txBody>
          <a:bodyPr/>
          <a:lstStyle/>
          <a:p>
            <a:r>
              <a:rPr lang="en-US" dirty="0"/>
              <a:t>Once we've finished writing a class, we've essentially </a:t>
            </a:r>
            <a:r>
              <a:rPr lang="en-US" dirty="0" smtClean="0"/>
              <a:t>created </a:t>
            </a:r>
            <a:r>
              <a:rPr lang="en-US" dirty="0"/>
              <a:t>a new "data </a:t>
            </a:r>
            <a:r>
              <a:rPr lang="en-US" dirty="0" smtClean="0"/>
              <a:t>type“.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make an object and store it in a variable, we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</a:rPr>
              <a:t>Cookie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myCookie</a:t>
            </a:r>
            <a:r>
              <a:rPr lang="en-US" dirty="0" smtClean="0"/>
              <a:t>         </a:t>
            </a:r>
            <a:r>
              <a:rPr lang="en-US" dirty="0"/>
              <a:t>=  </a:t>
            </a:r>
            <a:r>
              <a:rPr lang="en-US" dirty="0" smtClean="0"/>
              <a:t>   new                    </a:t>
            </a:r>
            <a:r>
              <a:rPr lang="en-US" dirty="0" smtClean="0">
                <a:solidFill>
                  <a:srgbClr val="CC3300"/>
                </a:solidFill>
              </a:rPr>
              <a:t>Cookie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"star"</a:t>
            </a:r>
            <a:r>
              <a:rPr lang="en-US" dirty="0"/>
              <a:t>, 5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dirty="0" smtClean="0"/>
              <a:t>  </a:t>
            </a:r>
            <a:r>
              <a:rPr lang="en-US" sz="1400" dirty="0" smtClean="0"/>
              <a:t>TYPE	VARIABLE NAME          NEW KEYWORD          CALL TO CONSTRUCTOR FUNCTION</a:t>
            </a:r>
            <a:br>
              <a:rPr lang="en-US" sz="1400" dirty="0" smtClean="0"/>
            </a:br>
            <a:r>
              <a:rPr lang="en-US" sz="1400" dirty="0" smtClean="0"/>
              <a:t>                                                          		      IN THIS CASE, NEEDS TWO ARGUMENTS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1772" y="3249163"/>
            <a:ext cx="1181827" cy="12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454" y="-257694"/>
            <a:ext cx="9692640" cy="1325562"/>
          </a:xfrm>
        </p:spPr>
        <p:txBody>
          <a:bodyPr/>
          <a:lstStyle/>
          <a:p>
            <a:r>
              <a:rPr lang="en-US" dirty="0" smtClean="0"/>
              <a:t>Multiple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18829"/>
            <a:ext cx="8595360" cy="5073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Cookie </a:t>
            </a:r>
            <a:r>
              <a:rPr lang="en-US" dirty="0" err="1" smtClean="0"/>
              <a:t>myCookie</a:t>
            </a:r>
            <a:r>
              <a:rPr lang="en-US" dirty="0" smtClean="0"/>
              <a:t> </a:t>
            </a:r>
            <a:r>
              <a:rPr lang="en-US" dirty="0"/>
              <a:t>= new Cookie("star", </a:t>
            </a:r>
            <a:r>
              <a:rPr lang="en-US" dirty="0" smtClean="0"/>
              <a:t>6);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en-US" dirty="0"/>
              <a:t>myCookie2 = new Cookie</a:t>
            </a:r>
            <a:r>
              <a:rPr lang="en-US" dirty="0" smtClean="0"/>
              <a:t>(“square", </a:t>
            </a:r>
            <a:r>
              <a:rPr lang="en-US" dirty="0"/>
              <a:t>8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en-US" dirty="0"/>
              <a:t>myCookie3 = new Cookie("circle", 8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 three cookies encapsulate their own </a:t>
            </a:r>
            <a:r>
              <a:rPr lang="en-US" b="1" dirty="0"/>
              <a:t>properties</a:t>
            </a:r>
            <a:r>
              <a:rPr lang="en-US" dirty="0"/>
              <a:t> and </a:t>
            </a:r>
            <a:r>
              <a:rPr lang="en-US" b="1" dirty="0" smtClean="0"/>
              <a:t>function(s). </a:t>
            </a:r>
            <a:r>
              <a:rPr lang="en-US" dirty="0"/>
              <a:t>The functions can be accessed using </a:t>
            </a:r>
            <a:r>
              <a:rPr lang="en-US" b="1" dirty="0"/>
              <a:t>dot notation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myCookie2.takeBite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myCookie3.addSprinkles</a:t>
            </a:r>
            <a:r>
              <a:rPr lang="en-US" dirty="0"/>
              <a:t>();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9824" y="1329964"/>
            <a:ext cx="789530" cy="844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75" y="4369080"/>
            <a:ext cx="1123043" cy="1200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18" y="2580269"/>
            <a:ext cx="1158363" cy="1238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54" y="1862648"/>
            <a:ext cx="1123043" cy="1200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33" y="4636092"/>
            <a:ext cx="623648" cy="66689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90774" y="4793432"/>
            <a:ext cx="711072" cy="352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92" y="5511682"/>
            <a:ext cx="1158363" cy="12386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276603" y="5954918"/>
            <a:ext cx="711072" cy="352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77" y="5514476"/>
            <a:ext cx="1155750" cy="12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874</TotalTime>
  <Words>222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Object-Oriented Programming</vt:lpstr>
      <vt:lpstr>A Paradigm</vt:lpstr>
      <vt:lpstr>A Familiar Example</vt:lpstr>
      <vt:lpstr>Terms:  Class and Object</vt:lpstr>
      <vt:lpstr>Anatomy of a Class</vt:lpstr>
      <vt:lpstr>Simple Example – a Cookie Class</vt:lpstr>
      <vt:lpstr>Simple Example – a Cookie Class (2)</vt:lpstr>
      <vt:lpstr>Creating Objects</vt:lpstr>
      <vt:lpstr>Multiple Objects</vt:lpstr>
      <vt:lpstr>Objects Demo</vt:lpstr>
      <vt:lpstr>Time to Explore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Scott, Stefan Graham (Stefan)</dc:creator>
  <cp:lastModifiedBy>stefan scott</cp:lastModifiedBy>
  <cp:revision>28</cp:revision>
  <dcterms:created xsi:type="dcterms:W3CDTF">2018-07-15T15:28:20Z</dcterms:created>
  <dcterms:modified xsi:type="dcterms:W3CDTF">2018-08-08T16:58:10Z</dcterms:modified>
</cp:coreProperties>
</file>