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A3C7"/>
    <a:srgbClr val="B27CAF"/>
    <a:srgbClr val="FFD44B"/>
    <a:srgbClr val="B4DE86"/>
    <a:srgbClr val="AFDFE3"/>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85099" autoAdjust="0"/>
  </p:normalViewPr>
  <p:slideViewPr>
    <p:cSldViewPr snapToGrid="0">
      <p:cViewPr varScale="1">
        <p:scale>
          <a:sx n="140" d="100"/>
          <a:sy n="140" d="100"/>
        </p:scale>
        <p:origin x="1104" y="126"/>
      </p:cViewPr>
      <p:guideLst/>
    </p:cSldViewPr>
  </p:slideViewPr>
  <p:outlineViewPr>
    <p:cViewPr>
      <p:scale>
        <a:sx n="33" d="100"/>
        <a:sy n="33" d="100"/>
      </p:scale>
      <p:origin x="0" y="-59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F81CA-227B-4892-8AF0-BED2FCB6D24C}"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5255A-797E-45C7-AEFC-D321D9A4230C}" type="slidenum">
              <a:rPr lang="en-US" smtClean="0"/>
              <a:t>‹#›</a:t>
            </a:fld>
            <a:endParaRPr lang="en-US"/>
          </a:p>
        </p:txBody>
      </p:sp>
    </p:spTree>
    <p:extLst>
      <p:ext uri="{BB962C8B-B14F-4D97-AF65-F5344CB8AC3E}">
        <p14:creationId xmlns:p14="http://schemas.microsoft.com/office/powerpoint/2010/main" val="363898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85255A-797E-45C7-AEFC-D321D9A4230C}" type="slidenum">
              <a:rPr lang="en-US" smtClean="0"/>
              <a:t>2</a:t>
            </a:fld>
            <a:endParaRPr lang="en-US"/>
          </a:p>
        </p:txBody>
      </p:sp>
    </p:spTree>
    <p:extLst>
      <p:ext uri="{BB962C8B-B14F-4D97-AF65-F5344CB8AC3E}">
        <p14:creationId xmlns:p14="http://schemas.microsoft.com/office/powerpoint/2010/main" val="24957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function is called – the information (code, variables) of that function is copied into memory in a place called the stack. A ‘stack frame’ contains all the data for that function call. It will exist on the stack until the function is done running, at which point that memory will be released to be used elsewhere.</a:t>
            </a:r>
          </a:p>
          <a:p>
            <a:r>
              <a:rPr lang="en-US" baseline="0" dirty="0" smtClean="0"/>
              <a:t>If a function has a recursive call, a new stack frame is created and the original one won’t immediately be removed (as the execution of that function isn’t done!). Each new stack frame is a totally new copy of the function; variable contents are independent from the similarly named ones in adjacent frames. </a:t>
            </a:r>
          </a:p>
          <a:p>
            <a:endParaRPr lang="en-US" baseline="0" dirty="0" smtClean="0"/>
          </a:p>
          <a:p>
            <a:r>
              <a:rPr lang="en-US" baseline="0" dirty="0" smtClean="0"/>
              <a:t>When (if, hopefully) a recursive function concludes, that frame is removed and execution goes back to the frame that had made the recursive call. This function then resumes running until it is done. At some point each recursively called function will need to unravel back to where we started. If this doesn’t happen, we’ll have some sort of infinite recursive loop or will see a crash in </a:t>
            </a:r>
            <a:r>
              <a:rPr lang="en-US" baseline="0" smtClean="0"/>
              <a:t>the program.</a:t>
            </a:r>
            <a:endParaRPr lang="en-US" dirty="0"/>
          </a:p>
        </p:txBody>
      </p:sp>
      <p:sp>
        <p:nvSpPr>
          <p:cNvPr id="4" name="Slide Number Placeholder 3"/>
          <p:cNvSpPr>
            <a:spLocks noGrp="1"/>
          </p:cNvSpPr>
          <p:nvPr>
            <p:ph type="sldNum" sz="quarter" idx="10"/>
          </p:nvPr>
        </p:nvSpPr>
        <p:spPr/>
        <p:txBody>
          <a:bodyPr/>
          <a:lstStyle/>
          <a:p>
            <a:fld id="{5F85255A-797E-45C7-AEFC-D321D9A4230C}" type="slidenum">
              <a:rPr lang="en-US" smtClean="0"/>
              <a:t>3</a:t>
            </a:fld>
            <a:endParaRPr lang="en-US"/>
          </a:p>
        </p:txBody>
      </p:sp>
    </p:spTree>
    <p:extLst>
      <p:ext uri="{BB962C8B-B14F-4D97-AF65-F5344CB8AC3E}">
        <p14:creationId xmlns:p14="http://schemas.microsoft.com/office/powerpoint/2010/main" val="5723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132935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08F82-1502-4812-9029-C94F2CA37AF4}"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376099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78339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928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818100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1864205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4220903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4073703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376848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222927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406843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08F82-1502-4812-9029-C94F2CA37AF4}"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19372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08F82-1502-4812-9029-C94F2CA37AF4}"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183770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10841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311644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B108F82-1502-4812-9029-C94F2CA37AF4}" type="datetimeFigureOut">
              <a:rPr lang="en-US" smtClean="0"/>
              <a:t>8/8/2018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2478533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08F82-1502-4812-9029-C94F2CA37AF4}"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9FF07-313A-45B0-80FD-00640D5F1C71}" type="slidenum">
              <a:rPr lang="en-US" smtClean="0"/>
              <a:t>‹#›</a:t>
            </a:fld>
            <a:endParaRPr lang="en-US"/>
          </a:p>
        </p:txBody>
      </p:sp>
    </p:spTree>
    <p:extLst>
      <p:ext uri="{BB962C8B-B14F-4D97-AF65-F5344CB8AC3E}">
        <p14:creationId xmlns:p14="http://schemas.microsoft.com/office/powerpoint/2010/main" val="108268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108F82-1502-4812-9029-C94F2CA37AF4}" type="datetimeFigureOut">
              <a:rPr lang="en-US" smtClean="0"/>
              <a:t>8/8/2018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D9FF07-313A-45B0-80FD-00640D5F1C71}" type="slidenum">
              <a:rPr lang="en-US" smtClean="0"/>
              <a:t>‹#›</a:t>
            </a:fld>
            <a:endParaRPr lang="en-US"/>
          </a:p>
        </p:txBody>
      </p:sp>
    </p:spTree>
    <p:extLst>
      <p:ext uri="{BB962C8B-B14F-4D97-AF65-F5344CB8AC3E}">
        <p14:creationId xmlns:p14="http://schemas.microsoft.com/office/powerpoint/2010/main" val="14188416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843603" cy="3329581"/>
          </a:xfrm>
        </p:spPr>
        <p:txBody>
          <a:bodyPr/>
          <a:lstStyle/>
          <a:p>
            <a:r>
              <a:rPr lang="en-US" dirty="0" smtClean="0"/>
              <a:t>Computer Science 30</a:t>
            </a:r>
            <a:endParaRPr lang="en-US" dirty="0"/>
          </a:p>
        </p:txBody>
      </p:sp>
      <p:sp>
        <p:nvSpPr>
          <p:cNvPr id="3" name="Subtitle 2"/>
          <p:cNvSpPr>
            <a:spLocks noGrp="1"/>
          </p:cNvSpPr>
          <p:nvPr>
            <p:ph type="subTitle" idx="1"/>
          </p:nvPr>
        </p:nvSpPr>
        <p:spPr/>
        <p:txBody>
          <a:bodyPr/>
          <a:lstStyle/>
          <a:p>
            <a:r>
              <a:rPr lang="en-US" dirty="0" smtClean="0"/>
              <a:t>RECURSION</a:t>
            </a:r>
            <a:endParaRPr lang="en-US" dirty="0"/>
          </a:p>
        </p:txBody>
      </p:sp>
    </p:spTree>
    <p:extLst>
      <p:ext uri="{BB962C8B-B14F-4D97-AF65-F5344CB8AC3E}">
        <p14:creationId xmlns:p14="http://schemas.microsoft.com/office/powerpoint/2010/main" val="209260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Summarize</a:t>
            </a:r>
            <a:endParaRPr lang="en-CA" dirty="0"/>
          </a:p>
        </p:txBody>
      </p:sp>
      <p:sp>
        <p:nvSpPr>
          <p:cNvPr id="3" name="Content Placeholder 2"/>
          <p:cNvSpPr>
            <a:spLocks noGrp="1"/>
          </p:cNvSpPr>
          <p:nvPr>
            <p:ph idx="1"/>
          </p:nvPr>
        </p:nvSpPr>
        <p:spPr>
          <a:xfrm>
            <a:off x="915618" y="1658282"/>
            <a:ext cx="10259312" cy="4195481"/>
          </a:xfrm>
        </p:spPr>
        <p:txBody>
          <a:bodyPr>
            <a:normAutofit fontScale="92500" lnSpcReduction="20000"/>
          </a:bodyPr>
          <a:lstStyle/>
          <a:p>
            <a:pPr marL="0" indent="0">
              <a:buNone/>
            </a:pPr>
            <a:r>
              <a:rPr lang="en-US" dirty="0" smtClean="0"/>
              <a:t>Recursive functions typically have </a:t>
            </a:r>
            <a:r>
              <a:rPr lang="en-US" b="1" dirty="0" smtClean="0"/>
              <a:t>two parts:</a:t>
            </a:r>
            <a:endParaRPr lang="en-CA" b="1" dirty="0" smtClean="0"/>
          </a:p>
          <a:p>
            <a:pPr marL="0" indent="0">
              <a:buNone/>
            </a:pPr>
            <a:endParaRPr lang="en-US" b="1" dirty="0"/>
          </a:p>
          <a:p>
            <a:pPr marL="457200" indent="-457200">
              <a:buFont typeface="+mj-lt"/>
              <a:buAutoNum type="arabicPeriod"/>
            </a:pPr>
            <a:r>
              <a:rPr lang="en-US" b="1" dirty="0" smtClean="0">
                <a:solidFill>
                  <a:srgbClr val="FFD44B"/>
                </a:solidFill>
              </a:rPr>
              <a:t>Base case  </a:t>
            </a:r>
            <a:r>
              <a:rPr lang="en-US" dirty="0" smtClean="0">
                <a:solidFill>
                  <a:srgbClr val="FFD44B"/>
                </a:solidFill>
              </a:rPr>
              <a:t>(</a:t>
            </a:r>
            <a:r>
              <a:rPr lang="en-US" dirty="0">
                <a:solidFill>
                  <a:srgbClr val="FFD44B"/>
                </a:solidFill>
              </a:rPr>
              <a:t>One or </a:t>
            </a:r>
            <a:r>
              <a:rPr lang="en-US" dirty="0" smtClean="0">
                <a:solidFill>
                  <a:srgbClr val="FFD44B"/>
                </a:solidFill>
              </a:rPr>
              <a:t>more)</a:t>
            </a:r>
            <a:br>
              <a:rPr lang="en-US" dirty="0" smtClean="0">
                <a:solidFill>
                  <a:srgbClr val="FFD44B"/>
                </a:solidFill>
              </a:rPr>
            </a:br>
            <a:r>
              <a:rPr lang="en-US" dirty="0" smtClean="0">
                <a:solidFill>
                  <a:srgbClr val="FFD44B"/>
                </a:solidFill>
              </a:rPr>
              <a:t/>
            </a:r>
            <a:br>
              <a:rPr lang="en-US" dirty="0" smtClean="0">
                <a:solidFill>
                  <a:srgbClr val="FFD44B"/>
                </a:solidFill>
              </a:rPr>
            </a:br>
            <a:r>
              <a:rPr lang="en-US" dirty="0" smtClean="0">
                <a:solidFill>
                  <a:schemeClr val="accent3">
                    <a:lumMod val="60000"/>
                    <a:lumOff val="40000"/>
                  </a:schemeClr>
                </a:solidFill>
              </a:rPr>
              <a:t>A condition where the function </a:t>
            </a:r>
            <a:r>
              <a:rPr lang="en-US" b="1" dirty="0" smtClean="0">
                <a:solidFill>
                  <a:schemeClr val="accent3">
                    <a:lumMod val="60000"/>
                    <a:lumOff val="40000"/>
                  </a:schemeClr>
                </a:solidFill>
              </a:rPr>
              <a:t>will not </a:t>
            </a:r>
            <a:r>
              <a:rPr lang="en-US" dirty="0" smtClean="0">
                <a:solidFill>
                  <a:schemeClr val="accent3">
                    <a:lumMod val="60000"/>
                    <a:lumOff val="40000"/>
                  </a:schemeClr>
                </a:solidFill>
              </a:rPr>
              <a:t>be called recursively again. Often this is the “instant solution” case.</a:t>
            </a:r>
          </a:p>
          <a:p>
            <a:pPr marL="457200" indent="-457200">
              <a:buFont typeface="+mj-lt"/>
              <a:buAutoNum type="arabicPeriod"/>
            </a:pPr>
            <a:endParaRPr lang="en-US" dirty="0">
              <a:solidFill>
                <a:srgbClr val="FFD44B"/>
              </a:solidFill>
            </a:endParaRPr>
          </a:p>
          <a:p>
            <a:pPr marL="457200" indent="-457200">
              <a:buFont typeface="+mj-lt"/>
              <a:buAutoNum type="arabicPeriod"/>
            </a:pPr>
            <a:r>
              <a:rPr lang="en-US" b="1" dirty="0" smtClean="0">
                <a:solidFill>
                  <a:srgbClr val="FFC000"/>
                </a:solidFill>
              </a:rPr>
              <a:t>Recursive call </a:t>
            </a:r>
            <a:r>
              <a:rPr lang="en-US" dirty="0" smtClean="0">
                <a:solidFill>
                  <a:srgbClr val="FFC000"/>
                </a:solidFill>
              </a:rPr>
              <a:t>(One or more)</a:t>
            </a:r>
            <a:r>
              <a:rPr lang="en-US" dirty="0" smtClean="0">
                <a:solidFill>
                  <a:srgbClr val="FFD44B"/>
                </a:solidFill>
              </a:rPr>
              <a:t/>
            </a:r>
            <a:br>
              <a:rPr lang="en-US" dirty="0" smtClean="0">
                <a:solidFill>
                  <a:srgbClr val="FFD44B"/>
                </a:solidFill>
              </a:rPr>
            </a:br>
            <a:r>
              <a:rPr lang="en-US" dirty="0" smtClean="0">
                <a:solidFill>
                  <a:srgbClr val="FFD44B"/>
                </a:solidFill>
              </a:rPr>
              <a:t/>
            </a:r>
            <a:br>
              <a:rPr lang="en-US" dirty="0" smtClean="0">
                <a:solidFill>
                  <a:srgbClr val="FFD44B"/>
                </a:solidFill>
              </a:rPr>
            </a:br>
            <a:r>
              <a:rPr lang="en-US" dirty="0" smtClean="0">
                <a:solidFill>
                  <a:schemeClr val="accent3">
                    <a:lumMod val="60000"/>
                    <a:lumOff val="40000"/>
                  </a:schemeClr>
                </a:solidFill>
              </a:rPr>
              <a:t>If the current problem can’t be solved instantly, look for a way to </a:t>
            </a:r>
            <a:r>
              <a:rPr lang="en-US" b="1" dirty="0" smtClean="0">
                <a:solidFill>
                  <a:schemeClr val="accent3">
                    <a:lumMod val="60000"/>
                    <a:lumOff val="40000"/>
                  </a:schemeClr>
                </a:solidFill>
              </a:rPr>
              <a:t>split the problem up</a:t>
            </a:r>
            <a:r>
              <a:rPr lang="en-US" dirty="0" smtClean="0">
                <a:solidFill>
                  <a:schemeClr val="accent3">
                    <a:lumMod val="60000"/>
                    <a:lumOff val="40000"/>
                  </a:schemeClr>
                </a:solidFill>
              </a:rPr>
              <a:t>, </a:t>
            </a:r>
            <a:r>
              <a:rPr lang="en-US" b="1" dirty="0" smtClean="0">
                <a:solidFill>
                  <a:schemeClr val="accent3">
                    <a:lumMod val="60000"/>
                    <a:lumOff val="40000"/>
                  </a:schemeClr>
                </a:solidFill>
              </a:rPr>
              <a:t>make it simpler</a:t>
            </a:r>
            <a:r>
              <a:rPr lang="en-US" dirty="0" smtClean="0">
                <a:solidFill>
                  <a:schemeClr val="accent3">
                    <a:lumMod val="60000"/>
                    <a:lumOff val="40000"/>
                  </a:schemeClr>
                </a:solidFill>
              </a:rPr>
              <a:t>, and </a:t>
            </a:r>
            <a:r>
              <a:rPr lang="en-US" b="1" dirty="0" smtClean="0">
                <a:solidFill>
                  <a:schemeClr val="accent3">
                    <a:lumMod val="60000"/>
                    <a:lumOff val="40000"/>
                  </a:schemeClr>
                </a:solidFill>
              </a:rPr>
              <a:t>ask the function to solve it again</a:t>
            </a:r>
            <a:br>
              <a:rPr lang="en-US" b="1" dirty="0" smtClean="0">
                <a:solidFill>
                  <a:schemeClr val="accent3">
                    <a:lumMod val="60000"/>
                    <a:lumOff val="40000"/>
                  </a:schemeClr>
                </a:solidFill>
              </a:rPr>
            </a:br>
            <a:r>
              <a:rPr lang="en-US" b="1" dirty="0" smtClean="0">
                <a:solidFill>
                  <a:schemeClr val="accent3">
                    <a:lumMod val="60000"/>
                    <a:lumOff val="40000"/>
                  </a:schemeClr>
                </a:solidFill>
              </a:rPr>
              <a:t/>
            </a:r>
            <a:br>
              <a:rPr lang="en-US" b="1" dirty="0" smtClean="0">
                <a:solidFill>
                  <a:schemeClr val="accent3">
                    <a:lumMod val="60000"/>
                    <a:lumOff val="40000"/>
                  </a:schemeClr>
                </a:solidFill>
              </a:rPr>
            </a:br>
            <a:r>
              <a:rPr lang="en-US" dirty="0" smtClean="0">
                <a:solidFill>
                  <a:schemeClr val="accent3">
                    <a:lumMod val="60000"/>
                    <a:lumOff val="40000"/>
                  </a:schemeClr>
                </a:solidFill>
              </a:rPr>
              <a:t>Remember, whatever you remove from the problem to simplify it </a:t>
            </a:r>
            <a:r>
              <a:rPr lang="en-US" b="1" dirty="0" smtClean="0">
                <a:solidFill>
                  <a:schemeClr val="accent3">
                    <a:lumMod val="60000"/>
                    <a:lumOff val="40000"/>
                  </a:schemeClr>
                </a:solidFill>
              </a:rPr>
              <a:t>can’t be forgotten about</a:t>
            </a:r>
            <a:r>
              <a:rPr lang="en-US" dirty="0" smtClean="0">
                <a:solidFill>
                  <a:schemeClr val="accent3">
                    <a:lumMod val="60000"/>
                    <a:lumOff val="40000"/>
                  </a:schemeClr>
                </a:solidFill>
              </a:rPr>
              <a:t>, but needs to be combined back into the solution. Typically this is done in the return statement with a </a:t>
            </a:r>
            <a:r>
              <a:rPr lang="en-US" b="1" dirty="0" smtClean="0">
                <a:solidFill>
                  <a:schemeClr val="accent3">
                    <a:lumMod val="60000"/>
                    <a:lumOff val="40000"/>
                  </a:schemeClr>
                </a:solidFill>
              </a:rPr>
              <a:t>recursive call</a:t>
            </a:r>
            <a:r>
              <a:rPr lang="en-US" dirty="0" smtClean="0">
                <a:solidFill>
                  <a:schemeClr val="accent3">
                    <a:lumMod val="60000"/>
                    <a:lumOff val="40000"/>
                  </a:schemeClr>
                </a:solidFill>
              </a:rPr>
              <a:t>.</a:t>
            </a:r>
          </a:p>
          <a:p>
            <a:pPr marL="0" indent="0">
              <a:buNone/>
            </a:pPr>
            <a:endParaRPr lang="en-US" b="1" dirty="0"/>
          </a:p>
        </p:txBody>
      </p:sp>
    </p:spTree>
    <p:extLst>
      <p:ext uri="{BB962C8B-B14F-4D97-AF65-F5344CB8AC3E}">
        <p14:creationId xmlns:p14="http://schemas.microsoft.com/office/powerpoint/2010/main" val="5679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929" y="289089"/>
            <a:ext cx="9404723" cy="1400530"/>
          </a:xfrm>
        </p:spPr>
        <p:txBody>
          <a:bodyPr/>
          <a:lstStyle/>
          <a:p>
            <a:r>
              <a:rPr lang="en-US" dirty="0" smtClean="0"/>
              <a:t>What does this do?</a:t>
            </a:r>
            <a:endParaRPr lang="en-CA" dirty="0"/>
          </a:p>
        </p:txBody>
      </p:sp>
      <p:sp>
        <p:nvSpPr>
          <p:cNvPr id="3" name="Content Placeholder 2"/>
          <p:cNvSpPr>
            <a:spLocks noGrp="1"/>
          </p:cNvSpPr>
          <p:nvPr>
            <p:ph idx="1"/>
          </p:nvPr>
        </p:nvSpPr>
        <p:spPr>
          <a:xfrm>
            <a:off x="400341" y="1689619"/>
            <a:ext cx="4489949" cy="4195481"/>
          </a:xfrm>
        </p:spPr>
        <p:txBody>
          <a:bodyPr/>
          <a:lstStyle/>
          <a:p>
            <a:pPr marL="0" indent="0">
              <a:buNone/>
            </a:pP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err="1" smtClean="0"/>
              <a:t>doMath</a:t>
            </a:r>
            <a:r>
              <a:rPr lang="en-US" dirty="0" smtClean="0"/>
              <a:t>( </a:t>
            </a: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n ){</a:t>
            </a:r>
          </a:p>
          <a:p>
            <a:pPr marL="0" indent="0">
              <a:buNone/>
            </a:pPr>
            <a:r>
              <a:rPr lang="en-US" dirty="0" smtClean="0"/>
              <a:t>	</a:t>
            </a:r>
            <a:r>
              <a:rPr lang="en-US" dirty="0" smtClean="0">
                <a:solidFill>
                  <a:srgbClr val="B4DE86"/>
                </a:solidFill>
              </a:rPr>
              <a:t>if</a:t>
            </a:r>
            <a:r>
              <a:rPr lang="en-US" dirty="0" smtClean="0"/>
              <a:t> (n == 1) </a:t>
            </a:r>
            <a:r>
              <a:rPr lang="en-US" dirty="0" smtClean="0">
                <a:solidFill>
                  <a:srgbClr val="AFDFE3"/>
                </a:solidFill>
              </a:rPr>
              <a:t>return </a:t>
            </a:r>
            <a:r>
              <a:rPr lang="en-US" dirty="0" smtClean="0"/>
              <a:t>2;</a:t>
            </a:r>
            <a:endParaRPr lang="en-US" dirty="0"/>
          </a:p>
          <a:p>
            <a:pPr marL="0" indent="0">
              <a:buNone/>
            </a:pPr>
            <a:r>
              <a:rPr lang="en-US" dirty="0" smtClean="0"/>
              <a:t>	</a:t>
            </a:r>
            <a:r>
              <a:rPr lang="en-US" dirty="0" smtClean="0">
                <a:solidFill>
                  <a:srgbClr val="B4DE86"/>
                </a:solidFill>
              </a:rPr>
              <a:t>else</a:t>
            </a:r>
            <a:r>
              <a:rPr lang="en-US" dirty="0" smtClean="0"/>
              <a:t>{</a:t>
            </a:r>
          </a:p>
          <a:p>
            <a:pPr marL="0" indent="0">
              <a:buNone/>
            </a:pPr>
            <a:r>
              <a:rPr lang="en-US" dirty="0" smtClean="0"/>
              <a:t>		</a:t>
            </a:r>
            <a:r>
              <a:rPr lang="en-US" dirty="0" smtClean="0">
                <a:solidFill>
                  <a:srgbClr val="AFDFE3"/>
                </a:solidFill>
              </a:rPr>
              <a:t>return</a:t>
            </a:r>
            <a:r>
              <a:rPr lang="en-US" dirty="0" smtClean="0">
                <a:solidFill>
                  <a:schemeClr val="bg2">
                    <a:lumMod val="40000"/>
                    <a:lumOff val="60000"/>
                  </a:schemeClr>
                </a:solidFill>
              </a:rPr>
              <a:t> </a:t>
            </a:r>
            <a:r>
              <a:rPr lang="en-US" dirty="0" smtClean="0"/>
              <a:t>2 + </a:t>
            </a:r>
            <a:r>
              <a:rPr lang="en-US" dirty="0" err="1" smtClean="0"/>
              <a:t>doMath</a:t>
            </a:r>
            <a:r>
              <a:rPr lang="en-US" dirty="0" smtClean="0"/>
              <a:t>( n -1 );</a:t>
            </a:r>
            <a:endParaRPr lang="en-US" dirty="0"/>
          </a:p>
          <a:p>
            <a:pPr marL="0" indent="0">
              <a:buNone/>
            </a:pPr>
            <a:r>
              <a:rPr lang="en-US" dirty="0" smtClean="0"/>
              <a:t>	}</a:t>
            </a:r>
          </a:p>
          <a:p>
            <a:pPr marL="0" indent="0">
              <a:buNone/>
            </a:pPr>
            <a:r>
              <a:rPr lang="en-US" dirty="0" smtClean="0"/>
              <a:t>}</a:t>
            </a:r>
          </a:p>
          <a:p>
            <a:pPr marL="0" indent="0">
              <a:buNone/>
            </a:pPr>
            <a:endParaRPr lang="en-US" dirty="0"/>
          </a:p>
          <a:p>
            <a:pPr marL="0" indent="0">
              <a:buNone/>
            </a:pPr>
            <a:r>
              <a:rPr lang="en-US" dirty="0" err="1" smtClean="0">
                <a:solidFill>
                  <a:srgbClr val="AFDFE3"/>
                </a:solidFill>
              </a:rPr>
              <a:t>println</a:t>
            </a:r>
            <a:r>
              <a:rPr lang="en-US" dirty="0" smtClean="0"/>
              <a:t>( </a:t>
            </a:r>
            <a:r>
              <a:rPr lang="en-US" dirty="0" err="1" smtClean="0"/>
              <a:t>doMath</a:t>
            </a:r>
            <a:r>
              <a:rPr lang="en-US" dirty="0" smtClean="0"/>
              <a:t>( 5 ) ) ;</a:t>
            </a:r>
            <a:endParaRPr lang="en-CA" dirty="0"/>
          </a:p>
        </p:txBody>
      </p:sp>
      <p:sp>
        <p:nvSpPr>
          <p:cNvPr id="4" name="Line Callout 1 (Border and Accent Bar) 3"/>
          <p:cNvSpPr/>
          <p:nvPr/>
        </p:nvSpPr>
        <p:spPr>
          <a:xfrm>
            <a:off x="2541069" y="2964581"/>
            <a:ext cx="2098308" cy="490888"/>
          </a:xfrm>
          <a:prstGeom prst="accentBorderCallout1">
            <a:avLst>
              <a:gd name="adj1" fmla="val -2819"/>
              <a:gd name="adj2" fmla="val 104511"/>
              <a:gd name="adj3" fmla="val -83579"/>
              <a:gd name="adj4" fmla="val 153869"/>
            </a:avLst>
          </a:prstGeom>
          <a:solidFill>
            <a:srgbClr val="FFFF00">
              <a:alpha val="39000"/>
            </a:srgbClr>
          </a:solidFill>
          <a:ln>
            <a:solidFill>
              <a:srgbClr val="FFFF00">
                <a:alpha val="6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5852161" y="1785871"/>
            <a:ext cx="4822257" cy="3170099"/>
          </a:xfrm>
          <a:prstGeom prst="rect">
            <a:avLst/>
          </a:prstGeom>
          <a:noFill/>
        </p:spPr>
        <p:txBody>
          <a:bodyPr wrap="square" rtlCol="0">
            <a:spAutoFit/>
          </a:bodyPr>
          <a:lstStyle/>
          <a:p>
            <a:r>
              <a:rPr lang="en-US" sz="2000" dirty="0" smtClean="0">
                <a:solidFill>
                  <a:srgbClr val="FFFF00"/>
                </a:solidFill>
              </a:rPr>
              <a:t>This calls a function from </a:t>
            </a:r>
            <a:r>
              <a:rPr lang="en-US" sz="2000" b="1" dirty="0" smtClean="0">
                <a:solidFill>
                  <a:srgbClr val="FFFF00"/>
                </a:solidFill>
              </a:rPr>
              <a:t>inside itself.</a:t>
            </a:r>
            <a:endParaRPr lang="en-US" sz="2000" dirty="0" smtClean="0">
              <a:solidFill>
                <a:srgbClr val="FFFF00"/>
              </a:solidFill>
            </a:endParaRPr>
          </a:p>
          <a:p>
            <a:endParaRPr lang="en-US" sz="2000" dirty="0">
              <a:solidFill>
                <a:srgbClr val="FFFF00"/>
              </a:solidFill>
            </a:endParaRPr>
          </a:p>
          <a:p>
            <a:r>
              <a:rPr lang="en-US" sz="2000" dirty="0" smtClean="0">
                <a:solidFill>
                  <a:srgbClr val="FFFF00"/>
                </a:solidFill>
              </a:rPr>
              <a:t>We call this type of a self-referential function call a </a:t>
            </a:r>
            <a:r>
              <a:rPr lang="en-US" sz="2000" b="1" dirty="0" smtClean="0">
                <a:solidFill>
                  <a:srgbClr val="FFFF00"/>
                </a:solidFill>
              </a:rPr>
              <a:t>recursive call.</a:t>
            </a:r>
          </a:p>
          <a:p>
            <a:endParaRPr lang="en-US" sz="2000" b="1" dirty="0">
              <a:solidFill>
                <a:srgbClr val="FFFF00"/>
              </a:solidFill>
            </a:endParaRPr>
          </a:p>
          <a:p>
            <a:r>
              <a:rPr lang="en-US" sz="2000" dirty="0" smtClean="0">
                <a:solidFill>
                  <a:srgbClr val="FFFF00"/>
                </a:solidFill>
              </a:rPr>
              <a:t>In order to predict what will happen when a recursive function is called, it is helpful to understand what the computer does when a </a:t>
            </a:r>
            <a:r>
              <a:rPr lang="en-US" sz="2000" b="1" dirty="0" smtClean="0">
                <a:solidFill>
                  <a:srgbClr val="FFFF00"/>
                </a:solidFill>
              </a:rPr>
              <a:t>recursive call</a:t>
            </a:r>
            <a:r>
              <a:rPr lang="en-US" sz="2000" dirty="0" smtClean="0">
                <a:solidFill>
                  <a:srgbClr val="FFFF00"/>
                </a:solidFill>
              </a:rPr>
              <a:t> is encountered.</a:t>
            </a:r>
            <a:endParaRPr lang="en-CA" sz="2000" dirty="0">
              <a:solidFill>
                <a:srgbClr val="FFFF00"/>
              </a:solidFill>
            </a:endParaRPr>
          </a:p>
        </p:txBody>
      </p:sp>
    </p:spTree>
    <p:extLst>
      <p:ext uri="{BB962C8B-B14F-4D97-AF65-F5344CB8AC3E}">
        <p14:creationId xmlns:p14="http://schemas.microsoft.com/office/powerpoint/2010/main" val="351396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75212" y="197703"/>
            <a:ext cx="448994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err="1" smtClean="0"/>
              <a:t>doMath</a:t>
            </a:r>
            <a:r>
              <a:rPr lang="en-US" dirty="0" smtClean="0"/>
              <a:t>( </a:t>
            </a: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n ){</a:t>
            </a:r>
          </a:p>
          <a:p>
            <a:pPr marL="0" indent="0">
              <a:buFont typeface="Wingdings 3" charset="2"/>
              <a:buNone/>
            </a:pPr>
            <a:r>
              <a:rPr lang="en-US" dirty="0" smtClean="0"/>
              <a:t>	</a:t>
            </a:r>
            <a:r>
              <a:rPr lang="en-US" dirty="0" smtClean="0">
                <a:solidFill>
                  <a:srgbClr val="B4DE86"/>
                </a:solidFill>
              </a:rPr>
              <a:t>if</a:t>
            </a:r>
            <a:r>
              <a:rPr lang="en-US" dirty="0" smtClean="0"/>
              <a:t> (n == 1) </a:t>
            </a:r>
            <a:r>
              <a:rPr lang="en-US" dirty="0" smtClean="0">
                <a:solidFill>
                  <a:srgbClr val="AFDFE3"/>
                </a:solidFill>
              </a:rPr>
              <a:t>return </a:t>
            </a:r>
            <a:r>
              <a:rPr lang="en-US" dirty="0" smtClean="0"/>
              <a:t>2;</a:t>
            </a:r>
          </a:p>
          <a:p>
            <a:pPr marL="0" indent="0">
              <a:buFont typeface="Wingdings 3" charset="2"/>
              <a:buNone/>
            </a:pPr>
            <a:r>
              <a:rPr lang="en-US" dirty="0" smtClean="0"/>
              <a:t>	</a:t>
            </a:r>
            <a:r>
              <a:rPr lang="en-US" dirty="0" smtClean="0">
                <a:solidFill>
                  <a:srgbClr val="B4DE86"/>
                </a:solidFill>
              </a:rPr>
              <a:t>else</a:t>
            </a:r>
            <a:r>
              <a:rPr lang="en-US" dirty="0" smtClean="0"/>
              <a:t>{</a:t>
            </a:r>
          </a:p>
          <a:p>
            <a:pPr marL="0" indent="0">
              <a:buFont typeface="Wingdings 3" charset="2"/>
              <a:buNone/>
            </a:pPr>
            <a:r>
              <a:rPr lang="en-US" dirty="0" smtClean="0"/>
              <a:t>		</a:t>
            </a:r>
            <a:r>
              <a:rPr lang="en-US" dirty="0" smtClean="0">
                <a:solidFill>
                  <a:srgbClr val="AFDFE3"/>
                </a:solidFill>
              </a:rPr>
              <a:t>return</a:t>
            </a:r>
            <a:r>
              <a:rPr lang="en-US" dirty="0" smtClean="0">
                <a:solidFill>
                  <a:schemeClr val="bg2">
                    <a:lumMod val="40000"/>
                    <a:lumOff val="60000"/>
                  </a:schemeClr>
                </a:solidFill>
              </a:rPr>
              <a:t> </a:t>
            </a:r>
            <a:r>
              <a:rPr lang="en-US" dirty="0" smtClean="0"/>
              <a:t>2 + </a:t>
            </a:r>
            <a:r>
              <a:rPr lang="en-US" dirty="0" err="1" smtClean="0"/>
              <a:t>doMath</a:t>
            </a:r>
            <a:r>
              <a:rPr lang="en-US" dirty="0" smtClean="0"/>
              <a:t>( n -1 );</a:t>
            </a:r>
          </a:p>
          <a:p>
            <a:pPr marL="0" indent="0">
              <a:buFont typeface="Wingdings 3" charset="2"/>
              <a:buNone/>
            </a:pPr>
            <a:r>
              <a:rPr lang="en-US" dirty="0" smtClean="0"/>
              <a:t>	}</a:t>
            </a:r>
          </a:p>
          <a:p>
            <a:pPr marL="0" indent="0">
              <a:buFont typeface="Wingdings 3" charset="2"/>
              <a:buNone/>
            </a:pPr>
            <a:r>
              <a:rPr lang="en-US" dirty="0" smtClean="0"/>
              <a:t>}</a:t>
            </a:r>
          </a:p>
          <a:p>
            <a:pPr marL="0" indent="0">
              <a:buFont typeface="Wingdings 3" charset="2"/>
              <a:buNone/>
            </a:pPr>
            <a:endParaRPr lang="en-US" dirty="0" smtClean="0"/>
          </a:p>
          <a:p>
            <a:pPr marL="0" indent="0">
              <a:buFont typeface="Wingdings 3" charset="2"/>
              <a:buNone/>
            </a:pPr>
            <a:r>
              <a:rPr lang="en-US" dirty="0" err="1" smtClean="0">
                <a:solidFill>
                  <a:srgbClr val="AFDFE3"/>
                </a:solidFill>
              </a:rPr>
              <a:t>println</a:t>
            </a:r>
            <a:r>
              <a:rPr lang="en-US" dirty="0" smtClean="0"/>
              <a:t>( </a:t>
            </a:r>
            <a:r>
              <a:rPr lang="en-US" dirty="0" err="1" smtClean="0"/>
              <a:t>doMath</a:t>
            </a:r>
            <a:r>
              <a:rPr lang="en-US" dirty="0" smtClean="0"/>
              <a:t>( 5 ) ) ;</a:t>
            </a:r>
            <a:endParaRPr lang="en-CA" dirty="0"/>
          </a:p>
        </p:txBody>
      </p:sp>
      <p:sp>
        <p:nvSpPr>
          <p:cNvPr id="5" name="Rectangle 4"/>
          <p:cNvSpPr/>
          <p:nvPr/>
        </p:nvSpPr>
        <p:spPr>
          <a:xfrm>
            <a:off x="275212" y="4870384"/>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519765" y="6179419"/>
            <a:ext cx="1645920" cy="369332"/>
          </a:xfrm>
          <a:prstGeom prst="rect">
            <a:avLst/>
          </a:prstGeom>
          <a:noFill/>
        </p:spPr>
        <p:txBody>
          <a:bodyPr wrap="square" rtlCol="0">
            <a:spAutoFit/>
          </a:bodyPr>
          <a:lstStyle/>
          <a:p>
            <a:r>
              <a:rPr lang="en-US" dirty="0" err="1" smtClean="0"/>
              <a:t>doMath</a:t>
            </a:r>
            <a:r>
              <a:rPr lang="en-US" dirty="0" smtClean="0"/>
              <a:t>(5)</a:t>
            </a:r>
            <a:endParaRPr lang="en-CA" dirty="0"/>
          </a:p>
        </p:txBody>
      </p:sp>
      <p:sp>
        <p:nvSpPr>
          <p:cNvPr id="7" name="TextBox 6"/>
          <p:cNvSpPr txBox="1"/>
          <p:nvPr/>
        </p:nvSpPr>
        <p:spPr>
          <a:xfrm>
            <a:off x="355809" y="5072508"/>
            <a:ext cx="1839081" cy="369332"/>
          </a:xfrm>
          <a:prstGeom prst="rect">
            <a:avLst/>
          </a:prstGeom>
          <a:noFill/>
        </p:spPr>
        <p:txBody>
          <a:bodyPr wrap="square" rtlCol="0">
            <a:spAutoFit/>
          </a:bodyPr>
          <a:lstStyle/>
          <a:p>
            <a:r>
              <a:rPr lang="en-US" dirty="0" smtClean="0">
                <a:solidFill>
                  <a:schemeClr val="bg1"/>
                </a:solidFill>
              </a:rPr>
              <a:t>2 + </a:t>
            </a:r>
            <a:r>
              <a:rPr lang="en-US" dirty="0" err="1" smtClean="0">
                <a:solidFill>
                  <a:schemeClr val="bg1"/>
                </a:solidFill>
              </a:rPr>
              <a:t>doMath</a:t>
            </a:r>
            <a:r>
              <a:rPr lang="en-US" dirty="0" smtClean="0">
                <a:solidFill>
                  <a:schemeClr val="bg1"/>
                </a:solidFill>
              </a:rPr>
              <a:t>(4)</a:t>
            </a:r>
            <a:endParaRPr lang="en-CA" dirty="0">
              <a:solidFill>
                <a:schemeClr val="bg1"/>
              </a:solidFill>
            </a:endParaRPr>
          </a:p>
        </p:txBody>
      </p:sp>
      <p:sp>
        <p:nvSpPr>
          <p:cNvPr id="8" name="Rectangle 7"/>
          <p:cNvSpPr/>
          <p:nvPr/>
        </p:nvSpPr>
        <p:spPr>
          <a:xfrm>
            <a:off x="2390987" y="4090734"/>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2635540" y="5399769"/>
            <a:ext cx="1645920" cy="369332"/>
          </a:xfrm>
          <a:prstGeom prst="rect">
            <a:avLst/>
          </a:prstGeom>
          <a:noFill/>
        </p:spPr>
        <p:txBody>
          <a:bodyPr wrap="square" rtlCol="0">
            <a:spAutoFit/>
          </a:bodyPr>
          <a:lstStyle/>
          <a:p>
            <a:r>
              <a:rPr lang="en-US" dirty="0" err="1" smtClean="0"/>
              <a:t>doMath</a:t>
            </a:r>
            <a:r>
              <a:rPr lang="en-US" dirty="0" smtClean="0"/>
              <a:t>(4)</a:t>
            </a:r>
            <a:endParaRPr lang="en-CA" dirty="0"/>
          </a:p>
        </p:txBody>
      </p:sp>
      <p:sp>
        <p:nvSpPr>
          <p:cNvPr id="10" name="TextBox 9"/>
          <p:cNvSpPr txBox="1"/>
          <p:nvPr/>
        </p:nvSpPr>
        <p:spPr>
          <a:xfrm>
            <a:off x="2481209" y="4292858"/>
            <a:ext cx="1839081" cy="369332"/>
          </a:xfrm>
          <a:prstGeom prst="rect">
            <a:avLst/>
          </a:prstGeom>
          <a:noFill/>
        </p:spPr>
        <p:txBody>
          <a:bodyPr wrap="square" rtlCol="0">
            <a:spAutoFit/>
          </a:bodyPr>
          <a:lstStyle/>
          <a:p>
            <a:r>
              <a:rPr lang="en-US" dirty="0" smtClean="0">
                <a:solidFill>
                  <a:schemeClr val="bg1"/>
                </a:solidFill>
              </a:rPr>
              <a:t>2 + </a:t>
            </a:r>
            <a:r>
              <a:rPr lang="en-US" dirty="0" err="1" smtClean="0">
                <a:solidFill>
                  <a:schemeClr val="bg1"/>
                </a:solidFill>
              </a:rPr>
              <a:t>doMath</a:t>
            </a:r>
            <a:r>
              <a:rPr lang="en-US" dirty="0" smtClean="0">
                <a:solidFill>
                  <a:schemeClr val="bg1"/>
                </a:solidFill>
              </a:rPr>
              <a:t>(3)</a:t>
            </a:r>
            <a:endParaRPr lang="en-CA" dirty="0">
              <a:solidFill>
                <a:schemeClr val="bg1"/>
              </a:solidFill>
            </a:endParaRPr>
          </a:p>
        </p:txBody>
      </p:sp>
      <p:sp>
        <p:nvSpPr>
          <p:cNvPr id="11" name="Rectangle 10"/>
          <p:cNvSpPr/>
          <p:nvPr/>
        </p:nvSpPr>
        <p:spPr>
          <a:xfrm>
            <a:off x="4496808" y="3402776"/>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4741361" y="4711811"/>
            <a:ext cx="1645920" cy="369332"/>
          </a:xfrm>
          <a:prstGeom prst="rect">
            <a:avLst/>
          </a:prstGeom>
          <a:noFill/>
        </p:spPr>
        <p:txBody>
          <a:bodyPr wrap="square" rtlCol="0">
            <a:spAutoFit/>
          </a:bodyPr>
          <a:lstStyle/>
          <a:p>
            <a:r>
              <a:rPr lang="en-US" dirty="0" err="1" smtClean="0"/>
              <a:t>doMath</a:t>
            </a:r>
            <a:r>
              <a:rPr lang="en-US" dirty="0" smtClean="0"/>
              <a:t>(3)</a:t>
            </a:r>
            <a:endParaRPr lang="en-CA" dirty="0"/>
          </a:p>
        </p:txBody>
      </p:sp>
      <p:sp>
        <p:nvSpPr>
          <p:cNvPr id="13" name="TextBox 12"/>
          <p:cNvSpPr txBox="1"/>
          <p:nvPr/>
        </p:nvSpPr>
        <p:spPr>
          <a:xfrm>
            <a:off x="4587030" y="3604900"/>
            <a:ext cx="1839081" cy="369332"/>
          </a:xfrm>
          <a:prstGeom prst="rect">
            <a:avLst/>
          </a:prstGeom>
          <a:noFill/>
        </p:spPr>
        <p:txBody>
          <a:bodyPr wrap="square" rtlCol="0">
            <a:spAutoFit/>
          </a:bodyPr>
          <a:lstStyle/>
          <a:p>
            <a:r>
              <a:rPr lang="en-US" dirty="0" smtClean="0">
                <a:solidFill>
                  <a:schemeClr val="bg1"/>
                </a:solidFill>
              </a:rPr>
              <a:t>2 + </a:t>
            </a:r>
            <a:r>
              <a:rPr lang="en-US" dirty="0" err="1" smtClean="0">
                <a:solidFill>
                  <a:schemeClr val="bg1"/>
                </a:solidFill>
              </a:rPr>
              <a:t>doMath</a:t>
            </a:r>
            <a:r>
              <a:rPr lang="en-US" dirty="0" smtClean="0">
                <a:solidFill>
                  <a:schemeClr val="bg1"/>
                </a:solidFill>
              </a:rPr>
              <a:t>(2)</a:t>
            </a:r>
            <a:endParaRPr lang="en-CA" dirty="0">
              <a:solidFill>
                <a:schemeClr val="bg1"/>
              </a:solidFill>
            </a:endParaRPr>
          </a:p>
        </p:txBody>
      </p:sp>
      <p:sp>
        <p:nvSpPr>
          <p:cNvPr id="14" name="Rectangle 13"/>
          <p:cNvSpPr/>
          <p:nvPr/>
        </p:nvSpPr>
        <p:spPr>
          <a:xfrm>
            <a:off x="6592675" y="2758376"/>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6837228" y="4067411"/>
            <a:ext cx="1645920" cy="369332"/>
          </a:xfrm>
          <a:prstGeom prst="rect">
            <a:avLst/>
          </a:prstGeom>
          <a:noFill/>
        </p:spPr>
        <p:txBody>
          <a:bodyPr wrap="square" rtlCol="0">
            <a:spAutoFit/>
          </a:bodyPr>
          <a:lstStyle/>
          <a:p>
            <a:r>
              <a:rPr lang="en-US" dirty="0" err="1" smtClean="0"/>
              <a:t>doMath</a:t>
            </a:r>
            <a:r>
              <a:rPr lang="en-US" dirty="0" smtClean="0"/>
              <a:t>(2)</a:t>
            </a:r>
            <a:endParaRPr lang="en-CA" dirty="0"/>
          </a:p>
        </p:txBody>
      </p:sp>
      <p:sp>
        <p:nvSpPr>
          <p:cNvPr id="16" name="TextBox 15"/>
          <p:cNvSpPr txBox="1"/>
          <p:nvPr/>
        </p:nvSpPr>
        <p:spPr>
          <a:xfrm>
            <a:off x="6682897" y="2960500"/>
            <a:ext cx="1839081" cy="369332"/>
          </a:xfrm>
          <a:prstGeom prst="rect">
            <a:avLst/>
          </a:prstGeom>
          <a:noFill/>
        </p:spPr>
        <p:txBody>
          <a:bodyPr wrap="square" rtlCol="0">
            <a:spAutoFit/>
          </a:bodyPr>
          <a:lstStyle/>
          <a:p>
            <a:r>
              <a:rPr lang="en-US" dirty="0" smtClean="0">
                <a:solidFill>
                  <a:schemeClr val="bg1"/>
                </a:solidFill>
              </a:rPr>
              <a:t>2 + </a:t>
            </a:r>
            <a:r>
              <a:rPr lang="en-US" dirty="0" err="1" smtClean="0">
                <a:solidFill>
                  <a:schemeClr val="bg1"/>
                </a:solidFill>
              </a:rPr>
              <a:t>doMath</a:t>
            </a:r>
            <a:r>
              <a:rPr lang="en-US" dirty="0" smtClean="0">
                <a:solidFill>
                  <a:schemeClr val="bg1"/>
                </a:solidFill>
              </a:rPr>
              <a:t>(1)</a:t>
            </a:r>
            <a:endParaRPr lang="en-CA" dirty="0">
              <a:solidFill>
                <a:schemeClr val="bg1"/>
              </a:solidFill>
            </a:endParaRPr>
          </a:p>
        </p:txBody>
      </p:sp>
      <p:sp>
        <p:nvSpPr>
          <p:cNvPr id="17" name="Rectangle 16"/>
          <p:cNvSpPr/>
          <p:nvPr/>
        </p:nvSpPr>
        <p:spPr>
          <a:xfrm>
            <a:off x="8678588" y="2054127"/>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8923141" y="3363162"/>
            <a:ext cx="1645920" cy="369332"/>
          </a:xfrm>
          <a:prstGeom prst="rect">
            <a:avLst/>
          </a:prstGeom>
          <a:noFill/>
        </p:spPr>
        <p:txBody>
          <a:bodyPr wrap="square" rtlCol="0">
            <a:spAutoFit/>
          </a:bodyPr>
          <a:lstStyle/>
          <a:p>
            <a:r>
              <a:rPr lang="en-US" dirty="0" err="1" smtClean="0"/>
              <a:t>doMath</a:t>
            </a:r>
            <a:r>
              <a:rPr lang="en-US" dirty="0" smtClean="0"/>
              <a:t>(1)</a:t>
            </a:r>
            <a:endParaRPr lang="en-CA" dirty="0"/>
          </a:p>
        </p:txBody>
      </p:sp>
      <p:sp>
        <p:nvSpPr>
          <p:cNvPr id="19" name="TextBox 18"/>
          <p:cNvSpPr txBox="1"/>
          <p:nvPr/>
        </p:nvSpPr>
        <p:spPr>
          <a:xfrm>
            <a:off x="8729980" y="2355165"/>
            <a:ext cx="1839081" cy="646331"/>
          </a:xfrm>
          <a:prstGeom prst="rect">
            <a:avLst/>
          </a:prstGeom>
          <a:noFill/>
        </p:spPr>
        <p:txBody>
          <a:bodyPr wrap="square" rtlCol="0">
            <a:spAutoFit/>
          </a:bodyPr>
          <a:lstStyle/>
          <a:p>
            <a:pPr algn="ctr"/>
            <a:r>
              <a:rPr lang="en-US" sz="3600" dirty="0" smtClean="0">
                <a:solidFill>
                  <a:schemeClr val="bg1"/>
                </a:solidFill>
              </a:rPr>
              <a:t>2</a:t>
            </a:r>
            <a:endParaRPr lang="en-CA" sz="3600" dirty="0">
              <a:solidFill>
                <a:schemeClr val="bg1"/>
              </a:solidFill>
            </a:endParaRPr>
          </a:p>
        </p:txBody>
      </p:sp>
      <p:sp>
        <p:nvSpPr>
          <p:cNvPr id="20" name="TextBox 19"/>
          <p:cNvSpPr txBox="1"/>
          <p:nvPr/>
        </p:nvSpPr>
        <p:spPr>
          <a:xfrm>
            <a:off x="6641129" y="3366848"/>
            <a:ext cx="1839081" cy="523220"/>
          </a:xfrm>
          <a:prstGeom prst="rect">
            <a:avLst/>
          </a:prstGeom>
          <a:noFill/>
        </p:spPr>
        <p:txBody>
          <a:bodyPr wrap="square" rtlCol="0">
            <a:spAutoFit/>
          </a:bodyPr>
          <a:lstStyle/>
          <a:p>
            <a:pPr algn="ctr"/>
            <a:r>
              <a:rPr lang="en-US" sz="2800" dirty="0" smtClean="0">
                <a:solidFill>
                  <a:schemeClr val="bg1"/>
                </a:solidFill>
              </a:rPr>
              <a:t>2 + 2 = 4</a:t>
            </a:r>
            <a:endParaRPr lang="en-CA" sz="2800" dirty="0">
              <a:solidFill>
                <a:schemeClr val="bg1"/>
              </a:solidFill>
            </a:endParaRPr>
          </a:p>
        </p:txBody>
      </p:sp>
      <p:sp>
        <p:nvSpPr>
          <p:cNvPr id="21" name="TextBox 20"/>
          <p:cNvSpPr txBox="1"/>
          <p:nvPr/>
        </p:nvSpPr>
        <p:spPr>
          <a:xfrm>
            <a:off x="4552973" y="3990467"/>
            <a:ext cx="1839081" cy="523220"/>
          </a:xfrm>
          <a:prstGeom prst="rect">
            <a:avLst/>
          </a:prstGeom>
          <a:noFill/>
        </p:spPr>
        <p:txBody>
          <a:bodyPr wrap="square" rtlCol="0">
            <a:spAutoFit/>
          </a:bodyPr>
          <a:lstStyle/>
          <a:p>
            <a:pPr algn="ctr"/>
            <a:r>
              <a:rPr lang="en-US" sz="2800" dirty="0" smtClean="0">
                <a:solidFill>
                  <a:schemeClr val="bg1"/>
                </a:solidFill>
              </a:rPr>
              <a:t>2 + 4 = 6</a:t>
            </a:r>
            <a:endParaRPr lang="en-CA" sz="2800" dirty="0">
              <a:solidFill>
                <a:schemeClr val="bg1"/>
              </a:solidFill>
            </a:endParaRPr>
          </a:p>
        </p:txBody>
      </p:sp>
      <p:sp>
        <p:nvSpPr>
          <p:cNvPr id="22" name="TextBox 21"/>
          <p:cNvSpPr txBox="1"/>
          <p:nvPr/>
        </p:nvSpPr>
        <p:spPr>
          <a:xfrm>
            <a:off x="2357890" y="4706751"/>
            <a:ext cx="1839081" cy="523220"/>
          </a:xfrm>
          <a:prstGeom prst="rect">
            <a:avLst/>
          </a:prstGeom>
          <a:noFill/>
        </p:spPr>
        <p:txBody>
          <a:bodyPr wrap="square" rtlCol="0">
            <a:spAutoFit/>
          </a:bodyPr>
          <a:lstStyle/>
          <a:p>
            <a:pPr algn="ctr"/>
            <a:r>
              <a:rPr lang="en-US" sz="2800" dirty="0" smtClean="0">
                <a:solidFill>
                  <a:schemeClr val="bg1"/>
                </a:solidFill>
              </a:rPr>
              <a:t>2 + 6 = 8</a:t>
            </a:r>
            <a:endParaRPr lang="en-CA" sz="2800" dirty="0">
              <a:solidFill>
                <a:schemeClr val="bg1"/>
              </a:solidFill>
            </a:endParaRPr>
          </a:p>
        </p:txBody>
      </p:sp>
      <p:sp>
        <p:nvSpPr>
          <p:cNvPr id="23" name="TextBox 22"/>
          <p:cNvSpPr txBox="1"/>
          <p:nvPr/>
        </p:nvSpPr>
        <p:spPr>
          <a:xfrm>
            <a:off x="326604" y="5490772"/>
            <a:ext cx="1839081" cy="523220"/>
          </a:xfrm>
          <a:prstGeom prst="rect">
            <a:avLst/>
          </a:prstGeom>
          <a:noFill/>
        </p:spPr>
        <p:txBody>
          <a:bodyPr wrap="square" rtlCol="0">
            <a:spAutoFit/>
          </a:bodyPr>
          <a:lstStyle/>
          <a:p>
            <a:pPr algn="ctr"/>
            <a:r>
              <a:rPr lang="en-US" sz="2800" dirty="0" smtClean="0">
                <a:solidFill>
                  <a:schemeClr val="bg1"/>
                </a:solidFill>
              </a:rPr>
              <a:t>2 + 8 = 10</a:t>
            </a:r>
            <a:endParaRPr lang="en-CA" sz="2800" dirty="0">
              <a:solidFill>
                <a:schemeClr val="bg1"/>
              </a:solidFill>
            </a:endParaRPr>
          </a:p>
        </p:txBody>
      </p:sp>
      <p:sp>
        <p:nvSpPr>
          <p:cNvPr id="24" name="Rounded Rectangle 23"/>
          <p:cNvSpPr/>
          <p:nvPr/>
        </p:nvSpPr>
        <p:spPr>
          <a:xfrm>
            <a:off x="7382577" y="3372787"/>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ounded Rectangle 24"/>
          <p:cNvSpPr/>
          <p:nvPr/>
        </p:nvSpPr>
        <p:spPr>
          <a:xfrm>
            <a:off x="5312102" y="3996406"/>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ounded Rectangle 25"/>
          <p:cNvSpPr/>
          <p:nvPr/>
        </p:nvSpPr>
        <p:spPr>
          <a:xfrm>
            <a:off x="3099362" y="4705747"/>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ounded Rectangle 26"/>
          <p:cNvSpPr/>
          <p:nvPr/>
        </p:nvSpPr>
        <p:spPr>
          <a:xfrm>
            <a:off x="971124" y="5476233"/>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370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P spid="17" grpId="0" animBg="1"/>
      <p:bldP spid="18" grpId="0"/>
      <p:bldP spid="19" grpId="0"/>
      <p:bldP spid="20" grpId="0"/>
      <p:bldP spid="21" grpId="0"/>
      <p:bldP spid="22" grpId="0"/>
      <p:bldP spid="23" grpId="0"/>
      <p:bldP spid="24" grpId="0" animBg="1"/>
      <p:bldP spid="25"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714868" y="1258695"/>
            <a:ext cx="4287163" cy="26802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err="1" smtClean="0"/>
              <a:t>doMath</a:t>
            </a:r>
            <a:r>
              <a:rPr lang="en-US" dirty="0" smtClean="0"/>
              <a:t>( </a:t>
            </a: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n ){</a:t>
            </a:r>
          </a:p>
          <a:p>
            <a:pPr marL="0" indent="0">
              <a:buFont typeface="Wingdings 3" charset="2"/>
              <a:buNone/>
            </a:pPr>
            <a:r>
              <a:rPr lang="en-US" dirty="0" smtClean="0"/>
              <a:t>	</a:t>
            </a:r>
            <a:r>
              <a:rPr lang="en-US" dirty="0" smtClean="0">
                <a:solidFill>
                  <a:srgbClr val="B4DE86"/>
                </a:solidFill>
              </a:rPr>
              <a:t>return n * 2;</a:t>
            </a:r>
            <a:endParaRPr lang="en-US" dirty="0" smtClean="0"/>
          </a:p>
          <a:p>
            <a:pPr marL="0" indent="0">
              <a:buFont typeface="Wingdings 3" charset="2"/>
              <a:buNone/>
            </a:pPr>
            <a:r>
              <a:rPr lang="en-US" dirty="0" smtClean="0"/>
              <a:t>}</a:t>
            </a:r>
          </a:p>
          <a:p>
            <a:pPr marL="0" indent="0">
              <a:buFont typeface="Wingdings 3" charset="2"/>
              <a:buNone/>
            </a:pPr>
            <a:endParaRPr lang="en-US" dirty="0" smtClean="0"/>
          </a:p>
        </p:txBody>
      </p:sp>
      <p:sp>
        <p:nvSpPr>
          <p:cNvPr id="5" name="Content Placeholder 2"/>
          <p:cNvSpPr txBox="1">
            <a:spLocks/>
          </p:cNvSpPr>
          <p:nvPr/>
        </p:nvSpPr>
        <p:spPr>
          <a:xfrm>
            <a:off x="870375" y="1239221"/>
            <a:ext cx="4287163" cy="26802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err="1" smtClean="0"/>
              <a:t>doMath</a:t>
            </a:r>
            <a:r>
              <a:rPr lang="en-US" dirty="0" smtClean="0"/>
              <a:t>( </a:t>
            </a: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n ){</a:t>
            </a:r>
          </a:p>
          <a:p>
            <a:pPr marL="0" indent="0">
              <a:buFont typeface="Wingdings 3" charset="2"/>
              <a:buNone/>
            </a:pPr>
            <a:r>
              <a:rPr lang="en-US" dirty="0" smtClean="0"/>
              <a:t>	</a:t>
            </a:r>
            <a:r>
              <a:rPr lang="en-US" dirty="0" smtClean="0">
                <a:solidFill>
                  <a:srgbClr val="B4DE86"/>
                </a:solidFill>
              </a:rPr>
              <a:t>if</a:t>
            </a:r>
            <a:r>
              <a:rPr lang="en-US" dirty="0" smtClean="0"/>
              <a:t> (n == 1) </a:t>
            </a:r>
            <a:r>
              <a:rPr lang="en-US" dirty="0" smtClean="0">
                <a:solidFill>
                  <a:srgbClr val="AFDFE3"/>
                </a:solidFill>
              </a:rPr>
              <a:t>return </a:t>
            </a:r>
            <a:r>
              <a:rPr lang="en-US" dirty="0" smtClean="0"/>
              <a:t>2;</a:t>
            </a:r>
          </a:p>
          <a:p>
            <a:pPr marL="0" indent="0">
              <a:buFont typeface="Wingdings 3" charset="2"/>
              <a:buNone/>
            </a:pPr>
            <a:r>
              <a:rPr lang="en-US" dirty="0" smtClean="0"/>
              <a:t>	</a:t>
            </a:r>
            <a:r>
              <a:rPr lang="en-US" dirty="0" smtClean="0">
                <a:solidFill>
                  <a:srgbClr val="B4DE86"/>
                </a:solidFill>
              </a:rPr>
              <a:t>else</a:t>
            </a:r>
            <a:r>
              <a:rPr lang="en-US" dirty="0" smtClean="0"/>
              <a:t>{</a:t>
            </a:r>
          </a:p>
          <a:p>
            <a:pPr marL="0" indent="0">
              <a:buFont typeface="Wingdings 3" charset="2"/>
              <a:buNone/>
            </a:pPr>
            <a:r>
              <a:rPr lang="en-US" dirty="0" smtClean="0"/>
              <a:t>		</a:t>
            </a:r>
            <a:r>
              <a:rPr lang="en-US" dirty="0" smtClean="0">
                <a:solidFill>
                  <a:srgbClr val="AFDFE3"/>
                </a:solidFill>
              </a:rPr>
              <a:t>return</a:t>
            </a:r>
            <a:r>
              <a:rPr lang="en-US" dirty="0" smtClean="0">
                <a:solidFill>
                  <a:schemeClr val="bg2">
                    <a:lumMod val="40000"/>
                    <a:lumOff val="60000"/>
                  </a:schemeClr>
                </a:solidFill>
              </a:rPr>
              <a:t> </a:t>
            </a:r>
            <a:r>
              <a:rPr lang="en-US" dirty="0" smtClean="0"/>
              <a:t>2 + </a:t>
            </a:r>
            <a:r>
              <a:rPr lang="en-US" dirty="0" err="1" smtClean="0"/>
              <a:t>doMath</a:t>
            </a:r>
            <a:r>
              <a:rPr lang="en-US" dirty="0" smtClean="0"/>
              <a:t>( n -1 );</a:t>
            </a:r>
          </a:p>
          <a:p>
            <a:pPr marL="0" indent="0">
              <a:buFont typeface="Wingdings 3" charset="2"/>
              <a:buNone/>
            </a:pPr>
            <a:r>
              <a:rPr lang="en-US" dirty="0" smtClean="0"/>
              <a:t>	}</a:t>
            </a:r>
          </a:p>
          <a:p>
            <a:pPr marL="0" indent="0">
              <a:buFont typeface="Wingdings 3" charset="2"/>
              <a:buNone/>
            </a:pPr>
            <a:r>
              <a:rPr lang="en-US" dirty="0" smtClean="0"/>
              <a:t>}</a:t>
            </a:r>
          </a:p>
          <a:p>
            <a:pPr marL="0" indent="0">
              <a:buFont typeface="Wingdings 3" charset="2"/>
              <a:buNone/>
            </a:pPr>
            <a:endParaRPr lang="en-US" dirty="0" smtClean="0"/>
          </a:p>
        </p:txBody>
      </p:sp>
      <p:sp>
        <p:nvSpPr>
          <p:cNvPr id="6" name="Rectangle 5"/>
          <p:cNvSpPr/>
          <p:nvPr/>
        </p:nvSpPr>
        <p:spPr>
          <a:xfrm>
            <a:off x="712270" y="1164657"/>
            <a:ext cx="4899259" cy="2868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6408821" y="1164657"/>
            <a:ext cx="4899259" cy="2868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itle 1"/>
          <p:cNvSpPr>
            <a:spLocks noGrp="1"/>
          </p:cNvSpPr>
          <p:nvPr>
            <p:ph type="title"/>
          </p:nvPr>
        </p:nvSpPr>
        <p:spPr>
          <a:xfrm>
            <a:off x="592190" y="268239"/>
            <a:ext cx="9404723" cy="1400530"/>
          </a:xfrm>
        </p:spPr>
        <p:txBody>
          <a:bodyPr/>
          <a:lstStyle/>
          <a:p>
            <a:r>
              <a:rPr lang="en-US" dirty="0" smtClean="0"/>
              <a:t>Wait…is that better?</a:t>
            </a:r>
            <a:endParaRPr lang="en-CA" dirty="0"/>
          </a:p>
        </p:txBody>
      </p:sp>
      <p:sp>
        <p:nvSpPr>
          <p:cNvPr id="10" name="TextBox 9"/>
          <p:cNvSpPr txBox="1"/>
          <p:nvPr/>
        </p:nvSpPr>
        <p:spPr>
          <a:xfrm>
            <a:off x="712270" y="4446872"/>
            <a:ext cx="11059427" cy="2308324"/>
          </a:xfrm>
          <a:prstGeom prst="rect">
            <a:avLst/>
          </a:prstGeom>
          <a:noFill/>
        </p:spPr>
        <p:txBody>
          <a:bodyPr wrap="square" rtlCol="0">
            <a:spAutoFit/>
          </a:bodyPr>
          <a:lstStyle/>
          <a:p>
            <a:r>
              <a:rPr lang="en-US" dirty="0" smtClean="0"/>
              <a:t>In this case, definitely not! Recursion is </a:t>
            </a:r>
            <a:r>
              <a:rPr lang="en-US" b="1" dirty="0" smtClean="0"/>
              <a:t>not</a:t>
            </a:r>
            <a:r>
              <a:rPr lang="en-US" dirty="0" smtClean="0"/>
              <a:t> </a:t>
            </a:r>
            <a:r>
              <a:rPr lang="en-US" b="1" dirty="0" smtClean="0"/>
              <a:t>always the best way to solve a problem.</a:t>
            </a:r>
            <a:endParaRPr lang="en-US" dirty="0" smtClean="0"/>
          </a:p>
          <a:p>
            <a:endParaRPr lang="en-US" dirty="0" smtClean="0"/>
          </a:p>
          <a:p>
            <a:r>
              <a:rPr lang="en-US" dirty="0" smtClean="0"/>
              <a:t>However, there are certain contexts where it is especially </a:t>
            </a:r>
            <a:r>
              <a:rPr lang="en-US" b="1" dirty="0" smtClean="0"/>
              <a:t>efficient</a:t>
            </a:r>
            <a:r>
              <a:rPr lang="en-US" dirty="0" smtClean="0"/>
              <a:t> and </a:t>
            </a:r>
            <a:r>
              <a:rPr lang="en-US" b="1" dirty="0" smtClean="0"/>
              <a:t>elegant.</a:t>
            </a:r>
            <a:r>
              <a:rPr lang="en-US" dirty="0" smtClean="0"/>
              <a:t> We will see some of these cases soon.</a:t>
            </a:r>
          </a:p>
          <a:p>
            <a:endParaRPr lang="en-US" dirty="0"/>
          </a:p>
          <a:p>
            <a:r>
              <a:rPr lang="en-US" dirty="0" smtClean="0"/>
              <a:t>While learning, it is conceptually easiest to practice building recursive functions in contexts that don’t really need it. This is all laying a foundation for more advanced topics, such as  </a:t>
            </a:r>
            <a:r>
              <a:rPr lang="en-US" b="1" dirty="0" smtClean="0"/>
              <a:t>fractals.</a:t>
            </a:r>
            <a:endParaRPr lang="en-US" dirty="0"/>
          </a:p>
          <a:p>
            <a:endParaRPr lang="en-CA" dirty="0"/>
          </a:p>
        </p:txBody>
      </p:sp>
    </p:spTree>
    <p:extLst>
      <p:ext uri="{BB962C8B-B14F-4D97-AF65-F5344CB8AC3E}">
        <p14:creationId xmlns:p14="http://schemas.microsoft.com/office/powerpoint/2010/main" val="77937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Underlying Philosophy</a:t>
            </a:r>
            <a:endParaRPr lang="en-CA" dirty="0"/>
          </a:p>
        </p:txBody>
      </p:sp>
      <p:sp>
        <p:nvSpPr>
          <p:cNvPr id="3" name="Content Placeholder 2"/>
          <p:cNvSpPr>
            <a:spLocks noGrp="1"/>
          </p:cNvSpPr>
          <p:nvPr>
            <p:ph idx="1"/>
          </p:nvPr>
        </p:nvSpPr>
        <p:spPr>
          <a:xfrm>
            <a:off x="954119" y="2178046"/>
            <a:ext cx="10259312" cy="4195481"/>
          </a:xfrm>
        </p:spPr>
        <p:txBody>
          <a:bodyPr/>
          <a:lstStyle/>
          <a:p>
            <a:pPr marL="0" indent="0">
              <a:buNone/>
            </a:pPr>
            <a:r>
              <a:rPr lang="en-US" dirty="0" smtClean="0"/>
              <a:t>One way of thinking about recursion is that we want to build a function that will only solve:</a:t>
            </a:r>
            <a:endParaRPr lang="en-CA" b="1" dirty="0" smtClean="0"/>
          </a:p>
          <a:p>
            <a:pPr marL="0" indent="0">
              <a:buNone/>
            </a:pPr>
            <a:r>
              <a:rPr lang="en-US" b="1" dirty="0" smtClean="0"/>
              <a:t>	</a:t>
            </a:r>
          </a:p>
          <a:p>
            <a:pPr marL="0" indent="0" algn="ctr">
              <a:buNone/>
            </a:pPr>
            <a:r>
              <a:rPr lang="en-US" dirty="0" smtClean="0">
                <a:solidFill>
                  <a:srgbClr val="FFD44B"/>
                </a:solidFill>
              </a:rPr>
              <a:t>a problem that is </a:t>
            </a:r>
            <a:r>
              <a:rPr lang="en-US" b="1" dirty="0" smtClean="0">
                <a:solidFill>
                  <a:srgbClr val="FFD44B"/>
                </a:solidFill>
              </a:rPr>
              <a:t>so simple </a:t>
            </a:r>
            <a:r>
              <a:rPr lang="en-US" dirty="0" smtClean="0">
                <a:solidFill>
                  <a:srgbClr val="FFD44B"/>
                </a:solidFill>
              </a:rPr>
              <a:t>it can be </a:t>
            </a:r>
            <a:r>
              <a:rPr lang="en-US" b="1" dirty="0" smtClean="0">
                <a:solidFill>
                  <a:srgbClr val="FFD44B"/>
                </a:solidFill>
              </a:rPr>
              <a:t>solved instantly </a:t>
            </a:r>
            <a:r>
              <a:rPr lang="en-US" dirty="0" smtClean="0">
                <a:solidFill>
                  <a:srgbClr val="FFD44B"/>
                </a:solidFill>
              </a:rPr>
              <a:t>(no computation)</a:t>
            </a:r>
          </a:p>
          <a:p>
            <a:pPr marL="0" indent="0">
              <a:buNone/>
            </a:pPr>
            <a:endParaRPr lang="en-US" b="1" dirty="0"/>
          </a:p>
          <a:p>
            <a:pPr marL="0" indent="0">
              <a:buNone/>
            </a:pPr>
            <a:r>
              <a:rPr lang="en-US" dirty="0" smtClean="0"/>
              <a:t>If the problem is any more complex, instead it should </a:t>
            </a:r>
            <a:r>
              <a:rPr lang="en-US" b="1" dirty="0" smtClean="0">
                <a:solidFill>
                  <a:srgbClr val="B4DE86"/>
                </a:solidFill>
              </a:rPr>
              <a:t>make the problem simpler</a:t>
            </a:r>
            <a:r>
              <a:rPr lang="en-US" dirty="0" smtClean="0">
                <a:solidFill>
                  <a:srgbClr val="B4DE86"/>
                </a:solidFill>
              </a:rPr>
              <a:t> </a:t>
            </a:r>
            <a:r>
              <a:rPr lang="en-US" dirty="0" smtClean="0"/>
              <a:t>and ask the function to solve it again.</a:t>
            </a:r>
            <a:endParaRPr lang="en-US" dirty="0"/>
          </a:p>
        </p:txBody>
      </p:sp>
    </p:spTree>
    <p:extLst>
      <p:ext uri="{BB962C8B-B14F-4D97-AF65-F5344CB8AC3E}">
        <p14:creationId xmlns:p14="http://schemas.microsoft.com/office/powerpoint/2010/main" val="3098466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51" y="202461"/>
            <a:ext cx="9404723" cy="1400530"/>
          </a:xfrm>
        </p:spPr>
        <p:txBody>
          <a:bodyPr/>
          <a:lstStyle/>
          <a:p>
            <a:r>
              <a:rPr lang="en-US" dirty="0" smtClean="0"/>
              <a:t>Class Example</a:t>
            </a:r>
            <a:endParaRPr lang="en-CA" dirty="0"/>
          </a:p>
        </p:txBody>
      </p:sp>
      <p:sp>
        <p:nvSpPr>
          <p:cNvPr id="3" name="Content Placeholder 2"/>
          <p:cNvSpPr>
            <a:spLocks noGrp="1"/>
          </p:cNvSpPr>
          <p:nvPr>
            <p:ph idx="1"/>
          </p:nvPr>
        </p:nvSpPr>
        <p:spPr>
          <a:xfrm>
            <a:off x="280351" y="1427276"/>
            <a:ext cx="11645350" cy="1874190"/>
          </a:xfrm>
        </p:spPr>
        <p:txBody>
          <a:bodyPr/>
          <a:lstStyle/>
          <a:p>
            <a:pPr marL="0" indent="0">
              <a:buNone/>
            </a:pPr>
            <a:r>
              <a:rPr lang="en-US" dirty="0" smtClean="0"/>
              <a:t>Consider calculating </a:t>
            </a:r>
            <a:r>
              <a:rPr lang="en-US" b="1" dirty="0" smtClean="0"/>
              <a:t>factorial.</a:t>
            </a:r>
            <a:r>
              <a:rPr lang="en-US" dirty="0" smtClean="0"/>
              <a:t> You may have seen this operation in a math class previously:</a:t>
            </a:r>
          </a:p>
          <a:p>
            <a:pPr marL="0" indent="0">
              <a:buNone/>
            </a:pPr>
            <a:endParaRPr lang="en-US" dirty="0"/>
          </a:p>
          <a:p>
            <a:pPr marL="0" indent="0">
              <a:buNone/>
            </a:pPr>
            <a:r>
              <a:rPr lang="en-US" sz="3600" dirty="0" smtClean="0"/>
              <a:t>4!  →  4 </a:t>
            </a:r>
            <a:r>
              <a:rPr lang="en-CA" sz="3600" b="1" dirty="0"/>
              <a:t>⋅</a:t>
            </a:r>
            <a:r>
              <a:rPr lang="en-US" sz="3600" dirty="0" smtClean="0"/>
              <a:t> 3 </a:t>
            </a:r>
            <a:r>
              <a:rPr lang="en-CA" sz="3600" b="1" dirty="0"/>
              <a:t>⋅</a:t>
            </a:r>
            <a:r>
              <a:rPr lang="en-US" sz="3600" dirty="0" smtClean="0"/>
              <a:t> 2 </a:t>
            </a:r>
            <a:r>
              <a:rPr lang="en-CA" sz="3600" b="1" dirty="0"/>
              <a:t>⋅</a:t>
            </a:r>
            <a:r>
              <a:rPr lang="en-US" sz="3600" dirty="0" smtClean="0"/>
              <a:t> 1  →  24</a:t>
            </a:r>
            <a:endParaRPr lang="en-CA" sz="3600" dirty="0"/>
          </a:p>
        </p:txBody>
      </p:sp>
      <p:sp>
        <p:nvSpPr>
          <p:cNvPr id="4" name="Rectangle 3"/>
          <p:cNvSpPr/>
          <p:nvPr/>
        </p:nvSpPr>
        <p:spPr>
          <a:xfrm>
            <a:off x="280351" y="3519721"/>
            <a:ext cx="10490318" cy="369332"/>
          </a:xfrm>
          <a:prstGeom prst="rect">
            <a:avLst/>
          </a:prstGeom>
        </p:spPr>
        <p:txBody>
          <a:bodyPr wrap="square">
            <a:spAutoFit/>
          </a:bodyPr>
          <a:lstStyle/>
          <a:p>
            <a:r>
              <a:rPr lang="en-US" dirty="0" smtClean="0"/>
              <a:t>What factorial problem(s) would be </a:t>
            </a:r>
            <a:r>
              <a:rPr lang="en-US" b="1" dirty="0" smtClean="0"/>
              <a:t>so simple</a:t>
            </a:r>
            <a:r>
              <a:rPr lang="en-US" dirty="0" smtClean="0"/>
              <a:t> it could be solved </a:t>
            </a:r>
            <a:r>
              <a:rPr lang="en-US" b="1" dirty="0" smtClean="0"/>
              <a:t>instantly?</a:t>
            </a:r>
            <a:endParaRPr lang="en-US" dirty="0"/>
          </a:p>
        </p:txBody>
      </p:sp>
      <p:sp>
        <p:nvSpPr>
          <p:cNvPr id="6" name="Rectangle 5"/>
          <p:cNvSpPr/>
          <p:nvPr/>
        </p:nvSpPr>
        <p:spPr>
          <a:xfrm>
            <a:off x="1459171" y="4969209"/>
            <a:ext cx="2129109" cy="707886"/>
          </a:xfrm>
          <a:prstGeom prst="rect">
            <a:avLst/>
          </a:prstGeom>
        </p:spPr>
        <p:txBody>
          <a:bodyPr wrap="none">
            <a:spAutoFit/>
          </a:bodyPr>
          <a:lstStyle/>
          <a:p>
            <a:r>
              <a:rPr lang="en-US" sz="4000" dirty="0" smtClean="0"/>
              <a:t>1!  →  1 </a:t>
            </a:r>
            <a:endParaRPr lang="en-CA" sz="4000" dirty="0"/>
          </a:p>
        </p:txBody>
      </p:sp>
      <p:sp>
        <p:nvSpPr>
          <p:cNvPr id="7" name="Rectangle 6"/>
          <p:cNvSpPr/>
          <p:nvPr/>
        </p:nvSpPr>
        <p:spPr>
          <a:xfrm>
            <a:off x="7155723" y="4969209"/>
            <a:ext cx="2129109" cy="707886"/>
          </a:xfrm>
          <a:prstGeom prst="rect">
            <a:avLst/>
          </a:prstGeom>
        </p:spPr>
        <p:txBody>
          <a:bodyPr wrap="none">
            <a:spAutoFit/>
          </a:bodyPr>
          <a:lstStyle/>
          <a:p>
            <a:r>
              <a:rPr lang="en-US" sz="4000" dirty="0" smtClean="0"/>
              <a:t>0!  →  1 </a:t>
            </a:r>
            <a:endParaRPr lang="en-CA" sz="4000" dirty="0"/>
          </a:p>
        </p:txBody>
      </p:sp>
      <p:sp>
        <p:nvSpPr>
          <p:cNvPr id="8" name="TextBox 7"/>
          <p:cNvSpPr txBox="1"/>
          <p:nvPr/>
        </p:nvSpPr>
        <p:spPr>
          <a:xfrm>
            <a:off x="10934299" y="1819175"/>
            <a:ext cx="731520" cy="369332"/>
          </a:xfrm>
          <a:prstGeom prst="rect">
            <a:avLst/>
          </a:prstGeom>
          <a:noFill/>
        </p:spPr>
        <p:txBody>
          <a:bodyPr wrap="square" rtlCol="0">
            <a:spAutoFit/>
          </a:bodyPr>
          <a:lstStyle/>
          <a:p>
            <a:r>
              <a:rPr lang="en-US" dirty="0" smtClean="0">
                <a:solidFill>
                  <a:srgbClr val="FFC000"/>
                </a:solidFill>
              </a:rPr>
              <a:t>n &gt; 0</a:t>
            </a:r>
            <a:endParaRPr lang="en-CA" dirty="0">
              <a:solidFill>
                <a:srgbClr val="FFC000"/>
              </a:solidFill>
            </a:endParaRPr>
          </a:p>
        </p:txBody>
      </p:sp>
    </p:spTree>
    <p:extLst>
      <p:ext uri="{BB962C8B-B14F-4D97-AF65-F5344CB8AC3E}">
        <p14:creationId xmlns:p14="http://schemas.microsoft.com/office/powerpoint/2010/main" val="117789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96" y="106209"/>
            <a:ext cx="9404723" cy="1400530"/>
          </a:xfrm>
        </p:spPr>
        <p:txBody>
          <a:bodyPr/>
          <a:lstStyle/>
          <a:p>
            <a:r>
              <a:rPr lang="en-US" dirty="0" smtClean="0"/>
              <a:t>Our function so far</a:t>
            </a:r>
            <a:endParaRPr lang="en-CA" dirty="0"/>
          </a:p>
        </p:txBody>
      </p:sp>
      <p:sp>
        <p:nvSpPr>
          <p:cNvPr id="4" name="Content Placeholder 2"/>
          <p:cNvSpPr>
            <a:spLocks noGrp="1"/>
          </p:cNvSpPr>
          <p:nvPr>
            <p:ph idx="1"/>
          </p:nvPr>
        </p:nvSpPr>
        <p:spPr>
          <a:xfrm>
            <a:off x="400341" y="1689619"/>
            <a:ext cx="4489949" cy="4195481"/>
          </a:xfrm>
        </p:spPr>
        <p:txBody>
          <a:bodyPr/>
          <a:lstStyle/>
          <a:p>
            <a:pPr marL="0" indent="0">
              <a:buNone/>
            </a:pP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factorial( </a:t>
            </a: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n ){</a:t>
            </a:r>
          </a:p>
          <a:p>
            <a:pPr marL="0" indent="0">
              <a:buNone/>
            </a:pPr>
            <a:r>
              <a:rPr lang="en-US" dirty="0" smtClean="0"/>
              <a:t>	</a:t>
            </a:r>
            <a:r>
              <a:rPr lang="en-US" dirty="0" smtClean="0">
                <a:solidFill>
                  <a:srgbClr val="B4DE86"/>
                </a:solidFill>
              </a:rPr>
              <a:t>if</a:t>
            </a:r>
            <a:r>
              <a:rPr lang="en-US" dirty="0" smtClean="0"/>
              <a:t> (n &lt; 2) </a:t>
            </a:r>
            <a:r>
              <a:rPr lang="en-US" dirty="0" smtClean="0">
                <a:solidFill>
                  <a:srgbClr val="AFDFE3"/>
                </a:solidFill>
              </a:rPr>
              <a:t>return </a:t>
            </a:r>
            <a:r>
              <a:rPr lang="en-US" dirty="0" smtClean="0"/>
              <a:t>1;</a:t>
            </a:r>
            <a:endParaRPr lang="en-US" dirty="0"/>
          </a:p>
          <a:p>
            <a:pPr marL="0" indent="0">
              <a:buNone/>
            </a:pPr>
            <a:r>
              <a:rPr lang="en-US" dirty="0" smtClean="0"/>
              <a:t>	</a:t>
            </a:r>
            <a:r>
              <a:rPr lang="en-US" dirty="0" smtClean="0">
                <a:solidFill>
                  <a:srgbClr val="B4DE86"/>
                </a:solidFill>
              </a:rPr>
              <a:t>else</a:t>
            </a:r>
            <a:r>
              <a:rPr lang="en-US" dirty="0" smtClean="0"/>
              <a:t>{</a:t>
            </a:r>
          </a:p>
          <a:p>
            <a:pPr marL="0" indent="0">
              <a:buNone/>
            </a:pPr>
            <a:r>
              <a:rPr lang="en-US" dirty="0" smtClean="0"/>
              <a:t>		</a:t>
            </a:r>
            <a:r>
              <a:rPr lang="en-US" dirty="0" smtClean="0">
                <a:solidFill>
                  <a:srgbClr val="AFDFE3"/>
                </a:solidFill>
              </a:rPr>
              <a:t>…still need to figure out</a:t>
            </a:r>
            <a:endParaRPr lang="en-US" dirty="0"/>
          </a:p>
          <a:p>
            <a:pPr marL="0" indent="0">
              <a:buNone/>
            </a:pPr>
            <a:r>
              <a:rPr lang="en-US" dirty="0" smtClean="0"/>
              <a:t>	}</a:t>
            </a:r>
          </a:p>
          <a:p>
            <a:pPr marL="0" indent="0">
              <a:buNone/>
            </a:pPr>
            <a:r>
              <a:rPr lang="en-US" dirty="0" smtClean="0"/>
              <a:t>}</a:t>
            </a:r>
          </a:p>
          <a:p>
            <a:pPr marL="0" indent="0">
              <a:buNone/>
            </a:pPr>
            <a:endParaRPr lang="en-US" dirty="0"/>
          </a:p>
        </p:txBody>
      </p:sp>
      <p:sp>
        <p:nvSpPr>
          <p:cNvPr id="5" name="Line Callout 1 (Border and Accent Bar) 4"/>
          <p:cNvSpPr/>
          <p:nvPr/>
        </p:nvSpPr>
        <p:spPr>
          <a:xfrm>
            <a:off x="837398" y="2156059"/>
            <a:ext cx="2319688" cy="413886"/>
          </a:xfrm>
          <a:prstGeom prst="accentBorderCallout1">
            <a:avLst>
              <a:gd name="adj1" fmla="val 30378"/>
              <a:gd name="adj2" fmla="val 102870"/>
              <a:gd name="adj3" fmla="val -57267"/>
              <a:gd name="adj4" fmla="val 196522"/>
            </a:avLst>
          </a:prstGeom>
          <a:solidFill>
            <a:srgbClr val="FFFF00">
              <a:alpha val="40000"/>
            </a:srgbClr>
          </a:solidFill>
          <a:ln>
            <a:solidFill>
              <a:srgbClr val="FFFF00">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5553777" y="1689619"/>
            <a:ext cx="6006164" cy="2677656"/>
          </a:xfrm>
          <a:prstGeom prst="rect">
            <a:avLst/>
          </a:prstGeom>
          <a:noFill/>
        </p:spPr>
        <p:txBody>
          <a:bodyPr wrap="square" rtlCol="0">
            <a:spAutoFit/>
          </a:bodyPr>
          <a:lstStyle/>
          <a:p>
            <a:r>
              <a:rPr lang="en-US" sz="2400" dirty="0" smtClean="0">
                <a:solidFill>
                  <a:srgbClr val="FFFF00"/>
                </a:solidFill>
              </a:rPr>
              <a:t>The “instant solution” part is called the</a:t>
            </a:r>
          </a:p>
          <a:p>
            <a:r>
              <a:rPr lang="en-US" sz="2400" b="1" dirty="0" smtClean="0">
                <a:solidFill>
                  <a:srgbClr val="FFFF00"/>
                </a:solidFill>
              </a:rPr>
              <a:t>Base case.</a:t>
            </a:r>
          </a:p>
          <a:p>
            <a:endParaRPr lang="en-US" sz="2400" b="1" dirty="0">
              <a:solidFill>
                <a:srgbClr val="FFFF00"/>
              </a:solidFill>
            </a:endParaRPr>
          </a:p>
          <a:p>
            <a:r>
              <a:rPr lang="en-US" sz="2400" dirty="0" smtClean="0">
                <a:solidFill>
                  <a:srgbClr val="FFFF00"/>
                </a:solidFill>
              </a:rPr>
              <a:t>It is necessary so that there is a scenario where the function isn’t called again, otherwise something similar to an </a:t>
            </a:r>
            <a:r>
              <a:rPr lang="en-US" sz="2400" b="1" dirty="0" smtClean="0">
                <a:solidFill>
                  <a:srgbClr val="FFFF00"/>
                </a:solidFill>
              </a:rPr>
              <a:t>infinite loop</a:t>
            </a:r>
            <a:r>
              <a:rPr lang="en-US" sz="2400" dirty="0" smtClean="0">
                <a:solidFill>
                  <a:srgbClr val="FFFF00"/>
                </a:solidFill>
              </a:rPr>
              <a:t> would occur</a:t>
            </a:r>
            <a:endParaRPr lang="en-CA" sz="2400" dirty="0">
              <a:solidFill>
                <a:srgbClr val="FFFF00"/>
              </a:solidFill>
            </a:endParaRPr>
          </a:p>
        </p:txBody>
      </p:sp>
    </p:spTree>
    <p:extLst>
      <p:ext uri="{BB962C8B-B14F-4D97-AF65-F5344CB8AC3E}">
        <p14:creationId xmlns:p14="http://schemas.microsoft.com/office/powerpoint/2010/main" val="7639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71" y="125459"/>
            <a:ext cx="9404723" cy="1400530"/>
          </a:xfrm>
        </p:spPr>
        <p:txBody>
          <a:bodyPr/>
          <a:lstStyle/>
          <a:p>
            <a:r>
              <a:rPr lang="en-US" dirty="0" smtClean="0"/>
              <a:t>Simplification and Recursive Call</a:t>
            </a:r>
            <a:endParaRPr lang="en-CA" dirty="0"/>
          </a:p>
        </p:txBody>
      </p:sp>
      <p:sp>
        <p:nvSpPr>
          <p:cNvPr id="3" name="Content Placeholder 2"/>
          <p:cNvSpPr>
            <a:spLocks noGrp="1"/>
          </p:cNvSpPr>
          <p:nvPr>
            <p:ph idx="1"/>
          </p:nvPr>
        </p:nvSpPr>
        <p:spPr>
          <a:xfrm>
            <a:off x="326561" y="1525989"/>
            <a:ext cx="11108252" cy="562693"/>
          </a:xfrm>
        </p:spPr>
        <p:txBody>
          <a:bodyPr/>
          <a:lstStyle/>
          <a:p>
            <a:pPr marL="0" indent="0">
              <a:buNone/>
            </a:pPr>
            <a:r>
              <a:rPr lang="en-US" dirty="0" smtClean="0"/>
              <a:t>If the current question isn’t </a:t>
            </a:r>
            <a:r>
              <a:rPr lang="en-US" dirty="0" smtClean="0">
                <a:solidFill>
                  <a:srgbClr val="FFC000"/>
                </a:solidFill>
              </a:rPr>
              <a:t>1!</a:t>
            </a:r>
            <a:r>
              <a:rPr lang="en-US" dirty="0" smtClean="0"/>
              <a:t> </a:t>
            </a:r>
            <a:r>
              <a:rPr lang="en-US" dirty="0"/>
              <a:t>o</a:t>
            </a:r>
            <a:r>
              <a:rPr lang="en-US" dirty="0" smtClean="0"/>
              <a:t>r </a:t>
            </a:r>
            <a:r>
              <a:rPr lang="en-US" dirty="0" smtClean="0">
                <a:solidFill>
                  <a:srgbClr val="FFC000"/>
                </a:solidFill>
              </a:rPr>
              <a:t>0!</a:t>
            </a:r>
            <a:r>
              <a:rPr lang="en-US" dirty="0" smtClean="0"/>
              <a:t>, how can we </a:t>
            </a:r>
            <a:r>
              <a:rPr lang="en-US" b="1" dirty="0" smtClean="0"/>
              <a:t>make the problem simpler?</a:t>
            </a:r>
            <a:endParaRPr lang="en-CA" dirty="0"/>
          </a:p>
        </p:txBody>
      </p:sp>
      <p:sp>
        <p:nvSpPr>
          <p:cNvPr id="4" name="Content Placeholder 2"/>
          <p:cNvSpPr txBox="1">
            <a:spLocks/>
          </p:cNvSpPr>
          <p:nvPr/>
        </p:nvSpPr>
        <p:spPr>
          <a:xfrm>
            <a:off x="326561" y="2198153"/>
            <a:ext cx="11108252" cy="12910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smtClean="0"/>
              <a:t>This is the problem-solving part of recursion. Often we need to </a:t>
            </a:r>
            <a:r>
              <a:rPr lang="en-US" b="1" dirty="0" smtClean="0"/>
              <a:t>look for patterns</a:t>
            </a:r>
            <a:r>
              <a:rPr lang="en-US" dirty="0" smtClean="0"/>
              <a:t> that allow us to split the current problem into multiple parts:</a:t>
            </a:r>
            <a:endParaRPr lang="en-CA" dirty="0"/>
          </a:p>
        </p:txBody>
      </p:sp>
      <p:sp>
        <p:nvSpPr>
          <p:cNvPr id="5" name="Rectangle 4"/>
          <p:cNvSpPr/>
          <p:nvPr/>
        </p:nvSpPr>
        <p:spPr>
          <a:xfrm>
            <a:off x="326561" y="3598683"/>
            <a:ext cx="6632504" cy="2062103"/>
          </a:xfrm>
          <a:prstGeom prst="rect">
            <a:avLst/>
          </a:prstGeom>
        </p:spPr>
        <p:txBody>
          <a:bodyPr wrap="square">
            <a:spAutoFit/>
          </a:bodyPr>
          <a:lstStyle/>
          <a:p>
            <a:r>
              <a:rPr lang="en-US" sz="3200" dirty="0"/>
              <a:t>4!  →  4 </a:t>
            </a:r>
            <a:r>
              <a:rPr lang="en-CA" sz="3200" b="1" dirty="0"/>
              <a:t>⋅</a:t>
            </a:r>
            <a:r>
              <a:rPr lang="en-US" sz="3200" dirty="0"/>
              <a:t> 3 </a:t>
            </a:r>
            <a:r>
              <a:rPr lang="en-CA" sz="3200" b="1" dirty="0"/>
              <a:t>⋅</a:t>
            </a:r>
            <a:r>
              <a:rPr lang="en-US" sz="3200" dirty="0"/>
              <a:t> 2 </a:t>
            </a:r>
            <a:r>
              <a:rPr lang="en-CA" sz="3200" b="1" dirty="0"/>
              <a:t>⋅</a:t>
            </a:r>
            <a:r>
              <a:rPr lang="en-US" sz="3200" dirty="0"/>
              <a:t> </a:t>
            </a:r>
            <a:r>
              <a:rPr lang="en-US" sz="3200" dirty="0" smtClean="0"/>
              <a:t>1</a:t>
            </a:r>
          </a:p>
          <a:p>
            <a:r>
              <a:rPr lang="en-US" sz="3200" dirty="0" smtClean="0"/>
              <a:t>3!  </a:t>
            </a:r>
            <a:r>
              <a:rPr lang="en-US" sz="3200" dirty="0"/>
              <a:t>→  </a:t>
            </a:r>
            <a:r>
              <a:rPr lang="en-US" sz="3200" dirty="0" smtClean="0"/>
              <a:t>3 </a:t>
            </a:r>
            <a:r>
              <a:rPr lang="en-CA" sz="3200" b="1" dirty="0"/>
              <a:t>⋅</a:t>
            </a:r>
            <a:r>
              <a:rPr lang="en-US" sz="3200" dirty="0"/>
              <a:t> 2 </a:t>
            </a:r>
            <a:r>
              <a:rPr lang="en-CA" sz="3200" b="1" dirty="0"/>
              <a:t>⋅</a:t>
            </a:r>
            <a:r>
              <a:rPr lang="en-US" sz="3200" dirty="0"/>
              <a:t> </a:t>
            </a:r>
            <a:r>
              <a:rPr lang="en-US" sz="3200" dirty="0" smtClean="0"/>
              <a:t>1</a:t>
            </a:r>
          </a:p>
          <a:p>
            <a:r>
              <a:rPr lang="en-US" sz="3200" dirty="0" smtClean="0"/>
              <a:t>2!  </a:t>
            </a:r>
            <a:r>
              <a:rPr lang="en-US" sz="3200" dirty="0"/>
              <a:t>→ </a:t>
            </a:r>
            <a:r>
              <a:rPr lang="en-US" sz="3200" dirty="0" smtClean="0"/>
              <a:t> </a:t>
            </a:r>
            <a:r>
              <a:rPr lang="en-US" sz="3200" dirty="0"/>
              <a:t>2 </a:t>
            </a:r>
            <a:r>
              <a:rPr lang="en-CA" sz="3200" b="1" dirty="0"/>
              <a:t>⋅</a:t>
            </a:r>
            <a:r>
              <a:rPr lang="en-US" sz="3200" dirty="0"/>
              <a:t> </a:t>
            </a:r>
            <a:r>
              <a:rPr lang="en-US" sz="3200" dirty="0" smtClean="0"/>
              <a:t>1</a:t>
            </a:r>
          </a:p>
          <a:p>
            <a:r>
              <a:rPr lang="en-US" sz="3200" dirty="0" smtClean="0"/>
              <a:t>1!  </a:t>
            </a:r>
            <a:r>
              <a:rPr lang="en-US" sz="3200" dirty="0"/>
              <a:t>→  </a:t>
            </a:r>
            <a:r>
              <a:rPr lang="en-US" sz="3200" dirty="0" smtClean="0"/>
              <a:t>1</a:t>
            </a:r>
            <a:endParaRPr lang="en-CA" sz="3200" dirty="0"/>
          </a:p>
        </p:txBody>
      </p:sp>
      <p:sp>
        <p:nvSpPr>
          <p:cNvPr id="6" name="Rectangle 5"/>
          <p:cNvSpPr/>
          <p:nvPr/>
        </p:nvSpPr>
        <p:spPr>
          <a:xfrm>
            <a:off x="5089462" y="3598683"/>
            <a:ext cx="6632504" cy="1846659"/>
          </a:xfrm>
          <a:prstGeom prst="rect">
            <a:avLst/>
          </a:prstGeom>
        </p:spPr>
        <p:txBody>
          <a:bodyPr wrap="square">
            <a:spAutoFit/>
          </a:bodyPr>
          <a:lstStyle/>
          <a:p>
            <a:r>
              <a:rPr lang="en-US" sz="3200" dirty="0"/>
              <a:t>4!  →  4 </a:t>
            </a:r>
            <a:r>
              <a:rPr lang="en-CA" sz="3200" b="1" dirty="0"/>
              <a:t>⋅</a:t>
            </a:r>
            <a:r>
              <a:rPr lang="en-US" sz="3200" dirty="0"/>
              <a:t> </a:t>
            </a:r>
            <a:r>
              <a:rPr lang="en-US" sz="3200" dirty="0" smtClean="0"/>
              <a:t>3!</a:t>
            </a:r>
            <a:br>
              <a:rPr lang="en-US" sz="3200" dirty="0" smtClean="0"/>
            </a:br>
            <a:endParaRPr lang="en-US" sz="3200" dirty="0" smtClean="0"/>
          </a:p>
          <a:p>
            <a:r>
              <a:rPr lang="en-US" dirty="0" smtClean="0">
                <a:solidFill>
                  <a:srgbClr val="FFD44B"/>
                </a:solidFill>
              </a:rPr>
              <a:t>More generally:</a:t>
            </a:r>
            <a:endParaRPr lang="en-US" sz="3200" dirty="0" smtClean="0">
              <a:solidFill>
                <a:srgbClr val="FFD44B"/>
              </a:solidFill>
            </a:endParaRPr>
          </a:p>
          <a:p>
            <a:r>
              <a:rPr lang="en-US" sz="3200" dirty="0" smtClean="0"/>
              <a:t>n! → n </a:t>
            </a:r>
            <a:r>
              <a:rPr lang="en-CA" sz="3200" b="1" dirty="0" smtClean="0"/>
              <a:t>⋅ </a:t>
            </a:r>
            <a:r>
              <a:rPr lang="en-CA" sz="3200" dirty="0" smtClean="0"/>
              <a:t>(n-1)!</a:t>
            </a:r>
            <a:endParaRPr lang="en-US" sz="3200" dirty="0" smtClean="0"/>
          </a:p>
        </p:txBody>
      </p:sp>
      <p:sp>
        <p:nvSpPr>
          <p:cNvPr id="7" name="Rectangle 6"/>
          <p:cNvSpPr/>
          <p:nvPr/>
        </p:nvSpPr>
        <p:spPr>
          <a:xfrm>
            <a:off x="2107932" y="3627153"/>
            <a:ext cx="1424540" cy="510139"/>
          </a:xfrm>
          <a:prstGeom prst="rect">
            <a:avLst/>
          </a:prstGeom>
          <a:solidFill>
            <a:srgbClr val="FFFF00">
              <a:alpha val="35000"/>
            </a:srgbClr>
          </a:solidFill>
          <a:ln>
            <a:solidFill>
              <a:srgbClr val="FFFF00">
                <a:alpha val="3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1519186" y="4165763"/>
            <a:ext cx="1455020" cy="435114"/>
          </a:xfrm>
          <a:prstGeom prst="rect">
            <a:avLst/>
          </a:prstGeom>
          <a:solidFill>
            <a:srgbClr val="FFFF00">
              <a:alpha val="35000"/>
            </a:srgbClr>
          </a:solidFill>
          <a:ln>
            <a:solidFill>
              <a:srgbClr val="FFFF00">
                <a:alpha val="3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ine Callout 1 8"/>
          <p:cNvSpPr/>
          <p:nvPr/>
        </p:nvSpPr>
        <p:spPr>
          <a:xfrm>
            <a:off x="6138153" y="5398853"/>
            <a:ext cx="369651" cy="95129"/>
          </a:xfrm>
          <a:prstGeom prst="borderCallout1">
            <a:avLst>
              <a:gd name="adj1" fmla="val 18750"/>
              <a:gd name="adj2" fmla="val -8333"/>
              <a:gd name="adj3" fmla="val 460175"/>
              <a:gd name="adj4" fmla="val -112017"/>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Line Callout 1 9"/>
          <p:cNvSpPr/>
          <p:nvPr/>
        </p:nvSpPr>
        <p:spPr>
          <a:xfrm>
            <a:off x="6774239" y="5408943"/>
            <a:ext cx="978706" cy="75312"/>
          </a:xfrm>
          <a:prstGeom prst="borderCallout1">
            <a:avLst>
              <a:gd name="adj1" fmla="val 44584"/>
              <a:gd name="adj2" fmla="val 111933"/>
              <a:gd name="adj3" fmla="val 511840"/>
              <a:gd name="adj4" fmla="val 166284"/>
            </a:avLst>
          </a:prstGeom>
          <a:solidFill>
            <a:srgbClr val="C9A3C7"/>
          </a:solidFill>
          <a:ln>
            <a:solidFill>
              <a:srgbClr val="C9A3C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5099190" y="5799441"/>
            <a:ext cx="1186774" cy="923330"/>
          </a:xfrm>
          <a:prstGeom prst="rect">
            <a:avLst/>
          </a:prstGeom>
          <a:noFill/>
        </p:spPr>
        <p:txBody>
          <a:bodyPr wrap="square" rtlCol="0">
            <a:spAutoFit/>
          </a:bodyPr>
          <a:lstStyle/>
          <a:p>
            <a:pPr algn="ctr"/>
            <a:r>
              <a:rPr lang="en-US" dirty="0" smtClean="0">
                <a:solidFill>
                  <a:srgbClr val="FFD44B"/>
                </a:solidFill>
              </a:rPr>
              <a:t>Current value of n</a:t>
            </a:r>
            <a:endParaRPr lang="en-US" dirty="0">
              <a:solidFill>
                <a:srgbClr val="FFD44B"/>
              </a:solidFill>
            </a:endParaRPr>
          </a:p>
        </p:txBody>
      </p:sp>
      <p:sp>
        <p:nvSpPr>
          <p:cNvPr id="13" name="TextBox 12"/>
          <p:cNvSpPr txBox="1"/>
          <p:nvPr/>
        </p:nvSpPr>
        <p:spPr>
          <a:xfrm>
            <a:off x="7557044" y="5886990"/>
            <a:ext cx="2248437" cy="646331"/>
          </a:xfrm>
          <a:prstGeom prst="rect">
            <a:avLst/>
          </a:prstGeom>
          <a:noFill/>
        </p:spPr>
        <p:txBody>
          <a:bodyPr wrap="square" rtlCol="0">
            <a:spAutoFit/>
          </a:bodyPr>
          <a:lstStyle/>
          <a:p>
            <a:pPr algn="ctr"/>
            <a:r>
              <a:rPr lang="en-US" dirty="0" smtClean="0">
                <a:solidFill>
                  <a:srgbClr val="C9A3C7"/>
                </a:solidFill>
              </a:rPr>
              <a:t>Result of a simpler factorial problem</a:t>
            </a:r>
            <a:endParaRPr lang="en-US" dirty="0">
              <a:solidFill>
                <a:srgbClr val="C9A3C7"/>
              </a:solidFill>
            </a:endParaRPr>
          </a:p>
        </p:txBody>
      </p:sp>
    </p:spTree>
    <p:extLst>
      <p:ext uri="{BB962C8B-B14F-4D97-AF65-F5344CB8AC3E}">
        <p14:creationId xmlns:p14="http://schemas.microsoft.com/office/powerpoint/2010/main" val="46207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P spid="10" grpId="0" animBg="1"/>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3610" y="1253819"/>
            <a:ext cx="4489949" cy="2734521"/>
          </a:xfrm>
        </p:spPr>
        <p:txBody>
          <a:bodyPr>
            <a:normAutofit fontScale="92500" lnSpcReduction="10000"/>
          </a:bodyPr>
          <a:lstStyle/>
          <a:p>
            <a:pPr marL="0" indent="0">
              <a:buNone/>
            </a:pP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factorial( </a:t>
            </a:r>
            <a:r>
              <a:rPr lang="en-US" dirty="0" err="1" smtClean="0">
                <a:solidFill>
                  <a:schemeClr val="accent2">
                    <a:lumMod val="60000"/>
                    <a:lumOff val="40000"/>
                  </a:schemeClr>
                </a:solidFill>
              </a:rPr>
              <a:t>int</a:t>
            </a:r>
            <a:r>
              <a:rPr lang="en-US" dirty="0" smtClean="0">
                <a:solidFill>
                  <a:schemeClr val="accent2">
                    <a:lumMod val="60000"/>
                    <a:lumOff val="40000"/>
                  </a:schemeClr>
                </a:solidFill>
              </a:rPr>
              <a:t> </a:t>
            </a:r>
            <a:r>
              <a:rPr lang="en-US" dirty="0" smtClean="0"/>
              <a:t>n ){</a:t>
            </a:r>
          </a:p>
          <a:p>
            <a:pPr marL="0" indent="0">
              <a:buNone/>
            </a:pPr>
            <a:r>
              <a:rPr lang="en-US" dirty="0" smtClean="0"/>
              <a:t>	</a:t>
            </a:r>
            <a:r>
              <a:rPr lang="en-US" dirty="0" smtClean="0">
                <a:solidFill>
                  <a:srgbClr val="B4DE86"/>
                </a:solidFill>
              </a:rPr>
              <a:t>if</a:t>
            </a:r>
            <a:r>
              <a:rPr lang="en-US" dirty="0" smtClean="0"/>
              <a:t> (n &lt; 2) </a:t>
            </a:r>
            <a:r>
              <a:rPr lang="en-US" dirty="0" smtClean="0">
                <a:solidFill>
                  <a:srgbClr val="AFDFE3"/>
                </a:solidFill>
              </a:rPr>
              <a:t>return </a:t>
            </a:r>
            <a:r>
              <a:rPr lang="en-US" dirty="0" smtClean="0"/>
              <a:t>1;</a:t>
            </a:r>
            <a:endParaRPr lang="en-US" dirty="0"/>
          </a:p>
          <a:p>
            <a:pPr marL="0" indent="0">
              <a:buNone/>
            </a:pPr>
            <a:r>
              <a:rPr lang="en-US" dirty="0" smtClean="0"/>
              <a:t>	</a:t>
            </a:r>
            <a:r>
              <a:rPr lang="en-US" dirty="0" smtClean="0">
                <a:solidFill>
                  <a:srgbClr val="B4DE86"/>
                </a:solidFill>
              </a:rPr>
              <a:t>else</a:t>
            </a:r>
            <a:r>
              <a:rPr lang="en-US" dirty="0" smtClean="0"/>
              <a:t>{</a:t>
            </a:r>
          </a:p>
          <a:p>
            <a:pPr marL="0" indent="0">
              <a:buNone/>
            </a:pPr>
            <a:r>
              <a:rPr lang="en-US" dirty="0" smtClean="0"/>
              <a:t>		</a:t>
            </a:r>
            <a:r>
              <a:rPr lang="en-US" dirty="0" smtClean="0">
                <a:solidFill>
                  <a:srgbClr val="AFDFE3"/>
                </a:solidFill>
              </a:rPr>
              <a:t>return </a:t>
            </a:r>
            <a:r>
              <a:rPr lang="en-US" dirty="0" smtClean="0"/>
              <a:t>n * factorial ( n-1 );</a:t>
            </a:r>
            <a:endParaRPr lang="en-US" dirty="0"/>
          </a:p>
          <a:p>
            <a:pPr marL="0" indent="0">
              <a:buNone/>
            </a:pPr>
            <a:r>
              <a:rPr lang="en-US" dirty="0" smtClean="0"/>
              <a:t>	}</a:t>
            </a:r>
          </a:p>
          <a:p>
            <a:pPr marL="0" indent="0">
              <a:buNone/>
            </a:pPr>
            <a:r>
              <a:rPr lang="en-US" dirty="0" smtClean="0"/>
              <a:t>}</a:t>
            </a:r>
          </a:p>
          <a:p>
            <a:pPr marL="0" indent="0">
              <a:buNone/>
            </a:pPr>
            <a:r>
              <a:rPr lang="en-US" dirty="0" err="1" smtClean="0"/>
              <a:t>println</a:t>
            </a:r>
            <a:r>
              <a:rPr lang="en-US" dirty="0" smtClean="0"/>
              <a:t>( factorial ( 4 ) );</a:t>
            </a:r>
          </a:p>
          <a:p>
            <a:pPr marL="0" indent="0">
              <a:buNone/>
            </a:pPr>
            <a:endParaRPr lang="en-US" dirty="0"/>
          </a:p>
        </p:txBody>
      </p:sp>
      <p:sp>
        <p:nvSpPr>
          <p:cNvPr id="5" name="Title 1"/>
          <p:cNvSpPr>
            <a:spLocks noGrp="1"/>
          </p:cNvSpPr>
          <p:nvPr>
            <p:ph type="title"/>
          </p:nvPr>
        </p:nvSpPr>
        <p:spPr>
          <a:xfrm>
            <a:off x="107096" y="106209"/>
            <a:ext cx="9404723" cy="1400530"/>
          </a:xfrm>
        </p:spPr>
        <p:txBody>
          <a:bodyPr/>
          <a:lstStyle/>
          <a:p>
            <a:r>
              <a:rPr lang="en-US" dirty="0" smtClean="0"/>
              <a:t>Adding a recursive call</a:t>
            </a:r>
            <a:endParaRPr lang="en-CA" dirty="0"/>
          </a:p>
        </p:txBody>
      </p:sp>
      <p:sp>
        <p:nvSpPr>
          <p:cNvPr id="6" name="Rectangle 5"/>
          <p:cNvSpPr/>
          <p:nvPr/>
        </p:nvSpPr>
        <p:spPr>
          <a:xfrm>
            <a:off x="400342" y="5026027"/>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44895" y="6335062"/>
            <a:ext cx="1645920" cy="369332"/>
          </a:xfrm>
          <a:prstGeom prst="rect">
            <a:avLst/>
          </a:prstGeom>
          <a:noFill/>
        </p:spPr>
        <p:txBody>
          <a:bodyPr wrap="square" rtlCol="0">
            <a:spAutoFit/>
          </a:bodyPr>
          <a:lstStyle/>
          <a:p>
            <a:r>
              <a:rPr lang="en-US" dirty="0"/>
              <a:t>f</a:t>
            </a:r>
            <a:r>
              <a:rPr lang="en-US" dirty="0" smtClean="0"/>
              <a:t>actorial(4)</a:t>
            </a:r>
            <a:endParaRPr lang="en-CA" dirty="0"/>
          </a:p>
        </p:txBody>
      </p:sp>
      <p:sp>
        <p:nvSpPr>
          <p:cNvPr id="8" name="TextBox 7"/>
          <p:cNvSpPr txBox="1"/>
          <p:nvPr/>
        </p:nvSpPr>
        <p:spPr>
          <a:xfrm>
            <a:off x="480939" y="5228151"/>
            <a:ext cx="1839081" cy="369332"/>
          </a:xfrm>
          <a:prstGeom prst="rect">
            <a:avLst/>
          </a:prstGeom>
          <a:noFill/>
        </p:spPr>
        <p:txBody>
          <a:bodyPr wrap="square" rtlCol="0">
            <a:spAutoFit/>
          </a:bodyPr>
          <a:lstStyle/>
          <a:p>
            <a:r>
              <a:rPr lang="en-US" dirty="0" smtClean="0">
                <a:solidFill>
                  <a:schemeClr val="bg1"/>
                </a:solidFill>
              </a:rPr>
              <a:t>4 * factorial(3)</a:t>
            </a:r>
            <a:endParaRPr lang="en-CA" dirty="0">
              <a:solidFill>
                <a:schemeClr val="bg1"/>
              </a:solidFill>
            </a:endParaRPr>
          </a:p>
        </p:txBody>
      </p:sp>
      <p:sp>
        <p:nvSpPr>
          <p:cNvPr id="9" name="Rectangle 8"/>
          <p:cNvSpPr/>
          <p:nvPr/>
        </p:nvSpPr>
        <p:spPr>
          <a:xfrm>
            <a:off x="2448413" y="4098657"/>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2692966" y="5407692"/>
            <a:ext cx="1645920" cy="369332"/>
          </a:xfrm>
          <a:prstGeom prst="rect">
            <a:avLst/>
          </a:prstGeom>
          <a:noFill/>
        </p:spPr>
        <p:txBody>
          <a:bodyPr wrap="square" rtlCol="0">
            <a:spAutoFit/>
          </a:bodyPr>
          <a:lstStyle/>
          <a:p>
            <a:r>
              <a:rPr lang="en-US" dirty="0" smtClean="0"/>
              <a:t>factorial(3)</a:t>
            </a:r>
            <a:endParaRPr lang="en-CA" dirty="0"/>
          </a:p>
        </p:txBody>
      </p:sp>
      <p:sp>
        <p:nvSpPr>
          <p:cNvPr id="11" name="TextBox 10"/>
          <p:cNvSpPr txBox="1"/>
          <p:nvPr/>
        </p:nvSpPr>
        <p:spPr>
          <a:xfrm>
            <a:off x="2529010" y="4300781"/>
            <a:ext cx="1839081" cy="369332"/>
          </a:xfrm>
          <a:prstGeom prst="rect">
            <a:avLst/>
          </a:prstGeom>
          <a:noFill/>
        </p:spPr>
        <p:txBody>
          <a:bodyPr wrap="square" rtlCol="0">
            <a:spAutoFit/>
          </a:bodyPr>
          <a:lstStyle/>
          <a:p>
            <a:r>
              <a:rPr lang="en-US" dirty="0" smtClean="0">
                <a:solidFill>
                  <a:schemeClr val="bg1"/>
                </a:solidFill>
              </a:rPr>
              <a:t>3 * factorial(2)</a:t>
            </a:r>
            <a:endParaRPr lang="en-CA" dirty="0">
              <a:solidFill>
                <a:schemeClr val="bg1"/>
              </a:solidFill>
            </a:endParaRPr>
          </a:p>
        </p:txBody>
      </p:sp>
      <p:sp>
        <p:nvSpPr>
          <p:cNvPr id="12" name="Rectangle 11"/>
          <p:cNvSpPr/>
          <p:nvPr/>
        </p:nvSpPr>
        <p:spPr>
          <a:xfrm>
            <a:off x="4496484" y="3372323"/>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4741037" y="4681358"/>
            <a:ext cx="1645920" cy="369332"/>
          </a:xfrm>
          <a:prstGeom prst="rect">
            <a:avLst/>
          </a:prstGeom>
          <a:noFill/>
        </p:spPr>
        <p:txBody>
          <a:bodyPr wrap="square" rtlCol="0">
            <a:spAutoFit/>
          </a:bodyPr>
          <a:lstStyle/>
          <a:p>
            <a:r>
              <a:rPr lang="en-US" dirty="0" smtClean="0"/>
              <a:t>factorial(2)</a:t>
            </a:r>
            <a:endParaRPr lang="en-CA" dirty="0"/>
          </a:p>
        </p:txBody>
      </p:sp>
      <p:sp>
        <p:nvSpPr>
          <p:cNvPr id="14" name="TextBox 13"/>
          <p:cNvSpPr txBox="1"/>
          <p:nvPr/>
        </p:nvSpPr>
        <p:spPr>
          <a:xfrm>
            <a:off x="4577081" y="3574447"/>
            <a:ext cx="1839081" cy="369332"/>
          </a:xfrm>
          <a:prstGeom prst="rect">
            <a:avLst/>
          </a:prstGeom>
          <a:noFill/>
        </p:spPr>
        <p:txBody>
          <a:bodyPr wrap="square" rtlCol="0">
            <a:spAutoFit/>
          </a:bodyPr>
          <a:lstStyle/>
          <a:p>
            <a:r>
              <a:rPr lang="en-US" dirty="0" smtClean="0">
                <a:solidFill>
                  <a:schemeClr val="bg1"/>
                </a:solidFill>
              </a:rPr>
              <a:t>2 * factorial(1)</a:t>
            </a:r>
            <a:endParaRPr lang="en-CA" dirty="0">
              <a:solidFill>
                <a:schemeClr val="bg1"/>
              </a:solidFill>
            </a:endParaRPr>
          </a:p>
        </p:txBody>
      </p:sp>
      <p:sp>
        <p:nvSpPr>
          <p:cNvPr id="15" name="Rectangle 14"/>
          <p:cNvSpPr/>
          <p:nvPr/>
        </p:nvSpPr>
        <p:spPr>
          <a:xfrm>
            <a:off x="6531870" y="2622414"/>
            <a:ext cx="1967474" cy="1232034"/>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6776423" y="3931449"/>
            <a:ext cx="1645920" cy="369332"/>
          </a:xfrm>
          <a:prstGeom prst="rect">
            <a:avLst/>
          </a:prstGeom>
          <a:noFill/>
        </p:spPr>
        <p:txBody>
          <a:bodyPr wrap="square" rtlCol="0">
            <a:spAutoFit/>
          </a:bodyPr>
          <a:lstStyle/>
          <a:p>
            <a:r>
              <a:rPr lang="en-US" dirty="0" smtClean="0"/>
              <a:t>factorial(1)</a:t>
            </a:r>
            <a:endParaRPr lang="en-CA" dirty="0"/>
          </a:p>
        </p:txBody>
      </p:sp>
      <p:sp>
        <p:nvSpPr>
          <p:cNvPr id="17" name="TextBox 16"/>
          <p:cNvSpPr txBox="1"/>
          <p:nvPr/>
        </p:nvSpPr>
        <p:spPr>
          <a:xfrm>
            <a:off x="7300500" y="2915265"/>
            <a:ext cx="1198844" cy="646331"/>
          </a:xfrm>
          <a:prstGeom prst="rect">
            <a:avLst/>
          </a:prstGeom>
          <a:noFill/>
        </p:spPr>
        <p:txBody>
          <a:bodyPr wrap="square" rtlCol="0">
            <a:spAutoFit/>
          </a:bodyPr>
          <a:lstStyle/>
          <a:p>
            <a:r>
              <a:rPr lang="en-US" sz="3600" dirty="0" smtClean="0">
                <a:solidFill>
                  <a:schemeClr val="bg1"/>
                </a:solidFill>
              </a:rPr>
              <a:t>1</a:t>
            </a:r>
            <a:endParaRPr lang="en-CA" sz="3600" dirty="0">
              <a:solidFill>
                <a:schemeClr val="bg1"/>
              </a:solidFill>
            </a:endParaRPr>
          </a:p>
        </p:txBody>
      </p:sp>
      <p:sp>
        <p:nvSpPr>
          <p:cNvPr id="18" name="TextBox 17"/>
          <p:cNvSpPr txBox="1"/>
          <p:nvPr/>
        </p:nvSpPr>
        <p:spPr>
          <a:xfrm>
            <a:off x="4515940" y="3988340"/>
            <a:ext cx="1839081" cy="523220"/>
          </a:xfrm>
          <a:prstGeom prst="rect">
            <a:avLst/>
          </a:prstGeom>
          <a:noFill/>
        </p:spPr>
        <p:txBody>
          <a:bodyPr wrap="square" rtlCol="0">
            <a:spAutoFit/>
          </a:bodyPr>
          <a:lstStyle/>
          <a:p>
            <a:pPr algn="ctr"/>
            <a:r>
              <a:rPr lang="en-US" sz="2800" dirty="0" smtClean="0">
                <a:solidFill>
                  <a:schemeClr val="bg1"/>
                </a:solidFill>
              </a:rPr>
              <a:t>2 * 1 = 2</a:t>
            </a:r>
            <a:endParaRPr lang="en-CA" sz="2800" dirty="0">
              <a:solidFill>
                <a:schemeClr val="bg1"/>
              </a:solidFill>
            </a:endParaRPr>
          </a:p>
        </p:txBody>
      </p:sp>
      <p:sp>
        <p:nvSpPr>
          <p:cNvPr id="19" name="Rounded Rectangle 18"/>
          <p:cNvSpPr/>
          <p:nvPr/>
        </p:nvSpPr>
        <p:spPr>
          <a:xfrm>
            <a:off x="5218476" y="3984551"/>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p:cNvSpPr txBox="1"/>
          <p:nvPr/>
        </p:nvSpPr>
        <p:spPr>
          <a:xfrm>
            <a:off x="2400617" y="4729952"/>
            <a:ext cx="1839081" cy="523220"/>
          </a:xfrm>
          <a:prstGeom prst="rect">
            <a:avLst/>
          </a:prstGeom>
          <a:noFill/>
        </p:spPr>
        <p:txBody>
          <a:bodyPr wrap="square" rtlCol="0">
            <a:spAutoFit/>
          </a:bodyPr>
          <a:lstStyle/>
          <a:p>
            <a:pPr algn="ctr"/>
            <a:r>
              <a:rPr lang="en-US" sz="2800" dirty="0">
                <a:solidFill>
                  <a:schemeClr val="bg1"/>
                </a:solidFill>
              </a:rPr>
              <a:t>3</a:t>
            </a:r>
            <a:r>
              <a:rPr lang="en-US" sz="2800" dirty="0" smtClean="0">
                <a:solidFill>
                  <a:schemeClr val="bg1"/>
                </a:solidFill>
              </a:rPr>
              <a:t> * 2 = 6</a:t>
            </a:r>
            <a:endParaRPr lang="en-CA" sz="2800" dirty="0">
              <a:solidFill>
                <a:schemeClr val="bg1"/>
              </a:solidFill>
            </a:endParaRPr>
          </a:p>
        </p:txBody>
      </p:sp>
      <p:sp>
        <p:nvSpPr>
          <p:cNvPr id="21" name="Rounded Rectangle 20"/>
          <p:cNvSpPr/>
          <p:nvPr/>
        </p:nvSpPr>
        <p:spPr>
          <a:xfrm>
            <a:off x="3112881" y="4735891"/>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p:cNvSpPr txBox="1"/>
          <p:nvPr/>
        </p:nvSpPr>
        <p:spPr>
          <a:xfrm>
            <a:off x="416181" y="5672551"/>
            <a:ext cx="1839081" cy="523220"/>
          </a:xfrm>
          <a:prstGeom prst="rect">
            <a:avLst/>
          </a:prstGeom>
          <a:noFill/>
        </p:spPr>
        <p:txBody>
          <a:bodyPr wrap="square" rtlCol="0">
            <a:spAutoFit/>
          </a:bodyPr>
          <a:lstStyle/>
          <a:p>
            <a:pPr algn="ctr"/>
            <a:r>
              <a:rPr lang="en-US" sz="2800" dirty="0" smtClean="0">
                <a:solidFill>
                  <a:schemeClr val="bg1"/>
                </a:solidFill>
              </a:rPr>
              <a:t>4 * 6 = 24</a:t>
            </a:r>
            <a:endParaRPr lang="en-CA" sz="2800" dirty="0">
              <a:solidFill>
                <a:schemeClr val="bg1"/>
              </a:solidFill>
            </a:endParaRPr>
          </a:p>
        </p:txBody>
      </p:sp>
      <p:sp>
        <p:nvSpPr>
          <p:cNvPr id="23" name="Rounded Rectangle 22"/>
          <p:cNvSpPr/>
          <p:nvPr/>
        </p:nvSpPr>
        <p:spPr>
          <a:xfrm>
            <a:off x="1040893" y="5678490"/>
            <a:ext cx="356135" cy="526906"/>
          </a:xfrm>
          <a:prstGeom prst="round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4678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p:bldP spid="12" grpId="0" animBg="1"/>
      <p:bldP spid="13" grpId="0"/>
      <p:bldP spid="14" grpId="0"/>
      <p:bldP spid="15" grpId="0" animBg="1"/>
      <p:bldP spid="16" grpId="0"/>
      <p:bldP spid="17" grpId="0"/>
      <p:bldP spid="18" grpId="0"/>
      <p:bldP spid="19" grpId="0" animBg="1"/>
      <p:bldP spid="20" grpId="0"/>
      <p:bldP spid="21" grpId="0" animBg="1"/>
      <p:bldP spid="22" grpId="0"/>
      <p:bldP spid="2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3481</TotalTime>
  <Words>696</Words>
  <Application>Microsoft Office PowerPoint</Application>
  <PresentationFormat>Widescreen</PresentationFormat>
  <Paragraphs>121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Computer Science 30</vt:lpstr>
      <vt:lpstr>What does this do?</vt:lpstr>
      <vt:lpstr>PowerPoint Presentation</vt:lpstr>
      <vt:lpstr>Wait…is that better?</vt:lpstr>
      <vt:lpstr>Underlying Philosophy</vt:lpstr>
      <vt:lpstr>Class Example</vt:lpstr>
      <vt:lpstr>Our function so far</vt:lpstr>
      <vt:lpstr>Simplification and Recursive Call</vt:lpstr>
      <vt:lpstr>Adding a recursive call</vt:lpstr>
      <vt:lpstr>To Summarize</vt:lpstr>
    </vt:vector>
  </TitlesOfParts>
  <Company>Saskatoon Public Schools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30</dc:title>
  <dc:creator>stefan scott</dc:creator>
  <cp:lastModifiedBy>stefan scott</cp:lastModifiedBy>
  <cp:revision>82</cp:revision>
  <dcterms:created xsi:type="dcterms:W3CDTF">2017-04-30T00:04:18Z</dcterms:created>
  <dcterms:modified xsi:type="dcterms:W3CDTF">2018-08-08T15:43:21Z</dcterms:modified>
</cp:coreProperties>
</file>