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6" autoAdjust="0"/>
  </p:normalViewPr>
  <p:slideViewPr>
    <p:cSldViewPr snapToGrid="0">
      <p:cViewPr varScale="1">
        <p:scale>
          <a:sx n="141" d="100"/>
          <a:sy n="141" d="100"/>
        </p:scale>
        <p:origin x="10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6B43-B0B4-40E9-A7E2-B7DD28938FA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5A6E5-9D0D-450A-A312-C4B855C8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up the Open Text at</a:t>
            </a:r>
            <a:r>
              <a:rPr lang="en-US" baseline="0" dirty="0" smtClean="0"/>
              <a:t> this point to show the layout there.  Cs20.ca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5A6E5-9D0D-450A-A312-C4B855C8ED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up the Open Text at</a:t>
            </a:r>
            <a:r>
              <a:rPr lang="en-US" baseline="0" dirty="0" smtClean="0"/>
              <a:t> this point to show the layout there.  </a:t>
            </a:r>
            <a:r>
              <a:rPr lang="en-US" baseline="0" dirty="0" smtClean="0"/>
              <a:t>Cs20.ca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Load up Step Six, and Attempt the Challenge together as a group. Show defining functions (turn right), </a:t>
            </a:r>
            <a:r>
              <a:rPr lang="en-US" baseline="0" dirty="0" smtClean="0"/>
              <a:t>basic movement, patterns and repeats?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how saving and loading </a:t>
            </a:r>
            <a:r>
              <a:rPr lang="en-US" baseline="0" dirty="0" smtClean="0"/>
              <a:t>works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Load up Step Eight and Solve together, shows conditional statement, and a chance for using repeat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5A6E5-9D0D-450A-A312-C4B855C8ED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up the Open Text at</a:t>
            </a:r>
            <a:r>
              <a:rPr lang="en-US" baseline="0" dirty="0" smtClean="0"/>
              <a:t> this point to show the layout there.  Cs20.ca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5A6E5-9D0D-450A-A312-C4B855C8ED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72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6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9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14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7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20.c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20.ca/ConstrainedLanguage/Step8.html" TargetMode="External"/><Relationship Id="rId4" Type="http://schemas.openxmlformats.org/officeDocument/2006/relationships/hyperlink" Target="https://cs20.ca/ConstrainedLanguage/Step6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Reeborg</a:t>
            </a:r>
            <a:r>
              <a:rPr lang="en-US" dirty="0"/>
              <a:t/>
            </a:r>
            <a:br>
              <a:rPr lang="en-US" dirty="0"/>
            </a:br>
            <a:r>
              <a:rPr lang="en-US" sz="2600" dirty="0" smtClean="0"/>
              <a:t>Constrained Language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259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2" y="0"/>
            <a:ext cx="9692640" cy="1325562"/>
          </a:xfrm>
        </p:spPr>
        <p:txBody>
          <a:bodyPr/>
          <a:lstStyle/>
          <a:p>
            <a:r>
              <a:rPr lang="en-US" dirty="0" smtClean="0"/>
              <a:t>What (who) is </a:t>
            </a:r>
            <a:r>
              <a:rPr lang="en-US" dirty="0" err="1" smtClean="0"/>
              <a:t>Reeborg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92" y="1813560"/>
            <a:ext cx="4209288" cy="4267200"/>
          </a:xfrm>
        </p:spPr>
        <p:txBody>
          <a:bodyPr/>
          <a:lstStyle/>
          <a:p>
            <a:r>
              <a:rPr lang="en-US" dirty="0" smtClean="0"/>
              <a:t>A Robot, who lives in a 2D </a:t>
            </a:r>
            <a:r>
              <a:rPr lang="en-US" dirty="0"/>
              <a:t>g</a:t>
            </a:r>
            <a:r>
              <a:rPr lang="en-US" dirty="0" smtClean="0"/>
              <a:t>rid-based world.</a:t>
            </a:r>
          </a:p>
          <a:p>
            <a:r>
              <a:rPr lang="en-US" dirty="0" smtClean="0"/>
              <a:t>Provides a series of problem-solving challenges, where </a:t>
            </a:r>
            <a:r>
              <a:rPr lang="en-US" dirty="0" err="1" smtClean="0"/>
              <a:t>Reeborg</a:t>
            </a:r>
            <a:r>
              <a:rPr lang="en-US" dirty="0" smtClean="0"/>
              <a:t> is given instructions to accomplish a task.</a:t>
            </a:r>
          </a:p>
          <a:p>
            <a:r>
              <a:rPr lang="en-US" dirty="0" smtClean="0"/>
              <a:t>World has objects, obstacles, and different ground types.</a:t>
            </a:r>
          </a:p>
          <a:p>
            <a:r>
              <a:rPr lang="en-US" dirty="0"/>
              <a:t>Given a particular problem, students must devise an algorithm to solve it, and articulate that algorithm in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1813560"/>
            <a:ext cx="6385560" cy="35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392681"/>
            <a:ext cx="9131808" cy="3337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Reeborg</a:t>
            </a:r>
            <a:r>
              <a:rPr lang="en-US" dirty="0" smtClean="0"/>
              <a:t> </a:t>
            </a:r>
            <a:r>
              <a:rPr lang="en-US" dirty="0"/>
              <a:t>is a Constrained Python Environment, intended to provide a gentle introduction to text-based programming languages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Similar</a:t>
            </a:r>
            <a:r>
              <a:rPr lang="en-US" i="1" dirty="0"/>
              <a:t>:  Karel the </a:t>
            </a:r>
            <a:r>
              <a:rPr lang="en-US" i="1" dirty="0" smtClean="0"/>
              <a:t>Robot (Pascal), </a:t>
            </a:r>
            <a:r>
              <a:rPr lang="en-US" i="1" dirty="0"/>
              <a:t>Karel the </a:t>
            </a:r>
            <a:r>
              <a:rPr lang="en-US" i="1" dirty="0" smtClean="0"/>
              <a:t>Dog (</a:t>
            </a:r>
            <a:r>
              <a:rPr lang="en-US" i="1" dirty="0" err="1"/>
              <a:t>Javascript</a:t>
            </a:r>
            <a:r>
              <a:rPr lang="en-US" i="1" dirty="0"/>
              <a:t>), Guido Van Robot (Python</a:t>
            </a:r>
            <a:r>
              <a:rPr lang="en-US" i="1" dirty="0" smtClean="0"/>
              <a:t>), and others.</a:t>
            </a:r>
          </a:p>
          <a:p>
            <a:r>
              <a:rPr lang="en-US" dirty="0" smtClean="0"/>
              <a:t>Only working with a small subset of the Python Language</a:t>
            </a:r>
          </a:p>
          <a:p>
            <a:pPr lvl="1"/>
            <a:r>
              <a:rPr lang="en-US" dirty="0" smtClean="0"/>
              <a:t>Allows practice without being overwhelmed by syntax</a:t>
            </a:r>
          </a:p>
          <a:p>
            <a:pPr lvl="1"/>
            <a:r>
              <a:rPr lang="en-US" dirty="0" smtClean="0"/>
              <a:t>Limits possible syntax errors and reduces student frustration</a:t>
            </a:r>
          </a:p>
          <a:p>
            <a:pPr lvl="1"/>
            <a:r>
              <a:rPr lang="en-US" dirty="0" smtClean="0"/>
              <a:t>Problems are more straightforward to debug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79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64327"/>
            <a:ext cx="9004346" cy="4197927"/>
          </a:xfrm>
        </p:spPr>
        <p:txBody>
          <a:bodyPr/>
          <a:lstStyle/>
          <a:p>
            <a:r>
              <a:rPr lang="en-US" dirty="0" smtClean="0"/>
              <a:t>Movement instructions:  	move()   </a:t>
            </a:r>
            <a:r>
              <a:rPr lang="en-US" dirty="0" err="1" smtClean="0"/>
              <a:t>turn_left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Objects:     			put()    take()</a:t>
            </a:r>
          </a:p>
          <a:p>
            <a:r>
              <a:rPr lang="en-US" dirty="0" smtClean="0"/>
              <a:t>Conditional Statements:     	if / </a:t>
            </a:r>
            <a:r>
              <a:rPr lang="en-US" dirty="0" err="1" smtClean="0"/>
              <a:t>elif</a:t>
            </a:r>
            <a:r>
              <a:rPr lang="en-US" dirty="0" smtClean="0"/>
              <a:t> / else</a:t>
            </a:r>
          </a:p>
          <a:p>
            <a:pPr lvl="1"/>
            <a:r>
              <a:rPr lang="en-US" dirty="0" smtClean="0"/>
              <a:t>Several built-in conditions:    	</a:t>
            </a:r>
            <a:r>
              <a:rPr lang="en-US" dirty="0" err="1" smtClean="0"/>
              <a:t>front_is_clear</a:t>
            </a:r>
            <a:r>
              <a:rPr lang="en-US" dirty="0" smtClean="0"/>
              <a:t>()   </a:t>
            </a:r>
            <a:r>
              <a:rPr lang="en-US" dirty="0" err="1" smtClean="0"/>
              <a:t>object_here</a:t>
            </a:r>
            <a:r>
              <a:rPr lang="en-US" dirty="0" smtClean="0"/>
              <a:t>()    </a:t>
            </a:r>
            <a:r>
              <a:rPr lang="en-US" dirty="0" err="1" smtClean="0"/>
              <a:t>facing_north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Counting Loops</a:t>
            </a:r>
          </a:p>
          <a:p>
            <a:pPr lvl="1"/>
            <a:r>
              <a:rPr lang="en-US" dirty="0" smtClean="0"/>
              <a:t>Uses simplified syntax:     	repeat 5:</a:t>
            </a:r>
          </a:p>
          <a:p>
            <a:r>
              <a:rPr lang="en-US" dirty="0" smtClean="0"/>
              <a:t>Conditional Loops:          	while </a:t>
            </a:r>
            <a:r>
              <a:rPr lang="en-US" dirty="0" err="1" smtClean="0"/>
              <a:t>front_is_clear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Functions:		 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turn_right</a:t>
            </a:r>
            <a:r>
              <a:rPr lang="en-US" dirty="0" smtClean="0"/>
              <a:t>():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55" y="5813399"/>
            <a:ext cx="1666875" cy="38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5333" y="5833688"/>
            <a:ext cx="70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 help beginning students, all commands are located here: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02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it in the Course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210312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 Text has 20 steps. Each with a short web lesson and a challenge.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Typically as a class we work through the first four together.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5-20 are treated as mastery assignments, using a simple rubric. Students are given several days to work through the </a:t>
            </a:r>
            <a:r>
              <a:rPr lang="en-US" dirty="0" err="1" smtClean="0"/>
              <a:t>Reeborg</a:t>
            </a:r>
            <a:r>
              <a:rPr lang="en-US" dirty="0" smtClean="0"/>
              <a:t> projects </a:t>
            </a:r>
            <a:r>
              <a:rPr lang="en-US" dirty="0" smtClean="0"/>
              <a:t>individually </a:t>
            </a:r>
            <a:br>
              <a:rPr lang="en-US" dirty="0" smtClean="0"/>
            </a:br>
            <a:r>
              <a:rPr lang="en-US" dirty="0" smtClean="0"/>
              <a:t>(~5-7)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Two practice quizzes given </a:t>
            </a:r>
          </a:p>
          <a:p>
            <a:pPr lvl="1"/>
            <a:r>
              <a:rPr lang="en-US" dirty="0" smtClean="0"/>
              <a:t>Halfway through and at end, before a summative quiz</a:t>
            </a:r>
          </a:p>
        </p:txBody>
      </p:sp>
    </p:spTree>
    <p:extLst>
      <p:ext uri="{BB962C8B-B14F-4D97-AF65-F5344CB8AC3E}">
        <p14:creationId xmlns:p14="http://schemas.microsoft.com/office/powerpoint/2010/main" val="16943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Reeborg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03121"/>
            <a:ext cx="8595360" cy="2484120"/>
          </a:xfrm>
        </p:spPr>
        <p:txBody>
          <a:bodyPr/>
          <a:lstStyle/>
          <a:p>
            <a:r>
              <a:rPr lang="en-US" dirty="0" smtClean="0"/>
              <a:t>Go to the CS20 Open Textbook:  </a:t>
            </a:r>
            <a:r>
              <a:rPr lang="en-US" dirty="0" smtClean="0">
                <a:hlinkClick r:id="rId3"/>
              </a:rPr>
              <a:t>www.cs20.ca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1. Navigate </a:t>
            </a:r>
            <a:r>
              <a:rPr lang="en-US" dirty="0" smtClean="0"/>
              <a:t>to </a:t>
            </a:r>
            <a:r>
              <a:rPr lang="en-US" dirty="0" smtClean="0">
                <a:hlinkClick r:id="rId4"/>
              </a:rPr>
              <a:t>Step </a:t>
            </a:r>
            <a:r>
              <a:rPr lang="en-US" dirty="0" smtClean="0">
                <a:hlinkClick r:id="rId4"/>
              </a:rPr>
              <a:t>Six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/>
              <a:t>Navigate to </a:t>
            </a:r>
            <a:r>
              <a:rPr lang="en-US" dirty="0">
                <a:hlinkClick r:id="rId5"/>
              </a:rPr>
              <a:t>Step </a:t>
            </a:r>
            <a:r>
              <a:rPr lang="en-US" dirty="0" smtClean="0">
                <a:hlinkClick r:id="rId5"/>
              </a:rPr>
              <a:t>Eight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1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 smtClean="0"/>
              <a:t>Time to Explore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1872" y="2761211"/>
            <a:ext cx="8827008" cy="28013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smtClean="0"/>
              <a:t>Take some time to look at and work through some of the </a:t>
            </a:r>
            <a:r>
              <a:rPr lang="en-US" sz="2000" dirty="0" err="1" smtClean="0"/>
              <a:t>Reeborg</a:t>
            </a:r>
            <a:r>
              <a:rPr lang="en-US" sz="2000" dirty="0" smtClean="0"/>
              <a:t> materials.</a:t>
            </a:r>
            <a:br>
              <a:rPr lang="en-US" sz="2000" dirty="0" smtClean="0"/>
            </a:br>
            <a:endParaRPr lang="en-US" sz="2000" dirty="0"/>
          </a:p>
          <a:p>
            <a:pPr lvl="1"/>
            <a:r>
              <a:rPr lang="en-US" sz="1800" dirty="0" smtClean="0"/>
              <a:t>Exercises are ordered in increasing difficulty.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1800" dirty="0" smtClean="0"/>
              <a:t>Two Practice Quizzes (middle and end)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1800" dirty="0" smtClean="0"/>
              <a:t>More Challenges section has the most difficult problems.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Discuss / Share / Work with your </a:t>
            </a:r>
            <a:r>
              <a:rPr lang="en-US" sz="2000" dirty="0" err="1" smtClean="0"/>
              <a:t>neighbours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6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3261</TotalTime>
  <Words>255</Words>
  <Application>Microsoft Office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Reeborg Constrained Language</vt:lpstr>
      <vt:lpstr>What (who) is Reeborg?</vt:lpstr>
      <vt:lpstr>Constrained Language</vt:lpstr>
      <vt:lpstr>What is Included</vt:lpstr>
      <vt:lpstr>Using it in the Course</vt:lpstr>
      <vt:lpstr>Reeborg Demo</vt:lpstr>
      <vt:lpstr>Time to Explore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Scott, Stefan Graham (Stefan)</dc:creator>
  <cp:lastModifiedBy>stefan scott</cp:lastModifiedBy>
  <cp:revision>39</cp:revision>
  <dcterms:created xsi:type="dcterms:W3CDTF">2018-07-15T15:28:20Z</dcterms:created>
  <dcterms:modified xsi:type="dcterms:W3CDTF">2018-08-08T17:29:39Z</dcterms:modified>
</cp:coreProperties>
</file>