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58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2017-09-15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Bool(e)?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178937" cy="4380833"/>
          </a:xfrm>
        </p:spPr>
        <p:txBody>
          <a:bodyPr/>
          <a:lstStyle/>
          <a:p>
            <a:r>
              <a:rPr lang="en-US" dirty="0" smtClean="0"/>
              <a:t>Boolean Logic is a form of algebra where all values are reduced to TRUE or FALSE</a:t>
            </a:r>
          </a:p>
          <a:p>
            <a:r>
              <a:rPr lang="en-US" dirty="0" smtClean="0"/>
              <a:t>Developed by mathematician George Boole</a:t>
            </a:r>
          </a:p>
          <a:p>
            <a:r>
              <a:rPr lang="en-US" dirty="0" smtClean="0"/>
              <a:t>Really important in computer science as it maps well to the binary number system.</a:t>
            </a:r>
          </a:p>
          <a:p>
            <a:pPr lvl="1"/>
            <a:r>
              <a:rPr lang="en-US" dirty="0" smtClean="0"/>
              <a:t>Each bit in a computer is either 0 or 1</a:t>
            </a:r>
          </a:p>
          <a:p>
            <a:pPr lvl="1"/>
            <a:r>
              <a:rPr lang="en-US" dirty="0" smtClean="0"/>
              <a:t>0 = FALSE      1 = 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79" y="1550064"/>
            <a:ext cx="6526984" cy="5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53581" y="4787153"/>
            <a:ext cx="8946541" cy="1635162"/>
          </a:xfrm>
        </p:spPr>
        <p:txBody>
          <a:bodyPr>
            <a:normAutofit/>
          </a:bodyPr>
          <a:lstStyle/>
          <a:p>
            <a:r>
              <a:rPr lang="en-US" dirty="0" smtClean="0"/>
              <a:t>We’ve already seen that Branching (IF) statements rely on a statement that can be evaluated to TRUE or FALSE when choosing which branch a program should follow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11" y="1253074"/>
            <a:ext cx="5729151" cy="36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28025" y="4526256"/>
            <a:ext cx="9622353" cy="1726263"/>
          </a:xfrm>
        </p:spPr>
        <p:txBody>
          <a:bodyPr/>
          <a:lstStyle/>
          <a:p>
            <a:r>
              <a:rPr lang="en-US" dirty="0" smtClean="0"/>
              <a:t>More complex conditions can be evaluated by using </a:t>
            </a:r>
            <a:r>
              <a:rPr lang="en-US" b="1" dirty="0" smtClean="0"/>
              <a:t>Logical Operators</a:t>
            </a:r>
          </a:p>
          <a:p>
            <a:r>
              <a:rPr lang="en-US" dirty="0" smtClean="0"/>
              <a:t>Just like arithmetic operators can be used to combine numerical values, logical operators can be used to combine logical values.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Moving Beyond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LOGICAL OPERATORS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3" y="2008945"/>
            <a:ext cx="4758555" cy="2212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92" y="1091663"/>
            <a:ext cx="3111442" cy="186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92" y="2057450"/>
            <a:ext cx="3094978" cy="1860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59" y="3033049"/>
            <a:ext cx="3054111" cy="18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4" y="1751704"/>
            <a:ext cx="9858136" cy="4195481"/>
          </a:xfrm>
        </p:spPr>
        <p:txBody>
          <a:bodyPr/>
          <a:lstStyle/>
          <a:p>
            <a:r>
              <a:rPr lang="en-US" dirty="0" smtClean="0"/>
              <a:t>Joins two separate Boolean terms, and only evaluates to TRUE if both individual terms are true.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134" y="-523083"/>
            <a:ext cx="5092063" cy="3060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5" y="2242948"/>
            <a:ext cx="7792164" cy="26942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3794" y="5773464"/>
            <a:ext cx="9813325" cy="84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If one or more terms are false, the whole statement evaluates to FALSE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62004" y="4580392"/>
            <a:ext cx="5451050" cy="119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 (4&lt;5) AND (round(9.9)==10)  evaluates to TRUE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(TRUE) AND (TRUE)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TRUE</a:t>
            </a:r>
          </a:p>
        </p:txBody>
      </p:sp>
    </p:spTree>
    <p:extLst>
      <p:ext uri="{BB962C8B-B14F-4D97-AF65-F5344CB8AC3E}">
        <p14:creationId xmlns:p14="http://schemas.microsoft.com/office/powerpoint/2010/main" val="4506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2664584"/>
            <a:ext cx="10816206" cy="22608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135" y="-523083"/>
            <a:ext cx="5092063" cy="306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4" y="1751704"/>
            <a:ext cx="9858136" cy="4195481"/>
          </a:xfrm>
        </p:spPr>
        <p:txBody>
          <a:bodyPr/>
          <a:lstStyle/>
          <a:p>
            <a:r>
              <a:rPr lang="en-US" dirty="0" smtClean="0"/>
              <a:t>Joins two separate Boolean terms, and only evaluates to TRUE if at </a:t>
            </a:r>
            <a:r>
              <a:rPr lang="en-US" b="1" dirty="0" smtClean="0"/>
              <a:t>least one term</a:t>
            </a:r>
            <a:r>
              <a:rPr lang="en-US" dirty="0" smtClean="0"/>
              <a:t> is TRUE.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3794" y="5773464"/>
            <a:ext cx="9813325" cy="84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If all individual terms are false, the whole statement evaluates to FALSE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8290" y="4588208"/>
            <a:ext cx="9800206" cy="13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 (“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hello”+”world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” == “bird) OR (random(1,10)==25) OR (4&lt;5) evaluates to TRUE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(FALSE) OR (FALSE) OR (TRUE)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TRUE </a:t>
            </a:r>
          </a:p>
        </p:txBody>
      </p:sp>
    </p:spTree>
    <p:extLst>
      <p:ext uri="{BB962C8B-B14F-4D97-AF65-F5344CB8AC3E}">
        <p14:creationId xmlns:p14="http://schemas.microsoft.com/office/powerpoint/2010/main" val="322611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607" y="2380079"/>
            <a:ext cx="12192000" cy="2548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135" y="-523083"/>
            <a:ext cx="5092063" cy="306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4" y="1751704"/>
            <a:ext cx="9858136" cy="4195481"/>
          </a:xfrm>
        </p:spPr>
        <p:txBody>
          <a:bodyPr/>
          <a:lstStyle/>
          <a:p>
            <a:r>
              <a:rPr lang="en-US" dirty="0" smtClean="0"/>
              <a:t>Inverts a logical operator. True becomes false, and false becomes true.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8290" y="4588208"/>
            <a:ext cx="9800206" cy="161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 NOT(“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hello”+”world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” == “bird”)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NOT (FALSE)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If TRUE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41668" y="935455"/>
            <a:ext cx="1374587" cy="81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9040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82" y="1279525"/>
            <a:ext cx="10393073" cy="4195481"/>
          </a:xfrm>
        </p:spPr>
        <p:txBody>
          <a:bodyPr/>
          <a:lstStyle/>
          <a:p>
            <a:r>
              <a:rPr lang="en-US" dirty="0" smtClean="0"/>
              <a:t>You may have observed that the previous examples are all </a:t>
            </a:r>
            <a:r>
              <a:rPr lang="en-US" i="1" dirty="0" smtClean="0"/>
              <a:t>static conditions</a:t>
            </a:r>
            <a:r>
              <a:rPr lang="en-US" dirty="0" smtClean="0"/>
              <a:t> and will always be evaluated the same way!</a:t>
            </a:r>
          </a:p>
          <a:p>
            <a:endParaRPr lang="en-CA" dirty="0"/>
          </a:p>
          <a:p>
            <a:r>
              <a:rPr lang="en-CA" dirty="0" smtClean="0"/>
              <a:t>Their simplicity is useful for demonstrating how </a:t>
            </a:r>
            <a:r>
              <a:rPr lang="en-CA" b="1" dirty="0" smtClean="0"/>
              <a:t>Logical Operators </a:t>
            </a:r>
            <a:r>
              <a:rPr lang="en-CA" dirty="0" smtClean="0"/>
              <a:t>(AND, OR, !)</a:t>
            </a:r>
            <a:r>
              <a:rPr lang="en-US" dirty="0"/>
              <a:t> </a:t>
            </a:r>
            <a:r>
              <a:rPr lang="en-US" dirty="0" smtClean="0"/>
              <a:t>work, but would never be used in practice.</a:t>
            </a:r>
            <a:br>
              <a:rPr lang="en-US" dirty="0" smtClean="0"/>
            </a:br>
            <a:endParaRPr lang="en-US" dirty="0" smtClean="0"/>
          </a:p>
          <a:p>
            <a:endParaRPr lang="en-CA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4094" y="324844"/>
            <a:ext cx="4646664" cy="81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Those 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79" y="2945094"/>
            <a:ext cx="8498774" cy="404282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36282" y="3515696"/>
            <a:ext cx="280474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/>
              <a:t>Instead, we see conditions which can evaluate to either </a:t>
            </a:r>
            <a:r>
              <a:rPr lang="en-CA" b="1" dirty="0"/>
              <a:t>true</a:t>
            </a:r>
            <a:r>
              <a:rPr lang="en-CA" dirty="0"/>
              <a:t> or </a:t>
            </a:r>
            <a:r>
              <a:rPr lang="en-CA" b="1" dirty="0"/>
              <a:t>false</a:t>
            </a:r>
            <a:r>
              <a:rPr lang="en-CA" dirty="0"/>
              <a:t> depending on the current state of the program: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82" y="1279526"/>
            <a:ext cx="10393073" cy="92334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Pseudocode is a </a:t>
            </a:r>
            <a:r>
              <a:rPr lang="en-CA" i="1" dirty="0" smtClean="0"/>
              <a:t>plain-English</a:t>
            </a:r>
            <a:r>
              <a:rPr lang="en-CA" dirty="0" smtClean="0"/>
              <a:t> algorithm; sort of like a rough draft.</a:t>
            </a:r>
          </a:p>
          <a:p>
            <a:r>
              <a:rPr lang="en-CA" dirty="0" smtClean="0"/>
              <a:t>Once made, it provides an outline for constructing the solution </a:t>
            </a:r>
            <a:r>
              <a:rPr lang="en-CA" b="1" dirty="0" smtClean="0"/>
              <a:t>in code.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CA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4094" y="324844"/>
            <a:ext cx="4646664" cy="816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Animation Exercise Pseudocode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9282" y="2341306"/>
            <a:ext cx="9800206" cy="13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u="sng" dirty="0" err="1" smtClean="0">
                <a:solidFill>
                  <a:schemeClr val="tx1">
                    <a:lumMod val="85000"/>
                  </a:schemeClr>
                </a:solidFill>
              </a:rPr>
              <a:t>Psuedocode</a:t>
            </a:r>
            <a:r>
              <a:rPr lang="en-US" sz="1600" u="sng" dirty="0" smtClean="0">
                <a:solidFill>
                  <a:schemeClr val="tx1">
                    <a:lumMod val="85000"/>
                  </a:schemeClr>
                </a:solidFill>
              </a:rPr>
              <a:t> algorithm for choosing the correct next costume in an animation: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849" y="3094471"/>
            <a:ext cx="10393073" cy="3187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the current costume is part of </a:t>
            </a:r>
            <a:r>
              <a:rPr lang="en-US" dirty="0" smtClean="0">
                <a:solidFill>
                  <a:srgbClr val="FFFF00"/>
                </a:solidFill>
              </a:rPr>
              <a:t>an earlier </a:t>
            </a:r>
            <a:r>
              <a:rPr lang="en-US" b="1" u="sng" dirty="0" smtClean="0">
                <a:solidFill>
                  <a:srgbClr val="FFFF00"/>
                </a:solidFill>
              </a:rPr>
              <a:t>or</a:t>
            </a:r>
            <a:r>
              <a:rPr lang="en-US" dirty="0" smtClean="0">
                <a:solidFill>
                  <a:srgbClr val="FFFF00"/>
                </a:solidFill>
              </a:rPr>
              <a:t> later set </a:t>
            </a:r>
            <a:r>
              <a:rPr lang="en-US" dirty="0" smtClean="0"/>
              <a:t>of costumes: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set the current costume to the first of the desired set.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C000"/>
                </a:solidFill>
              </a:rPr>
              <a:t>(the costume is part of the desired set)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the costume is the last one of the set: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set the current costume to the first of the 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(there is still at least one costume to still use in the set):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change to the next costume</a:t>
            </a:r>
            <a:br>
              <a:rPr lang="en-US" dirty="0" smtClean="0"/>
            </a:br>
            <a:endParaRPr lang="en-US" dirty="0" smtClean="0"/>
          </a:p>
          <a:p>
            <a:endParaRPr lang="en-CA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83" y="0"/>
            <a:ext cx="1915077" cy="1833336"/>
          </a:xfrm>
          <a:prstGeom prst="rect">
            <a:avLst/>
          </a:prstGeom>
          <a:effectLst>
            <a:glow rad="25400">
              <a:schemeClr val="tx1">
                <a:alpha val="59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52" y="2202874"/>
            <a:ext cx="1839559" cy="1761041"/>
          </a:xfrm>
          <a:prstGeom prst="rect">
            <a:avLst/>
          </a:prstGeom>
          <a:effectLst>
            <a:glow rad="25400">
              <a:schemeClr val="tx1">
                <a:alpha val="59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48" y="4577571"/>
            <a:ext cx="2106166" cy="1704475"/>
          </a:xfrm>
          <a:prstGeom prst="rect">
            <a:avLst/>
          </a:prstGeom>
          <a:effectLst>
            <a:glow rad="25400">
              <a:schemeClr val="tx1">
                <a:alpha val="59000"/>
              </a:schemeClr>
            </a:glo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48127" y="1708405"/>
            <a:ext cx="1392607" cy="46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Idle: 1-6</a:t>
            </a:r>
            <a:endParaRPr lang="en-US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33051" y="3908090"/>
            <a:ext cx="1392607" cy="46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Run: 7-12</a:t>
            </a:r>
            <a:endParaRPr lang="en-US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939111" y="6282046"/>
            <a:ext cx="1392607" cy="461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Swipe: 13-18</a:t>
            </a:r>
            <a:endParaRPr lang="en-US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3200</TotalTime>
  <Words>422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Computer Science 20</vt:lpstr>
      <vt:lpstr>What is a Bool(e)?</vt:lpstr>
      <vt:lpstr>The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Saskatoon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32</cp:revision>
  <dcterms:created xsi:type="dcterms:W3CDTF">2016-08-31T14:32:10Z</dcterms:created>
  <dcterms:modified xsi:type="dcterms:W3CDTF">2017-09-15T14:40:34Z</dcterms:modified>
</cp:coreProperties>
</file>