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4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250650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FDC43-65FB-4098-9D7F-4570BC948176}" type="datetimeFigureOut">
              <a:rPr lang="en-CA" smtClean="0"/>
              <a:t>2018-02-27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381464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70140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3429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568991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3754598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2565742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304042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341311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175037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98215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3FDC43-65FB-4098-9D7F-4570BC948176}" type="datetimeFigureOut">
              <a:rPr lang="en-CA" smtClean="0"/>
              <a:t>2018-02-27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310837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3FDC43-65FB-4098-9D7F-4570BC948176}" type="datetimeFigureOut">
              <a:rPr lang="en-CA" smtClean="0"/>
              <a:t>2018-02-27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113293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138204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91176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03FDC43-65FB-4098-9D7F-4570BC948176}" type="datetimeFigureOut">
              <a:rPr lang="en-CA" smtClean="0"/>
              <a:t>2018-02-27</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175504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3FDC43-65FB-4098-9D7F-4570BC948176}" type="datetimeFigureOut">
              <a:rPr lang="en-CA" smtClean="0"/>
              <a:t>2018-02-27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9E6A50-E936-4F2E-ABC9-5A92FA533419}" type="slidenum">
              <a:rPr lang="en-CA" smtClean="0"/>
              <a:t>‹#›</a:t>
            </a:fld>
            <a:endParaRPr lang="en-CA"/>
          </a:p>
        </p:txBody>
      </p:sp>
    </p:spTree>
    <p:extLst>
      <p:ext uri="{BB962C8B-B14F-4D97-AF65-F5344CB8AC3E}">
        <p14:creationId xmlns:p14="http://schemas.microsoft.com/office/powerpoint/2010/main" val="257267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3FDC43-65FB-4098-9D7F-4570BC948176}" type="datetimeFigureOut">
              <a:rPr lang="en-CA" smtClean="0"/>
              <a:t>2018-02-27</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9E6A50-E936-4F2E-ABC9-5A92FA533419}" type="slidenum">
              <a:rPr lang="en-CA" smtClean="0"/>
              <a:t>‹#›</a:t>
            </a:fld>
            <a:endParaRPr lang="en-CA"/>
          </a:p>
        </p:txBody>
      </p:sp>
    </p:spTree>
    <p:extLst>
      <p:ext uri="{BB962C8B-B14F-4D97-AF65-F5344CB8AC3E}">
        <p14:creationId xmlns:p14="http://schemas.microsoft.com/office/powerpoint/2010/main" val="228051014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Computer Science 20</a:t>
            </a:r>
            <a:endParaRPr lang="en-CA" sz="6000" dirty="0"/>
          </a:p>
        </p:txBody>
      </p:sp>
      <p:sp>
        <p:nvSpPr>
          <p:cNvPr id="3" name="Subtitle 2"/>
          <p:cNvSpPr>
            <a:spLocks noGrp="1"/>
          </p:cNvSpPr>
          <p:nvPr>
            <p:ph type="subTitle" idx="1"/>
          </p:nvPr>
        </p:nvSpPr>
        <p:spPr/>
        <p:txBody>
          <a:bodyPr/>
          <a:lstStyle/>
          <a:p>
            <a:r>
              <a:rPr lang="en-US" dirty="0" smtClean="0"/>
              <a:t>Summary quiz practice questions</a:t>
            </a:r>
            <a:endParaRPr lang="en-CA" dirty="0"/>
          </a:p>
        </p:txBody>
      </p:sp>
    </p:spTree>
    <p:extLst>
      <p:ext uri="{BB962C8B-B14F-4D97-AF65-F5344CB8AC3E}">
        <p14:creationId xmlns:p14="http://schemas.microsoft.com/office/powerpoint/2010/main" val="829301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52919"/>
            <a:ext cx="9778872" cy="507402"/>
          </a:xfrm>
        </p:spPr>
        <p:txBody>
          <a:bodyPr>
            <a:normAutofit/>
          </a:bodyPr>
          <a:lstStyle/>
          <a:p>
            <a:pPr marL="457200" lvl="1" indent="0">
              <a:buNone/>
            </a:pPr>
            <a:r>
              <a:rPr lang="en-US" dirty="0" smtClean="0"/>
              <a:t>When the following script is run, how many times will you hear  the “meow” sound?</a:t>
            </a:r>
            <a:endParaRPr lang="en-US" dirty="0" smtClean="0"/>
          </a:p>
          <a:p>
            <a:pPr marL="0" indent="0">
              <a:buNone/>
            </a:pPr>
            <a:endParaRPr lang="en-US" dirty="0" smtClean="0"/>
          </a:p>
        </p:txBody>
      </p:sp>
      <p:sp>
        <p:nvSpPr>
          <p:cNvPr id="5" name="Content Placeholder 2"/>
          <p:cNvSpPr txBox="1">
            <a:spLocks/>
          </p:cNvSpPr>
          <p:nvPr/>
        </p:nvSpPr>
        <p:spPr>
          <a:xfrm>
            <a:off x="1103311" y="3181654"/>
            <a:ext cx="6178937" cy="12623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smtClean="0"/>
          </a:p>
          <a:p>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4578285" y="2777626"/>
            <a:ext cx="2828925" cy="1381125"/>
          </a:xfrm>
          <a:prstGeom prst="rect">
            <a:avLst/>
          </a:prstGeom>
        </p:spPr>
      </p:pic>
      <p:sp>
        <p:nvSpPr>
          <p:cNvPr id="7" name="Content Placeholder 2"/>
          <p:cNvSpPr txBox="1">
            <a:spLocks/>
          </p:cNvSpPr>
          <p:nvPr/>
        </p:nvSpPr>
        <p:spPr>
          <a:xfrm>
            <a:off x="1103312" y="4848010"/>
            <a:ext cx="10117682" cy="12523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457200" lvl="1" indent="0">
              <a:buFont typeface="Wingdings 3" charset="2"/>
              <a:buNone/>
            </a:pPr>
            <a:r>
              <a:rPr lang="en-US" dirty="0" smtClean="0"/>
              <a:t>A: </a:t>
            </a:r>
            <a:r>
              <a:rPr lang="en-US" b="1" dirty="0" smtClean="0"/>
              <a:t>One.        </a:t>
            </a:r>
            <a:r>
              <a:rPr lang="en-US" dirty="0" smtClean="0">
                <a:solidFill>
                  <a:schemeClr val="accent1">
                    <a:lumMod val="40000"/>
                    <a:lumOff val="60000"/>
                  </a:schemeClr>
                </a:solidFill>
              </a:rPr>
              <a:t>Anytime there is a block that includes an “until done” version as well, it implies that the main version doesn’t wait for the instruction to finish before moving on to the next thing in the script.</a:t>
            </a:r>
            <a:endParaRPr lang="en-US" dirty="0" smtClean="0">
              <a:solidFill>
                <a:schemeClr val="accent1">
                  <a:lumMod val="40000"/>
                  <a:lumOff val="60000"/>
                </a:schemeClr>
              </a:solidFill>
            </a:endParaRPr>
          </a:p>
        </p:txBody>
      </p:sp>
      <p:pic>
        <p:nvPicPr>
          <p:cNvPr id="8" name="Picture 7"/>
          <p:cNvPicPr>
            <a:picLocks noChangeAspect="1"/>
          </p:cNvPicPr>
          <p:nvPr/>
        </p:nvPicPr>
        <p:blipFill>
          <a:blip r:embed="rId3"/>
          <a:stretch>
            <a:fillRect/>
          </a:stretch>
        </p:blipFill>
        <p:spPr>
          <a:xfrm>
            <a:off x="3294834" y="5875730"/>
            <a:ext cx="6229350" cy="628650"/>
          </a:xfrm>
          <a:prstGeom prst="rect">
            <a:avLst/>
          </a:prstGeom>
        </p:spPr>
      </p:pic>
    </p:spTree>
    <p:extLst>
      <p:ext uri="{BB962C8B-B14F-4D97-AF65-F5344CB8AC3E}">
        <p14:creationId xmlns:p14="http://schemas.microsoft.com/office/powerpoint/2010/main" val="189151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1" y="2431565"/>
            <a:ext cx="9778872" cy="1500178"/>
          </a:xfrm>
        </p:spPr>
        <p:txBody>
          <a:bodyPr>
            <a:normAutofit/>
          </a:bodyPr>
          <a:lstStyle/>
          <a:p>
            <a:pPr marL="457200" lvl="1" indent="0">
              <a:buNone/>
            </a:pPr>
            <a:r>
              <a:rPr lang="en-US" dirty="0" smtClean="0"/>
              <a:t>In Scratch, there are only 2 types of data (information) that can be stored in variables. What are these two types?</a:t>
            </a:r>
            <a:endParaRPr lang="en-US" dirty="0" smtClean="0"/>
          </a:p>
          <a:p>
            <a:pPr marL="0" indent="0">
              <a:buNone/>
            </a:pPr>
            <a:endParaRPr lang="en-US" dirty="0" smtClean="0"/>
          </a:p>
        </p:txBody>
      </p:sp>
      <p:sp>
        <p:nvSpPr>
          <p:cNvPr id="5" name="Content Placeholder 2"/>
          <p:cNvSpPr txBox="1">
            <a:spLocks/>
          </p:cNvSpPr>
          <p:nvPr/>
        </p:nvSpPr>
        <p:spPr>
          <a:xfrm>
            <a:off x="1103311" y="3181654"/>
            <a:ext cx="6178937" cy="12623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smtClean="0"/>
          </a:p>
          <a:p>
            <a:endParaRPr lang="en-US" dirty="0" smtClean="0"/>
          </a:p>
          <a:p>
            <a:endParaRPr lang="en-US" dirty="0" smtClean="0"/>
          </a:p>
        </p:txBody>
      </p:sp>
      <p:sp>
        <p:nvSpPr>
          <p:cNvPr id="7" name="Content Placeholder 2"/>
          <p:cNvSpPr txBox="1">
            <a:spLocks/>
          </p:cNvSpPr>
          <p:nvPr/>
        </p:nvSpPr>
        <p:spPr>
          <a:xfrm>
            <a:off x="1103312" y="4848010"/>
            <a:ext cx="10117682" cy="12523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457200" lvl="1" indent="0">
              <a:buNone/>
            </a:pPr>
            <a:r>
              <a:rPr lang="en-US" dirty="0" smtClean="0"/>
              <a:t>A: 	</a:t>
            </a:r>
            <a:r>
              <a:rPr lang="en-US" b="1" dirty="0" smtClean="0"/>
              <a:t>Numeric       </a:t>
            </a:r>
            <a:r>
              <a:rPr lang="en-US" dirty="0" smtClean="0">
                <a:solidFill>
                  <a:schemeClr val="accent1">
                    <a:lumMod val="40000"/>
                    <a:lumOff val="60000"/>
                  </a:schemeClr>
                </a:solidFill>
              </a:rPr>
              <a:t>Any </a:t>
            </a:r>
            <a:r>
              <a:rPr lang="en-US" dirty="0">
                <a:solidFill>
                  <a:schemeClr val="accent1">
                    <a:lumMod val="40000"/>
                    <a:lumOff val="60000"/>
                  </a:schemeClr>
                </a:solidFill>
              </a:rPr>
              <a:t>type of </a:t>
            </a:r>
            <a:r>
              <a:rPr lang="en-US" dirty="0" smtClean="0">
                <a:solidFill>
                  <a:schemeClr val="accent1">
                    <a:lumMod val="40000"/>
                    <a:lumOff val="60000"/>
                  </a:schemeClr>
                </a:solidFill>
              </a:rPr>
              <a:t>number, can be used mathematically</a:t>
            </a:r>
          </a:p>
          <a:p>
            <a:pPr marL="457200" lvl="1" indent="0">
              <a:buNone/>
            </a:pPr>
            <a:r>
              <a:rPr lang="en-US" b="1" dirty="0" smtClean="0"/>
              <a:t>	String        	</a:t>
            </a:r>
            <a:r>
              <a:rPr lang="en-US" dirty="0" smtClean="0">
                <a:solidFill>
                  <a:schemeClr val="accent1">
                    <a:lumMod val="40000"/>
                    <a:lumOff val="60000"/>
                  </a:schemeClr>
                </a:solidFill>
              </a:rPr>
              <a:t>Any set of alphanumeric characters (“Hello”, “Apple123”)</a:t>
            </a:r>
            <a:br>
              <a:rPr lang="en-US" dirty="0" smtClean="0">
                <a:solidFill>
                  <a:schemeClr val="accent1">
                    <a:lumMod val="40000"/>
                    <a:lumOff val="60000"/>
                  </a:schemeClr>
                </a:solidFill>
              </a:rPr>
            </a:br>
            <a:r>
              <a:rPr lang="en-US" dirty="0" smtClean="0">
                <a:solidFill>
                  <a:schemeClr val="accent1">
                    <a:lumMod val="40000"/>
                    <a:lumOff val="60000"/>
                  </a:schemeClr>
                </a:solidFill>
              </a:rPr>
              <a:t>				Can’t be used mathematically</a:t>
            </a:r>
            <a:endParaRPr lang="en-US" dirty="0" smtClean="0">
              <a:solidFill>
                <a:schemeClr val="accent1">
                  <a:lumMod val="40000"/>
                  <a:lumOff val="60000"/>
                </a:schemeClr>
              </a:solidFill>
            </a:endParaRPr>
          </a:p>
        </p:txBody>
      </p:sp>
    </p:spTree>
    <p:extLst>
      <p:ext uri="{BB962C8B-B14F-4D97-AF65-F5344CB8AC3E}">
        <p14:creationId xmlns:p14="http://schemas.microsoft.com/office/powerpoint/2010/main" val="409644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2" y="304082"/>
            <a:ext cx="12192000" cy="507402"/>
          </a:xfrm>
        </p:spPr>
        <p:txBody>
          <a:bodyPr>
            <a:normAutofit/>
          </a:bodyPr>
          <a:lstStyle/>
          <a:p>
            <a:pPr marL="457200" lvl="1" indent="0" algn="ctr">
              <a:buNone/>
            </a:pPr>
            <a:r>
              <a:rPr lang="en-US" dirty="0" smtClean="0"/>
              <a:t>When the green flag is clicked, what will the follow script do?</a:t>
            </a:r>
            <a:endParaRPr lang="en-US" dirty="0" smtClean="0"/>
          </a:p>
        </p:txBody>
      </p:sp>
      <p:sp>
        <p:nvSpPr>
          <p:cNvPr id="5" name="Content Placeholder 2"/>
          <p:cNvSpPr txBox="1">
            <a:spLocks/>
          </p:cNvSpPr>
          <p:nvPr/>
        </p:nvSpPr>
        <p:spPr>
          <a:xfrm>
            <a:off x="1103311" y="3181654"/>
            <a:ext cx="6178937" cy="12623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smtClean="0"/>
          </a:p>
          <a:p>
            <a:endParaRPr lang="en-US" dirty="0" smtClean="0"/>
          </a:p>
          <a:p>
            <a:endParaRPr lang="en-US" dirty="0" smtClean="0"/>
          </a:p>
        </p:txBody>
      </p:sp>
      <p:sp>
        <p:nvSpPr>
          <p:cNvPr id="7" name="Content Placeholder 2"/>
          <p:cNvSpPr txBox="1">
            <a:spLocks/>
          </p:cNvSpPr>
          <p:nvPr/>
        </p:nvSpPr>
        <p:spPr>
          <a:xfrm>
            <a:off x="1103311" y="4881406"/>
            <a:ext cx="10117682" cy="19661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457200" lvl="1" indent="0">
              <a:buFont typeface="Wingdings 3" charset="2"/>
              <a:buNone/>
            </a:pPr>
            <a:r>
              <a:rPr lang="en-US" dirty="0" smtClean="0"/>
              <a:t>A: the sprite will say:  </a:t>
            </a:r>
            <a:r>
              <a:rPr lang="en-US" b="1" dirty="0" smtClean="0"/>
              <a:t>”Hey!”  </a:t>
            </a:r>
            <a:r>
              <a:rPr lang="en-US" dirty="0" smtClean="0"/>
              <a:t>followed by a pause and </a:t>
            </a:r>
            <a:r>
              <a:rPr lang="en-US" b="1" dirty="0" smtClean="0"/>
              <a:t>“Lets Go”, </a:t>
            </a:r>
            <a:r>
              <a:rPr lang="en-US" dirty="0" smtClean="0"/>
              <a:t>then finally </a:t>
            </a:r>
            <a:r>
              <a:rPr lang="en-US" b="1" dirty="0" smtClean="0"/>
              <a:t>“Oh!”. </a:t>
            </a:r>
          </a:p>
          <a:p>
            <a:pPr marL="457200" lvl="1" indent="0">
              <a:buFont typeface="Wingdings 3" charset="2"/>
              <a:buNone/>
            </a:pPr>
            <a:r>
              <a:rPr lang="en-US" b="1" dirty="0" smtClean="0"/>
              <a:t>       </a:t>
            </a:r>
            <a:r>
              <a:rPr lang="en-US" dirty="0" smtClean="0">
                <a:solidFill>
                  <a:schemeClr val="accent1">
                    <a:lumMod val="40000"/>
                    <a:lumOff val="60000"/>
                  </a:schemeClr>
                </a:solidFill>
              </a:rPr>
              <a:t>The broadcast signals control when each script is triggered, and since Broadcast and wait is used, the final </a:t>
            </a:r>
            <a:r>
              <a:rPr lang="en-US" b="1" dirty="0" smtClean="0">
                <a:solidFill>
                  <a:schemeClr val="accent1">
                    <a:lumMod val="40000"/>
                    <a:lumOff val="60000"/>
                  </a:schemeClr>
                </a:solidFill>
              </a:rPr>
              <a:t>“Oh!” </a:t>
            </a:r>
            <a:r>
              <a:rPr lang="en-US" dirty="0">
                <a:solidFill>
                  <a:schemeClr val="accent1">
                    <a:lumMod val="40000"/>
                    <a:lumOff val="60000"/>
                  </a:schemeClr>
                </a:solidFill>
              </a:rPr>
              <a:t>w</a:t>
            </a:r>
            <a:r>
              <a:rPr lang="en-US" dirty="0" smtClean="0">
                <a:solidFill>
                  <a:schemeClr val="accent1">
                    <a:lumMod val="40000"/>
                    <a:lumOff val="60000"/>
                  </a:schemeClr>
                </a:solidFill>
              </a:rPr>
              <a:t>on’t be said until the </a:t>
            </a:r>
            <a:r>
              <a:rPr lang="en-US" b="1" dirty="0" smtClean="0">
                <a:solidFill>
                  <a:schemeClr val="accent1">
                    <a:lumMod val="40000"/>
                    <a:lumOff val="60000"/>
                  </a:schemeClr>
                </a:solidFill>
              </a:rPr>
              <a:t>“When I receive two” </a:t>
            </a:r>
            <a:r>
              <a:rPr lang="en-US" dirty="0" smtClean="0">
                <a:solidFill>
                  <a:schemeClr val="accent1">
                    <a:lumMod val="40000"/>
                    <a:lumOff val="60000"/>
                  </a:schemeClr>
                </a:solidFill>
              </a:rPr>
              <a:t>script has finished completely.</a:t>
            </a:r>
            <a:endParaRPr lang="en-US" dirty="0" smtClean="0">
              <a:solidFill>
                <a:schemeClr val="accent1">
                  <a:lumMod val="40000"/>
                  <a:lumOff val="6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60" y="1141679"/>
            <a:ext cx="10977154" cy="2872119"/>
          </a:xfrm>
          <a:prstGeom prst="rect">
            <a:avLst/>
          </a:prstGeom>
        </p:spPr>
      </p:pic>
    </p:spTree>
    <p:extLst>
      <p:ext uri="{BB962C8B-B14F-4D97-AF65-F5344CB8AC3E}">
        <p14:creationId xmlns:p14="http://schemas.microsoft.com/office/powerpoint/2010/main" val="279872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4819" y="201166"/>
            <a:ext cx="7119258" cy="871575"/>
          </a:xfrm>
        </p:spPr>
        <p:txBody>
          <a:bodyPr>
            <a:normAutofit/>
          </a:bodyPr>
          <a:lstStyle/>
          <a:p>
            <a:pPr marL="457200" lvl="1" indent="0" algn="ctr">
              <a:buNone/>
            </a:pPr>
            <a:r>
              <a:rPr lang="en-US" dirty="0" smtClean="0"/>
              <a:t>When the green flag is clicked, How many times will the </a:t>
            </a:r>
            <a:r>
              <a:rPr lang="en-US" b="1" dirty="0" smtClean="0"/>
              <a:t>say “Let’s Go” </a:t>
            </a:r>
            <a:r>
              <a:rPr lang="en-US" dirty="0" smtClean="0"/>
              <a:t>block be repeated?</a:t>
            </a:r>
            <a:endParaRPr lang="en-US" dirty="0" smtClean="0"/>
          </a:p>
        </p:txBody>
      </p:sp>
      <p:sp>
        <p:nvSpPr>
          <p:cNvPr id="5" name="Content Placeholder 2"/>
          <p:cNvSpPr txBox="1">
            <a:spLocks/>
          </p:cNvSpPr>
          <p:nvPr/>
        </p:nvSpPr>
        <p:spPr>
          <a:xfrm>
            <a:off x="1103311" y="3181654"/>
            <a:ext cx="6178937" cy="12623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smtClean="0"/>
          </a:p>
          <a:p>
            <a:endParaRPr lang="en-US" dirty="0" smtClean="0"/>
          </a:p>
          <a:p>
            <a:endParaRPr lang="en-US" dirty="0" smtClean="0"/>
          </a:p>
        </p:txBody>
      </p:sp>
      <p:sp>
        <p:nvSpPr>
          <p:cNvPr id="7" name="Content Placeholder 2"/>
          <p:cNvSpPr txBox="1">
            <a:spLocks/>
          </p:cNvSpPr>
          <p:nvPr/>
        </p:nvSpPr>
        <p:spPr>
          <a:xfrm>
            <a:off x="1103311" y="4881406"/>
            <a:ext cx="10117682" cy="19661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457200" lvl="1" indent="0">
              <a:buFont typeface="Wingdings 3" charset="2"/>
              <a:buNone/>
            </a:pPr>
            <a:r>
              <a:rPr lang="en-US" dirty="0" smtClean="0"/>
              <a:t>A: </a:t>
            </a:r>
            <a:r>
              <a:rPr lang="en-US" b="1" dirty="0" smtClean="0"/>
              <a:t>18</a:t>
            </a:r>
          </a:p>
          <a:p>
            <a:pPr marL="457200" lvl="1" indent="0">
              <a:buFont typeface="Wingdings 3" charset="2"/>
              <a:buNone/>
            </a:pPr>
            <a:r>
              <a:rPr lang="en-US" b="1" dirty="0" smtClean="0"/>
              <a:t>       </a:t>
            </a:r>
            <a:r>
              <a:rPr lang="en-US" dirty="0" smtClean="0">
                <a:solidFill>
                  <a:schemeClr val="accent1">
                    <a:lumMod val="40000"/>
                    <a:lumOff val="60000"/>
                  </a:schemeClr>
                </a:solidFill>
              </a:rPr>
              <a:t>First look at the two inside loops. Three times, the block </a:t>
            </a:r>
            <a:r>
              <a:rPr lang="en-US" b="1" dirty="0" smtClean="0">
                <a:solidFill>
                  <a:schemeClr val="accent1">
                    <a:lumMod val="40000"/>
                    <a:lumOff val="60000"/>
                  </a:schemeClr>
                </a:solidFill>
              </a:rPr>
              <a:t>say “Let’s Go!”</a:t>
            </a:r>
            <a:r>
              <a:rPr lang="en-US" dirty="0" smtClean="0">
                <a:solidFill>
                  <a:schemeClr val="accent1">
                    <a:lumMod val="40000"/>
                    <a:lumOff val="60000"/>
                  </a:schemeClr>
                </a:solidFill>
              </a:rPr>
              <a:t> will be repeated three times:    3 x 3 = 9</a:t>
            </a:r>
          </a:p>
          <a:p>
            <a:pPr marL="457200" lvl="1" indent="0">
              <a:buFont typeface="Wingdings 3" charset="2"/>
              <a:buNone/>
            </a:pPr>
            <a:r>
              <a:rPr lang="en-US" dirty="0" smtClean="0">
                <a:solidFill>
                  <a:schemeClr val="accent1">
                    <a:lumMod val="40000"/>
                    <a:lumOff val="60000"/>
                  </a:schemeClr>
                </a:solidFill>
              </a:rPr>
              <a:t>The outermost loop says to repeat the inner loop contents twice:</a:t>
            </a:r>
          </a:p>
          <a:p>
            <a:pPr marL="457200" lvl="1" indent="0">
              <a:buFont typeface="Wingdings 3" charset="2"/>
              <a:buNone/>
            </a:pPr>
            <a:r>
              <a:rPr lang="en-US" dirty="0" smtClean="0">
                <a:solidFill>
                  <a:schemeClr val="accent1">
                    <a:lumMod val="40000"/>
                    <a:lumOff val="60000"/>
                  </a:schemeClr>
                </a:solidFill>
              </a:rPr>
              <a:t>2 x 9 = 18			</a:t>
            </a:r>
            <a:endParaRPr lang="en-US" dirty="0" smtClean="0">
              <a:solidFill>
                <a:schemeClr val="accent1">
                  <a:lumMod val="40000"/>
                  <a:lumOff val="60000"/>
                </a:schemeClr>
              </a:solidFill>
            </a:endParaRPr>
          </a:p>
        </p:txBody>
      </p:sp>
      <p:pic>
        <p:nvPicPr>
          <p:cNvPr id="2" name="Picture 1"/>
          <p:cNvPicPr>
            <a:picLocks noChangeAspect="1"/>
          </p:cNvPicPr>
          <p:nvPr/>
        </p:nvPicPr>
        <p:blipFill>
          <a:blip r:embed="rId2"/>
          <a:stretch>
            <a:fillRect/>
          </a:stretch>
        </p:blipFill>
        <p:spPr>
          <a:xfrm>
            <a:off x="4621779" y="1072741"/>
            <a:ext cx="2895600" cy="3705225"/>
          </a:xfrm>
          <a:prstGeom prst="rect">
            <a:avLst/>
          </a:prstGeom>
        </p:spPr>
      </p:pic>
    </p:spTree>
    <p:extLst>
      <p:ext uri="{BB962C8B-B14F-4D97-AF65-F5344CB8AC3E}">
        <p14:creationId xmlns:p14="http://schemas.microsoft.com/office/powerpoint/2010/main" val="42426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9687" y="325584"/>
            <a:ext cx="7119258" cy="871575"/>
          </a:xfrm>
        </p:spPr>
        <p:txBody>
          <a:bodyPr>
            <a:normAutofit/>
          </a:bodyPr>
          <a:lstStyle/>
          <a:p>
            <a:pPr marL="457200" lvl="1" indent="0" algn="ctr">
              <a:buNone/>
            </a:pPr>
            <a:r>
              <a:rPr lang="en-US" dirty="0" smtClean="0"/>
              <a:t>When the following script is complete, what will be value of </a:t>
            </a:r>
            <a:r>
              <a:rPr lang="en-US" b="1" dirty="0" smtClean="0"/>
              <a:t>x </a:t>
            </a:r>
            <a:r>
              <a:rPr lang="en-US" dirty="0" smtClean="0"/>
              <a:t> be?</a:t>
            </a:r>
            <a:endParaRPr lang="en-US" dirty="0" smtClean="0"/>
          </a:p>
        </p:txBody>
      </p:sp>
      <p:sp>
        <p:nvSpPr>
          <p:cNvPr id="5" name="Content Placeholder 2"/>
          <p:cNvSpPr txBox="1">
            <a:spLocks/>
          </p:cNvSpPr>
          <p:nvPr/>
        </p:nvSpPr>
        <p:spPr>
          <a:xfrm>
            <a:off x="1103311" y="3181654"/>
            <a:ext cx="6178937" cy="12623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smtClean="0"/>
          </a:p>
          <a:p>
            <a:endParaRPr lang="en-US" dirty="0" smtClean="0"/>
          </a:p>
          <a:p>
            <a:endParaRPr lang="en-US" dirty="0" smtClean="0"/>
          </a:p>
        </p:txBody>
      </p:sp>
      <p:sp>
        <p:nvSpPr>
          <p:cNvPr id="7" name="Content Placeholder 2"/>
          <p:cNvSpPr txBox="1">
            <a:spLocks/>
          </p:cNvSpPr>
          <p:nvPr/>
        </p:nvSpPr>
        <p:spPr>
          <a:xfrm>
            <a:off x="1103311" y="4789966"/>
            <a:ext cx="10117682" cy="19661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457200" lvl="1" indent="0">
              <a:buFont typeface="Wingdings 3" charset="2"/>
              <a:buNone/>
            </a:pPr>
            <a:r>
              <a:rPr lang="en-US" dirty="0" smtClean="0"/>
              <a:t>A: </a:t>
            </a:r>
            <a:r>
              <a:rPr lang="en-US" b="1" dirty="0" smtClean="0"/>
              <a:t>This script will never complete (infinite loop)</a:t>
            </a:r>
          </a:p>
          <a:p>
            <a:pPr marL="457200" lvl="1" indent="0">
              <a:buFont typeface="Wingdings 3" charset="2"/>
              <a:buNone/>
            </a:pPr>
            <a:r>
              <a:rPr lang="en-US" b="1" dirty="0" smtClean="0"/>
              <a:t>       </a:t>
            </a:r>
            <a:r>
              <a:rPr lang="en-US" dirty="0" smtClean="0">
                <a:solidFill>
                  <a:schemeClr val="accent1">
                    <a:lumMod val="40000"/>
                    <a:lumOff val="60000"/>
                  </a:schemeClr>
                </a:solidFill>
              </a:rPr>
              <a:t>The condition of the loop will never evaluate to true, as the value of x can’t be both equal to 3 and greater than 5 at the same time. The value of x will continue getting larger until the user stops the program.			</a:t>
            </a:r>
            <a:endParaRPr lang="en-US" dirty="0" smtClean="0">
              <a:solidFill>
                <a:schemeClr val="accent1">
                  <a:lumMod val="40000"/>
                  <a:lumOff val="60000"/>
                </a:schemeClr>
              </a:solidFill>
            </a:endParaRPr>
          </a:p>
        </p:txBody>
      </p:sp>
      <p:pic>
        <p:nvPicPr>
          <p:cNvPr id="4" name="Picture 3"/>
          <p:cNvPicPr>
            <a:picLocks noChangeAspect="1"/>
          </p:cNvPicPr>
          <p:nvPr/>
        </p:nvPicPr>
        <p:blipFill>
          <a:blip r:embed="rId2"/>
          <a:stretch>
            <a:fillRect/>
          </a:stretch>
        </p:blipFill>
        <p:spPr>
          <a:xfrm>
            <a:off x="3124722" y="1296431"/>
            <a:ext cx="5314950" cy="2895600"/>
          </a:xfrm>
          <a:prstGeom prst="rect">
            <a:avLst/>
          </a:prstGeom>
        </p:spPr>
      </p:pic>
    </p:spTree>
    <p:extLst>
      <p:ext uri="{BB962C8B-B14F-4D97-AF65-F5344CB8AC3E}">
        <p14:creationId xmlns:p14="http://schemas.microsoft.com/office/powerpoint/2010/main" val="8353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0052" y="312522"/>
            <a:ext cx="8567353" cy="771696"/>
          </a:xfrm>
        </p:spPr>
        <p:txBody>
          <a:bodyPr>
            <a:normAutofit/>
          </a:bodyPr>
          <a:lstStyle/>
          <a:p>
            <a:pPr marL="457200" lvl="1" indent="0" algn="ctr">
              <a:buNone/>
            </a:pPr>
            <a:r>
              <a:rPr lang="en-US" dirty="0" smtClean="0"/>
              <a:t>When the following script is complete, what will be value of </a:t>
            </a:r>
            <a:r>
              <a:rPr lang="en-US" b="1" dirty="0" smtClean="0"/>
              <a:t>x </a:t>
            </a:r>
            <a:r>
              <a:rPr lang="en-US" dirty="0" smtClean="0"/>
              <a:t> be?</a:t>
            </a:r>
            <a:endParaRPr lang="en-US" dirty="0" smtClean="0"/>
          </a:p>
        </p:txBody>
      </p:sp>
      <p:sp>
        <p:nvSpPr>
          <p:cNvPr id="5" name="Content Placeholder 2"/>
          <p:cNvSpPr txBox="1">
            <a:spLocks/>
          </p:cNvSpPr>
          <p:nvPr/>
        </p:nvSpPr>
        <p:spPr>
          <a:xfrm>
            <a:off x="1103311" y="3181654"/>
            <a:ext cx="6178937" cy="12623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smtClean="0"/>
          </a:p>
          <a:p>
            <a:endParaRPr lang="en-US" dirty="0" smtClean="0"/>
          </a:p>
          <a:p>
            <a:endParaRPr lang="en-US" dirty="0" smtClean="0"/>
          </a:p>
        </p:txBody>
      </p:sp>
      <p:sp>
        <p:nvSpPr>
          <p:cNvPr id="7" name="Content Placeholder 2"/>
          <p:cNvSpPr txBox="1">
            <a:spLocks/>
          </p:cNvSpPr>
          <p:nvPr/>
        </p:nvSpPr>
        <p:spPr>
          <a:xfrm>
            <a:off x="4708660" y="1084218"/>
            <a:ext cx="7060974" cy="19661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457200" lvl="1" indent="0">
              <a:buFont typeface="Wingdings 3" charset="2"/>
              <a:buNone/>
            </a:pPr>
            <a:r>
              <a:rPr lang="en-US" dirty="0" smtClean="0"/>
              <a:t>A: </a:t>
            </a:r>
            <a:r>
              <a:rPr lang="en-US" b="1" dirty="0" smtClean="0"/>
              <a:t>24       </a:t>
            </a:r>
          </a:p>
          <a:p>
            <a:pPr marL="457200" lvl="1" indent="0">
              <a:buFont typeface="Wingdings 3" charset="2"/>
              <a:buNone/>
            </a:pPr>
            <a:r>
              <a:rPr lang="en-US" dirty="0" smtClean="0">
                <a:solidFill>
                  <a:schemeClr val="accent1">
                    <a:lumMod val="40000"/>
                    <a:lumOff val="60000"/>
                  </a:schemeClr>
                </a:solidFill>
              </a:rPr>
              <a:t>For more complex problems, drawing a table to track the values across iterations is a good strategy.		</a:t>
            </a:r>
            <a:endParaRPr lang="en-US" dirty="0" smtClean="0">
              <a:solidFill>
                <a:schemeClr val="accent1">
                  <a:lumMod val="40000"/>
                  <a:lumOff val="60000"/>
                </a:schemeClr>
              </a:solidFill>
            </a:endParaRPr>
          </a:p>
        </p:txBody>
      </p:sp>
      <p:pic>
        <p:nvPicPr>
          <p:cNvPr id="2" name="Picture 1"/>
          <p:cNvPicPr>
            <a:picLocks noChangeAspect="1"/>
          </p:cNvPicPr>
          <p:nvPr/>
        </p:nvPicPr>
        <p:blipFill>
          <a:blip r:embed="rId2"/>
          <a:stretch>
            <a:fillRect/>
          </a:stretch>
        </p:blipFill>
        <p:spPr>
          <a:xfrm>
            <a:off x="868680" y="1084218"/>
            <a:ext cx="3311434" cy="478718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969834814"/>
              </p:ext>
            </p:extLst>
          </p:nvPr>
        </p:nvGraphicFramePr>
        <p:xfrm>
          <a:off x="5606799" y="2470089"/>
          <a:ext cx="4407990" cy="3337560"/>
        </p:xfrm>
        <a:graphic>
          <a:graphicData uri="http://schemas.openxmlformats.org/drawingml/2006/table">
            <a:tbl>
              <a:tblPr firstRow="1" bandRow="1">
                <a:tableStyleId>{5C22544A-7EE6-4342-B048-85BDC9FD1C3A}</a:tableStyleId>
              </a:tblPr>
              <a:tblGrid>
                <a:gridCol w="1469330">
                  <a:extLst>
                    <a:ext uri="{9D8B030D-6E8A-4147-A177-3AD203B41FA5}">
                      <a16:colId xmlns:a16="http://schemas.microsoft.com/office/drawing/2014/main" val="3146614256"/>
                    </a:ext>
                  </a:extLst>
                </a:gridCol>
                <a:gridCol w="1469330">
                  <a:extLst>
                    <a:ext uri="{9D8B030D-6E8A-4147-A177-3AD203B41FA5}">
                      <a16:colId xmlns:a16="http://schemas.microsoft.com/office/drawing/2014/main" val="2086493019"/>
                    </a:ext>
                  </a:extLst>
                </a:gridCol>
                <a:gridCol w="1469330">
                  <a:extLst>
                    <a:ext uri="{9D8B030D-6E8A-4147-A177-3AD203B41FA5}">
                      <a16:colId xmlns:a16="http://schemas.microsoft.com/office/drawing/2014/main" val="2605716333"/>
                    </a:ext>
                  </a:extLst>
                </a:gridCol>
              </a:tblGrid>
              <a:tr h="370840">
                <a:tc>
                  <a:txBody>
                    <a:bodyPr/>
                    <a:lstStyle/>
                    <a:p>
                      <a:r>
                        <a:rPr lang="en-US" dirty="0" smtClean="0"/>
                        <a:t>Iteration #</a:t>
                      </a:r>
                      <a:endParaRPr lang="en-US" dirty="0"/>
                    </a:p>
                  </a:txBody>
                  <a:tcPr/>
                </a:tc>
                <a:tc>
                  <a:txBody>
                    <a:bodyPr/>
                    <a:lstStyle/>
                    <a:p>
                      <a:r>
                        <a:rPr lang="en-US" dirty="0" smtClean="0"/>
                        <a:t>Value of X</a:t>
                      </a:r>
                      <a:endParaRPr lang="en-US" dirty="0"/>
                    </a:p>
                  </a:txBody>
                  <a:tcPr/>
                </a:tc>
                <a:tc>
                  <a:txBody>
                    <a:bodyPr/>
                    <a:lstStyle/>
                    <a:p>
                      <a:r>
                        <a:rPr lang="en-US" dirty="0" smtClean="0"/>
                        <a:t>Value of Y</a:t>
                      </a:r>
                      <a:endParaRPr lang="en-US" dirty="0"/>
                    </a:p>
                  </a:txBody>
                  <a:tcPr/>
                </a:tc>
                <a:extLst>
                  <a:ext uri="{0D108BD9-81ED-4DB2-BD59-A6C34878D82A}">
                    <a16:rowId xmlns:a16="http://schemas.microsoft.com/office/drawing/2014/main" val="1275125504"/>
                  </a:ext>
                </a:extLst>
              </a:tr>
              <a:tr h="370840">
                <a:tc>
                  <a:txBody>
                    <a:bodyPr/>
                    <a:lstStyle/>
                    <a:p>
                      <a:pPr algn="ctr"/>
                      <a:r>
                        <a:rPr lang="en-US" b="1" dirty="0" smtClean="0"/>
                        <a:t>1</a:t>
                      </a:r>
                      <a:endParaRPr lang="en-US" b="1"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598979230"/>
                  </a:ext>
                </a:extLst>
              </a:tr>
              <a:tr h="370840">
                <a:tc>
                  <a:txBody>
                    <a:bodyPr/>
                    <a:lstStyle/>
                    <a:p>
                      <a:pPr algn="ctr"/>
                      <a:r>
                        <a:rPr lang="en-US" b="1" dirty="0" smtClean="0"/>
                        <a:t>2</a:t>
                      </a:r>
                      <a:endParaRPr lang="en-US" b="1"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525360199"/>
                  </a:ext>
                </a:extLst>
              </a:tr>
              <a:tr h="370840">
                <a:tc>
                  <a:txBody>
                    <a:bodyPr/>
                    <a:lstStyle/>
                    <a:p>
                      <a:pPr algn="ctr"/>
                      <a:r>
                        <a:rPr lang="en-US" b="1" dirty="0" smtClean="0"/>
                        <a:t>3</a:t>
                      </a:r>
                      <a:endParaRPr lang="en-US" b="1"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808764626"/>
                  </a:ext>
                </a:extLst>
              </a:tr>
              <a:tr h="370840">
                <a:tc>
                  <a:txBody>
                    <a:bodyPr/>
                    <a:lstStyle/>
                    <a:p>
                      <a:pPr algn="ctr"/>
                      <a:r>
                        <a:rPr lang="en-US" b="1" dirty="0" smtClean="0"/>
                        <a:t>4</a:t>
                      </a:r>
                      <a:endParaRPr lang="en-US" b="1"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986318595"/>
                  </a:ext>
                </a:extLst>
              </a:tr>
              <a:tr h="370840">
                <a:tc>
                  <a:txBody>
                    <a:bodyPr/>
                    <a:lstStyle/>
                    <a:p>
                      <a:pPr algn="ctr"/>
                      <a:r>
                        <a:rPr lang="en-US" b="1" dirty="0" smtClean="0"/>
                        <a:t>5</a:t>
                      </a:r>
                      <a:endParaRPr lang="en-US" b="1" dirty="0"/>
                    </a:p>
                  </a:txBody>
                  <a:tcPr/>
                </a:tc>
                <a:tc>
                  <a:txBody>
                    <a:bodyPr/>
                    <a:lstStyle/>
                    <a:p>
                      <a:pPr algn="ctr"/>
                      <a:r>
                        <a:rPr lang="en-US" dirty="0" smtClean="0"/>
                        <a:t>11 + 2 = 13</a:t>
                      </a:r>
                      <a:endParaRPr lang="en-US" dirty="0"/>
                    </a:p>
                  </a:txBody>
                  <a:tcPr/>
                </a:tc>
                <a:tc>
                  <a:txBody>
                    <a:bodyPr/>
                    <a:lstStyle/>
                    <a:p>
                      <a:pPr algn="ctr"/>
                      <a:r>
                        <a:rPr lang="en-US" dirty="0" smtClean="0"/>
                        <a:t>0 + 1 = 1</a:t>
                      </a:r>
                      <a:endParaRPr lang="en-US" dirty="0"/>
                    </a:p>
                  </a:txBody>
                  <a:tcPr/>
                </a:tc>
                <a:extLst>
                  <a:ext uri="{0D108BD9-81ED-4DB2-BD59-A6C34878D82A}">
                    <a16:rowId xmlns:a16="http://schemas.microsoft.com/office/drawing/2014/main" val="1510274172"/>
                  </a:ext>
                </a:extLst>
              </a:tr>
              <a:tr h="370840">
                <a:tc>
                  <a:txBody>
                    <a:bodyPr/>
                    <a:lstStyle/>
                    <a:p>
                      <a:pPr algn="ctr"/>
                      <a:r>
                        <a:rPr lang="en-US" b="1" dirty="0" smtClean="0"/>
                        <a:t>6</a:t>
                      </a:r>
                      <a:endParaRPr lang="en-US" b="1" dirty="0"/>
                    </a:p>
                  </a:txBody>
                  <a:tcPr/>
                </a:tc>
                <a:tc>
                  <a:txBody>
                    <a:bodyPr/>
                    <a:lstStyle/>
                    <a:p>
                      <a:pPr algn="ctr"/>
                      <a:r>
                        <a:rPr lang="en-US" dirty="0" smtClean="0"/>
                        <a:t>15</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3901299039"/>
                  </a:ext>
                </a:extLst>
              </a:tr>
              <a:tr h="370840">
                <a:tc>
                  <a:txBody>
                    <a:bodyPr/>
                    <a:lstStyle/>
                    <a:p>
                      <a:pPr algn="ctr"/>
                      <a:r>
                        <a:rPr lang="en-US" b="1" dirty="0" smtClean="0"/>
                        <a:t>7</a:t>
                      </a:r>
                      <a:endParaRPr lang="en-US" b="1" dirty="0"/>
                    </a:p>
                  </a:txBody>
                  <a:tcPr/>
                </a:tc>
                <a:tc>
                  <a:txBody>
                    <a:bodyPr/>
                    <a:lstStyle/>
                    <a:p>
                      <a:pPr algn="ctr"/>
                      <a:r>
                        <a:rPr lang="en-US" dirty="0" smtClean="0"/>
                        <a:t>17 </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2670792469"/>
                  </a:ext>
                </a:extLst>
              </a:tr>
              <a:tr h="370840">
                <a:tc>
                  <a:txBody>
                    <a:bodyPr/>
                    <a:lstStyle/>
                    <a:p>
                      <a:pPr algn="ctr"/>
                      <a:r>
                        <a:rPr lang="en-US" b="1" dirty="0" smtClean="0"/>
                        <a:t>8</a:t>
                      </a:r>
                      <a:endParaRPr lang="en-US" b="1" dirty="0"/>
                    </a:p>
                  </a:txBody>
                  <a:tcPr/>
                </a:tc>
                <a:tc>
                  <a:txBody>
                    <a:bodyPr/>
                    <a:lstStyle/>
                    <a:p>
                      <a:pPr algn="ctr"/>
                      <a:r>
                        <a:rPr lang="en-US" dirty="0" smtClean="0"/>
                        <a:t>22 + 2 = 24</a:t>
                      </a:r>
                      <a:endParaRPr lang="en-US" dirty="0"/>
                    </a:p>
                  </a:txBody>
                  <a:tcPr/>
                </a:tc>
                <a:tc>
                  <a:txBody>
                    <a:bodyPr/>
                    <a:lstStyle/>
                    <a:p>
                      <a:pPr algn="ctr"/>
                      <a:r>
                        <a:rPr lang="en-US" dirty="0" smtClean="0"/>
                        <a:t>0 + 1 = 1</a:t>
                      </a:r>
                      <a:endParaRPr lang="en-US" dirty="0"/>
                    </a:p>
                  </a:txBody>
                  <a:tcPr/>
                </a:tc>
                <a:extLst>
                  <a:ext uri="{0D108BD9-81ED-4DB2-BD59-A6C34878D82A}">
                    <a16:rowId xmlns:a16="http://schemas.microsoft.com/office/drawing/2014/main" val="2216345979"/>
                  </a:ext>
                </a:extLst>
              </a:tr>
            </a:tbl>
          </a:graphicData>
        </a:graphic>
      </p:graphicFrame>
    </p:spTree>
    <p:extLst>
      <p:ext uri="{BB962C8B-B14F-4D97-AF65-F5344CB8AC3E}">
        <p14:creationId xmlns:p14="http://schemas.microsoft.com/office/powerpoint/2010/main" val="313669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3477</TotalTime>
  <Words>405</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Computer Science 20</vt:lpstr>
      <vt:lpstr>PowerPoint Presentation</vt:lpstr>
      <vt:lpstr>PowerPoint Presentation</vt:lpstr>
      <vt:lpstr>PowerPoint Presentation</vt:lpstr>
      <vt:lpstr>PowerPoint Presentation</vt:lpstr>
      <vt:lpstr>PowerPoint Presentation</vt:lpstr>
      <vt:lpstr>PowerPoint Presentation</vt:lpstr>
    </vt:vector>
  </TitlesOfParts>
  <Company>Saskatoon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20</dc:title>
  <dc:creator>Scott, Stefan Graham (Stefan)</dc:creator>
  <cp:lastModifiedBy>Scott, Stefan Graham (Stefan)</cp:lastModifiedBy>
  <cp:revision>60</cp:revision>
  <dcterms:created xsi:type="dcterms:W3CDTF">2016-08-31T14:32:10Z</dcterms:created>
  <dcterms:modified xsi:type="dcterms:W3CDTF">2018-02-27T16:58:12Z</dcterms:modified>
</cp:coreProperties>
</file>