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3" r:id="rId4"/>
    <p:sldId id="264" r:id="rId5"/>
    <p:sldId id="265" r:id="rId6"/>
    <p:sldId id="267" r:id="rId7"/>
    <p:sldId id="266" r:id="rId8"/>
    <p:sldId id="268"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66" autoAdjust="0"/>
  </p:normalViewPr>
  <p:slideViewPr>
    <p:cSldViewPr snapToGrid="0">
      <p:cViewPr varScale="1">
        <p:scale>
          <a:sx n="141" d="100"/>
          <a:sy n="141" d="100"/>
        </p:scale>
        <p:origin x="3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C6B43-B0B4-40E9-A7E2-B7DD28938FAF}"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5A6E5-9D0D-450A-A312-C4B855C8ED63}" type="slidenum">
              <a:rPr lang="en-US" smtClean="0"/>
              <a:t>‹#›</a:t>
            </a:fld>
            <a:endParaRPr lang="en-US"/>
          </a:p>
        </p:txBody>
      </p:sp>
    </p:spTree>
    <p:extLst>
      <p:ext uri="{BB962C8B-B14F-4D97-AF65-F5344CB8AC3E}">
        <p14:creationId xmlns:p14="http://schemas.microsoft.com/office/powerpoint/2010/main" val="1874806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by creating a sprite and loading all the image</a:t>
            </a:r>
            <a:r>
              <a:rPr lang="en-US" baseline="0" dirty="0" smtClean="0"/>
              <a:t>s for just the idle animation. Create a simple script to cycle through all frames. This is quite a simple script.</a:t>
            </a:r>
          </a:p>
          <a:p>
            <a:endParaRPr lang="en-US" baseline="0" dirty="0" smtClean="0"/>
          </a:p>
          <a:p>
            <a:r>
              <a:rPr lang="en-US" baseline="0" dirty="0" smtClean="0"/>
              <a:t>Add to the costumes by also loading the images from a second action – slide.  Using the original script, the animation switch back and forth continually, which is not likely very useful. Instead, we want to cycle either action depending on what the user is doing! Work through the decisions needed to make this work.</a:t>
            </a:r>
          </a:p>
          <a:p>
            <a:endParaRPr lang="en-US" baseline="0" dirty="0" smtClean="0"/>
          </a:p>
          <a:p>
            <a:r>
              <a:rPr lang="en-US" baseline="0" dirty="0" smtClean="0"/>
              <a:t>Usually students are challenged to incorporate two more actions on their own. For today, as a group implement the third action as well (jump) to see the logic may need to be expanded depending on how well thought-through </a:t>
            </a:r>
            <a:r>
              <a:rPr lang="en-US" baseline="0" smtClean="0"/>
              <a:t>step two was.</a:t>
            </a:r>
            <a:endParaRPr lang="en-US"/>
          </a:p>
        </p:txBody>
      </p:sp>
      <p:sp>
        <p:nvSpPr>
          <p:cNvPr id="4" name="Slide Number Placeholder 3"/>
          <p:cNvSpPr>
            <a:spLocks noGrp="1"/>
          </p:cNvSpPr>
          <p:nvPr>
            <p:ph type="sldNum" sz="quarter" idx="10"/>
          </p:nvPr>
        </p:nvSpPr>
        <p:spPr/>
        <p:txBody>
          <a:bodyPr/>
          <a:lstStyle/>
          <a:p>
            <a:fld id="{54D5A6E5-9D0D-450A-A312-C4B855C8ED63}" type="slidenum">
              <a:rPr lang="en-US" smtClean="0"/>
              <a:t>6</a:t>
            </a:fld>
            <a:endParaRPr lang="en-US"/>
          </a:p>
        </p:txBody>
      </p:sp>
    </p:spTree>
    <p:extLst>
      <p:ext uri="{BB962C8B-B14F-4D97-AF65-F5344CB8AC3E}">
        <p14:creationId xmlns:p14="http://schemas.microsoft.com/office/powerpoint/2010/main" val="191334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Students load their project (and log-out so no changes can be made), and are given a feedback sheet to leave by their computer.</a:t>
            </a:r>
          </a:p>
          <a:p>
            <a:r>
              <a:rPr lang="en-CA" sz="1200" dirty="0" smtClean="0"/>
              <a:t>Teacher instructs everyone to shift a random number of computers in one direction, and students spend 10 minutes trying out a program, then give written feedback.</a:t>
            </a:r>
          </a:p>
          <a:p>
            <a:r>
              <a:rPr lang="en-CA" sz="1200" dirty="0" smtClean="0"/>
              <a:t>Repeat 3x, then rest of class to read feedback before returning to teacher.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4D5A6E5-9D0D-450A-A312-C4B855C8ED63}" type="slidenum">
              <a:rPr lang="en-US" smtClean="0"/>
              <a:t>8</a:t>
            </a:fld>
            <a:endParaRPr lang="en-US"/>
          </a:p>
        </p:txBody>
      </p:sp>
    </p:spTree>
    <p:extLst>
      <p:ext uri="{BB962C8B-B14F-4D97-AF65-F5344CB8AC3E}">
        <p14:creationId xmlns:p14="http://schemas.microsoft.com/office/powerpoint/2010/main" val="305455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Open Text at</a:t>
            </a:r>
            <a:r>
              <a:rPr lang="en-US" baseline="0" dirty="0" smtClean="0"/>
              <a:t> this point to show the layout there.  Cs20.ca</a:t>
            </a:r>
            <a:endParaRPr lang="en-US" dirty="0"/>
          </a:p>
        </p:txBody>
      </p:sp>
      <p:sp>
        <p:nvSpPr>
          <p:cNvPr id="4" name="Slide Number Placeholder 3"/>
          <p:cNvSpPr>
            <a:spLocks noGrp="1"/>
          </p:cNvSpPr>
          <p:nvPr>
            <p:ph type="sldNum" sz="quarter" idx="10"/>
          </p:nvPr>
        </p:nvSpPr>
        <p:spPr/>
        <p:txBody>
          <a:bodyPr/>
          <a:lstStyle/>
          <a:p>
            <a:fld id="{54D5A6E5-9D0D-450A-A312-C4B855C8ED63}" type="slidenum">
              <a:rPr lang="en-US" smtClean="0"/>
              <a:t>9</a:t>
            </a:fld>
            <a:endParaRPr lang="en-US"/>
          </a:p>
        </p:txBody>
      </p:sp>
    </p:spTree>
    <p:extLst>
      <p:ext uri="{BB962C8B-B14F-4D97-AF65-F5344CB8AC3E}">
        <p14:creationId xmlns:p14="http://schemas.microsoft.com/office/powerpoint/2010/main" val="159971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E422ED4-1C96-4A6E-B489-4D20311FFEA7}" type="datetimeFigureOut">
              <a:rPr lang="en-US" smtClean="0"/>
              <a:t>8/8/2018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13D2B86-55C7-4AE1-A5CA-A8BE4B1206B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7206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422ED4-1C96-4A6E-B489-4D20311FFEA7}"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143124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422ED4-1C96-4A6E-B489-4D20311FFEA7}"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288806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422ED4-1C96-4A6E-B489-4D20311FFEA7}"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80149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422ED4-1C96-4A6E-B489-4D20311FFEA7}"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D2B86-55C7-4AE1-A5CA-A8BE4B1206B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14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422ED4-1C96-4A6E-B489-4D20311FFEA7}"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200012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422ED4-1C96-4A6E-B489-4D20311FFEA7}"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25233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422ED4-1C96-4A6E-B489-4D20311FFEA7}"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33767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22ED4-1C96-4A6E-B489-4D20311FFEA7}"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340125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422ED4-1C96-4A6E-B489-4D20311FFEA7}"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175614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422ED4-1C96-4A6E-B489-4D20311FFEA7}"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D2B86-55C7-4AE1-A5CA-A8BE4B1206B6}" type="slidenum">
              <a:rPr lang="en-US" smtClean="0"/>
              <a:t>‹#›</a:t>
            </a:fld>
            <a:endParaRPr lang="en-US"/>
          </a:p>
        </p:txBody>
      </p:sp>
    </p:spTree>
    <p:extLst>
      <p:ext uri="{BB962C8B-B14F-4D97-AF65-F5344CB8AC3E}">
        <p14:creationId xmlns:p14="http://schemas.microsoft.com/office/powerpoint/2010/main" val="67085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E422ED4-1C96-4A6E-B489-4D20311FFEA7}" type="datetimeFigureOut">
              <a:rPr lang="en-US" smtClean="0"/>
              <a:t>8/8/2018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13D2B86-55C7-4AE1-A5CA-A8BE4B1206B6}" type="slidenum">
              <a:rPr lang="en-US" smtClean="0"/>
              <a:t>‹#›</a:t>
            </a:fld>
            <a:endParaRPr lang="en-US"/>
          </a:p>
        </p:txBody>
      </p:sp>
    </p:spTree>
    <p:extLst>
      <p:ext uri="{BB962C8B-B14F-4D97-AF65-F5344CB8AC3E}">
        <p14:creationId xmlns:p14="http://schemas.microsoft.com/office/powerpoint/2010/main" val="263867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cs20.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ratch.mi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hyperlink" Target="http://bit.ly/cs-usask201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hyperlink" Target="http://bit.ly/cs-usask201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Scratch</a:t>
            </a:r>
            <a:r>
              <a:rPr lang="en-US" dirty="0"/>
              <a:t/>
            </a:r>
            <a:br>
              <a:rPr lang="en-US" dirty="0"/>
            </a:br>
            <a:r>
              <a:rPr lang="en-US" sz="2600" dirty="0" smtClean="0"/>
              <a:t>Visual Programming</a:t>
            </a:r>
            <a:endParaRPr lang="en-US" sz="2600" dirty="0"/>
          </a:p>
        </p:txBody>
      </p:sp>
    </p:spTree>
    <p:extLst>
      <p:ext uri="{BB962C8B-B14F-4D97-AF65-F5344CB8AC3E}">
        <p14:creationId xmlns:p14="http://schemas.microsoft.com/office/powerpoint/2010/main" val="40259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Visual Programming Languages</a:t>
            </a:r>
            <a:endParaRPr lang="en-US" dirty="0"/>
          </a:p>
        </p:txBody>
      </p:sp>
      <p:sp>
        <p:nvSpPr>
          <p:cNvPr id="5" name="Content Placeholder 4"/>
          <p:cNvSpPr>
            <a:spLocks noGrp="1"/>
          </p:cNvSpPr>
          <p:nvPr>
            <p:ph idx="1"/>
          </p:nvPr>
        </p:nvSpPr>
        <p:spPr>
          <a:xfrm>
            <a:off x="1261872" y="1950720"/>
            <a:ext cx="9284208" cy="4351337"/>
          </a:xfrm>
        </p:spPr>
        <p:txBody>
          <a:bodyPr>
            <a:normAutofit/>
          </a:bodyPr>
          <a:lstStyle/>
          <a:p>
            <a:r>
              <a:rPr lang="en-CA" sz="1600" dirty="0"/>
              <a:t>One focus for the 20 level course is to provide balance exciting hooks for computer science and to sequence things in such a way as to </a:t>
            </a:r>
            <a:r>
              <a:rPr lang="en-CA" sz="1600" dirty="0" smtClean="0"/>
              <a:t>minimize </a:t>
            </a:r>
            <a:r>
              <a:rPr lang="en-CA" sz="1600" dirty="0"/>
              <a:t>frustrations that are common to novices learning to programming (syntax errors, etc</a:t>
            </a:r>
            <a:r>
              <a:rPr lang="en-CA" sz="1600" dirty="0" smtClean="0"/>
              <a:t>...)</a:t>
            </a:r>
          </a:p>
          <a:p>
            <a:r>
              <a:rPr lang="en-CA" sz="1600" dirty="0" smtClean="0"/>
              <a:t>Visual </a:t>
            </a:r>
            <a:r>
              <a:rPr lang="en-CA" sz="1600" dirty="0"/>
              <a:t>programming languages are an excellent place to begin as overhead to create interesting and interactive programs is </a:t>
            </a:r>
            <a:r>
              <a:rPr lang="en-CA" sz="1600" dirty="0" smtClean="0"/>
              <a:t>low</a:t>
            </a:r>
            <a:br>
              <a:rPr lang="en-CA" sz="1600" dirty="0" smtClean="0"/>
            </a:br>
            <a:endParaRPr lang="en-CA" sz="1600" dirty="0"/>
          </a:p>
          <a:p>
            <a:pPr lvl="1"/>
            <a:r>
              <a:rPr lang="en-CA" sz="1400" dirty="0" smtClean="0"/>
              <a:t>fun </a:t>
            </a:r>
            <a:r>
              <a:rPr lang="en-CA" sz="1400" dirty="0"/>
              <a:t>projects can be achieved within a short amount of time </a:t>
            </a:r>
            <a:r>
              <a:rPr lang="en-CA" sz="1400" i="1" dirty="0" smtClean="0"/>
              <a:t>(</a:t>
            </a:r>
            <a:r>
              <a:rPr lang="en-CA" sz="1400" i="1" dirty="0"/>
              <a:t>animation, games, </a:t>
            </a:r>
            <a:r>
              <a:rPr lang="en-CA" sz="1400" i="1" dirty="0" smtClean="0"/>
              <a:t>sound)</a:t>
            </a:r>
            <a:r>
              <a:rPr lang="en-CA" sz="1400" dirty="0" smtClean="0"/>
              <a:t/>
            </a:r>
            <a:br>
              <a:rPr lang="en-CA" sz="1400" dirty="0" smtClean="0"/>
            </a:br>
            <a:endParaRPr lang="en-CA" sz="1400" dirty="0" smtClean="0"/>
          </a:p>
          <a:p>
            <a:pPr lvl="1"/>
            <a:r>
              <a:rPr lang="en-CA" sz="1400" dirty="0" smtClean="0"/>
              <a:t>click-in </a:t>
            </a:r>
            <a:r>
              <a:rPr lang="en-CA" sz="1400" dirty="0"/>
              <a:t>bricks allow for more intuitive ordering of instructions and control structures</a:t>
            </a:r>
          </a:p>
          <a:p>
            <a:r>
              <a:rPr lang="en-CA" sz="1600" dirty="0" smtClean="0"/>
              <a:t>Helps </a:t>
            </a:r>
            <a:r>
              <a:rPr lang="en-CA" sz="1600" dirty="0"/>
              <a:t>lay a foundation for the rest of the class, but are best suited to a short introductory unit (3-5 weeks).</a:t>
            </a:r>
          </a:p>
          <a:p>
            <a:r>
              <a:rPr lang="en-CA" sz="1600" dirty="0" smtClean="0"/>
              <a:t>not </a:t>
            </a:r>
            <a:r>
              <a:rPr lang="en-CA" sz="1600" dirty="0"/>
              <a:t>practical to address all curricular outcomes</a:t>
            </a:r>
            <a:endParaRPr lang="en-US" sz="1600" dirty="0"/>
          </a:p>
        </p:txBody>
      </p:sp>
    </p:spTree>
    <p:extLst>
      <p:ext uri="{BB962C8B-B14F-4D97-AF65-F5344CB8AC3E}">
        <p14:creationId xmlns:p14="http://schemas.microsoft.com/office/powerpoint/2010/main" val="2500707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Scratch</a:t>
            </a:r>
            <a:endParaRPr lang="en-US" dirty="0"/>
          </a:p>
        </p:txBody>
      </p:sp>
      <p:sp>
        <p:nvSpPr>
          <p:cNvPr id="5" name="Content Placeholder 4"/>
          <p:cNvSpPr>
            <a:spLocks noGrp="1"/>
          </p:cNvSpPr>
          <p:nvPr>
            <p:ph idx="1"/>
          </p:nvPr>
        </p:nvSpPr>
        <p:spPr>
          <a:xfrm>
            <a:off x="923206" y="1869440"/>
            <a:ext cx="5626608" cy="4351337"/>
          </a:xfrm>
        </p:spPr>
        <p:txBody>
          <a:bodyPr>
            <a:normAutofit/>
          </a:bodyPr>
          <a:lstStyle/>
          <a:p>
            <a:r>
              <a:rPr lang="en-CA" sz="1600" dirty="0"/>
              <a:t>Visual Programming Language, built at MIT media lab</a:t>
            </a:r>
            <a:r>
              <a:rPr lang="en-CA" sz="1600" dirty="0" smtClean="0"/>
              <a:t>.</a:t>
            </a:r>
          </a:p>
          <a:p>
            <a:r>
              <a:rPr lang="en-CA" sz="1600" dirty="0"/>
              <a:t>There are many alternative Visual Programming Environments.</a:t>
            </a:r>
            <a:r>
              <a:rPr lang="en-CA" sz="1600" dirty="0" smtClean="0"/>
              <a:t/>
            </a:r>
            <a:br>
              <a:rPr lang="en-CA" sz="1600" dirty="0" smtClean="0"/>
            </a:br>
            <a:endParaRPr lang="en-CA" sz="1600" dirty="0"/>
          </a:p>
          <a:p>
            <a:pPr lvl="1"/>
            <a:r>
              <a:rPr lang="en-CA" sz="1400" dirty="0"/>
              <a:t>If it is to be used for a short unit, however, it likely doesn't matter which one is </a:t>
            </a:r>
            <a:r>
              <a:rPr lang="en-CA" sz="1400" dirty="0" smtClean="0"/>
              <a:t>used</a:t>
            </a:r>
            <a:br>
              <a:rPr lang="en-CA" sz="1400" dirty="0" smtClean="0"/>
            </a:br>
            <a:endParaRPr lang="en-CA" sz="1400" dirty="0"/>
          </a:p>
          <a:p>
            <a:pPr lvl="1"/>
            <a:r>
              <a:rPr lang="en-CA" sz="1400" dirty="0" smtClean="0"/>
              <a:t>Resources </a:t>
            </a:r>
            <a:r>
              <a:rPr lang="en-CA" sz="1400" dirty="0"/>
              <a:t>in the open textbook have been created for </a:t>
            </a:r>
            <a:r>
              <a:rPr lang="en-CA" sz="1400" dirty="0" smtClean="0"/>
              <a:t>Scratch</a:t>
            </a:r>
            <a:br>
              <a:rPr lang="en-CA" sz="1400" dirty="0" smtClean="0"/>
            </a:br>
            <a:endParaRPr lang="en-CA" sz="1400" dirty="0"/>
          </a:p>
          <a:p>
            <a:pPr lvl="1"/>
            <a:r>
              <a:rPr lang="en-CA" sz="1400" dirty="0" smtClean="0"/>
              <a:t>Students </a:t>
            </a:r>
            <a:r>
              <a:rPr lang="en-CA" sz="1400" dirty="0"/>
              <a:t>can be organized into a 'class', with signup code. Gives teacher ability to reset passwords if needed.</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038" y="1869440"/>
            <a:ext cx="3600968" cy="3188970"/>
          </a:xfrm>
          <a:prstGeom prst="rect">
            <a:avLst/>
          </a:prstGeom>
        </p:spPr>
      </p:pic>
    </p:spTree>
    <p:extLst>
      <p:ext uri="{BB962C8B-B14F-4D97-AF65-F5344CB8AC3E}">
        <p14:creationId xmlns:p14="http://schemas.microsoft.com/office/powerpoint/2010/main" val="386672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a:t>Open Textbook Resources</a:t>
            </a:r>
          </a:p>
        </p:txBody>
      </p:sp>
      <p:sp>
        <p:nvSpPr>
          <p:cNvPr id="5" name="Content Placeholder 4"/>
          <p:cNvSpPr>
            <a:spLocks noGrp="1"/>
          </p:cNvSpPr>
          <p:nvPr>
            <p:ph idx="1"/>
          </p:nvPr>
        </p:nvSpPr>
        <p:spPr>
          <a:xfrm>
            <a:off x="923206" y="3075094"/>
            <a:ext cx="5206661" cy="1862667"/>
          </a:xfrm>
        </p:spPr>
        <p:txBody>
          <a:bodyPr>
            <a:normAutofit/>
          </a:bodyPr>
          <a:lstStyle/>
          <a:p>
            <a:r>
              <a:rPr lang="en-CA" sz="1600" dirty="0" smtClean="0"/>
              <a:t>Open Textbook (</a:t>
            </a:r>
            <a:r>
              <a:rPr lang="en-CA" sz="1600" dirty="0" smtClean="0">
                <a:hlinkClick r:id="rId2"/>
              </a:rPr>
              <a:t>www.cs20.ca</a:t>
            </a:r>
            <a:r>
              <a:rPr lang="en-CA" sz="1600" dirty="0" smtClean="0"/>
              <a:t>) has 12 items built around this environment. </a:t>
            </a:r>
            <a:br>
              <a:rPr lang="en-CA" sz="1600" dirty="0" smtClean="0"/>
            </a:br>
            <a:endParaRPr lang="en-CA" sz="1600" dirty="0" smtClean="0"/>
          </a:p>
          <a:p>
            <a:r>
              <a:rPr lang="en-CA" sz="1600" dirty="0" smtClean="0"/>
              <a:t>Can </a:t>
            </a:r>
            <a:r>
              <a:rPr lang="en-CA" sz="1600" dirty="0"/>
              <a:t>be used in-class as primary </a:t>
            </a:r>
            <a:r>
              <a:rPr lang="en-CA" sz="1600" dirty="0" smtClean="0"/>
              <a:t>lesson materials, </a:t>
            </a:r>
            <a:r>
              <a:rPr lang="en-CA" sz="1600" dirty="0"/>
              <a:t>or as supplemental for students who miss class or need additional practice</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867" y="2546773"/>
            <a:ext cx="4515565" cy="2811462"/>
          </a:xfrm>
          <a:prstGeom prst="rect">
            <a:avLst/>
          </a:prstGeom>
        </p:spPr>
      </p:pic>
    </p:spTree>
    <p:extLst>
      <p:ext uri="{BB962C8B-B14F-4D97-AF65-F5344CB8AC3E}">
        <p14:creationId xmlns:p14="http://schemas.microsoft.com/office/powerpoint/2010/main" val="1746865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Sequence in Class</a:t>
            </a:r>
            <a:endParaRPr lang="en-US" dirty="0"/>
          </a:p>
        </p:txBody>
      </p:sp>
      <p:sp>
        <p:nvSpPr>
          <p:cNvPr id="5" name="Content Placeholder 4"/>
          <p:cNvSpPr>
            <a:spLocks noGrp="1"/>
          </p:cNvSpPr>
          <p:nvPr>
            <p:ph idx="1"/>
          </p:nvPr>
        </p:nvSpPr>
        <p:spPr>
          <a:xfrm>
            <a:off x="997712" y="2350347"/>
            <a:ext cx="9568687" cy="3075093"/>
          </a:xfrm>
        </p:spPr>
        <p:txBody>
          <a:bodyPr>
            <a:normAutofit/>
          </a:bodyPr>
          <a:lstStyle/>
          <a:p>
            <a:r>
              <a:rPr lang="en-CA" sz="1600" dirty="0" smtClean="0"/>
              <a:t>Scratch offers an excellent format to introduce the following:</a:t>
            </a:r>
            <a:endParaRPr lang="en-CA" sz="1600" dirty="0"/>
          </a:p>
          <a:p>
            <a:pPr marL="0" indent="0">
              <a:buNone/>
            </a:pPr>
            <a:r>
              <a:rPr lang="en-US" sz="1600" dirty="0"/>
              <a:t>Instruction Flow,   Conditional Statements,   Repetition,   Events (Broadcasts),  </a:t>
            </a:r>
            <a:r>
              <a:rPr lang="en-US" sz="1600" dirty="0" smtClean="0"/>
              <a:t>Variables</a:t>
            </a:r>
            <a:br>
              <a:rPr lang="en-US" sz="1600" dirty="0" smtClean="0"/>
            </a:br>
            <a:endParaRPr lang="en-CA" sz="1600" dirty="0" smtClean="0"/>
          </a:p>
          <a:p>
            <a:r>
              <a:rPr lang="en-CA" sz="1600" dirty="0" smtClean="0"/>
              <a:t>Short lessons paired with code-along demos work well to introduce these ideas</a:t>
            </a:r>
            <a:br>
              <a:rPr lang="en-CA" sz="1600" dirty="0" smtClean="0"/>
            </a:br>
            <a:endParaRPr lang="en-CA" sz="1600" dirty="0" smtClean="0"/>
          </a:p>
          <a:p>
            <a:r>
              <a:rPr lang="en-CA" sz="1600" dirty="0" smtClean="0"/>
              <a:t>Small quizzes can be used to quickly determine how well a concept was grasped by the group</a:t>
            </a:r>
            <a:br>
              <a:rPr lang="en-CA" sz="1600" dirty="0" smtClean="0"/>
            </a:br>
            <a:endParaRPr lang="en-CA" sz="1600" dirty="0" smtClean="0"/>
          </a:p>
          <a:p>
            <a:r>
              <a:rPr lang="en-CA" sz="1600" dirty="0" smtClean="0"/>
              <a:t>Increasingly complex assignments challenge students to apply the knowledge and skills themselves</a:t>
            </a:r>
            <a:endParaRPr lang="en-CA" sz="1600" dirty="0"/>
          </a:p>
          <a:p>
            <a:pPr marL="0" indent="0">
              <a:buNone/>
            </a:pPr>
            <a:endParaRPr lang="en-US" sz="1600" dirty="0" smtClean="0"/>
          </a:p>
        </p:txBody>
      </p:sp>
    </p:spTree>
    <p:extLst>
      <p:ext uri="{BB962C8B-B14F-4D97-AF65-F5344CB8AC3E}">
        <p14:creationId xmlns:p14="http://schemas.microsoft.com/office/powerpoint/2010/main" val="450837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Demo – Logic and Sprite Animation</a:t>
            </a:r>
            <a:endParaRPr lang="en-US" dirty="0"/>
          </a:p>
        </p:txBody>
      </p:sp>
      <p:sp>
        <p:nvSpPr>
          <p:cNvPr id="5" name="Content Placeholder 4"/>
          <p:cNvSpPr>
            <a:spLocks noGrp="1"/>
          </p:cNvSpPr>
          <p:nvPr>
            <p:ph idx="1"/>
          </p:nvPr>
        </p:nvSpPr>
        <p:spPr>
          <a:xfrm>
            <a:off x="545591" y="2131906"/>
            <a:ext cx="6837341" cy="3537374"/>
          </a:xfrm>
        </p:spPr>
        <p:txBody>
          <a:bodyPr>
            <a:normAutofit/>
          </a:bodyPr>
          <a:lstStyle/>
          <a:p>
            <a:r>
              <a:rPr lang="en-US" sz="1600" dirty="0" smtClean="0"/>
              <a:t>The following demo can be done in-class to reinforce control structures for decision making.</a:t>
            </a:r>
            <a:br>
              <a:rPr lang="en-US" sz="1600" dirty="0" smtClean="0"/>
            </a:br>
            <a:endParaRPr lang="en-US" sz="1600" dirty="0" smtClean="0"/>
          </a:p>
          <a:p>
            <a:r>
              <a:rPr lang="en-US" sz="1600" dirty="0" smtClean="0"/>
              <a:t>Navigate to the Scratch Website:</a:t>
            </a:r>
            <a:br>
              <a:rPr lang="en-US" sz="1600" dirty="0" smtClean="0"/>
            </a:br>
            <a:r>
              <a:rPr lang="en-US" sz="1600" dirty="0">
                <a:hlinkClick r:id="rId3"/>
              </a:rPr>
              <a:t>https://scratch.mit.edu/</a:t>
            </a:r>
            <a:r>
              <a:rPr lang="en-US" sz="1600" dirty="0"/>
              <a:t>      Click “Create”  </a:t>
            </a:r>
            <a:br>
              <a:rPr lang="en-US" sz="1600" dirty="0"/>
            </a:br>
            <a:r>
              <a:rPr lang="en-US" sz="1600" dirty="0"/>
              <a:t> </a:t>
            </a:r>
            <a:br>
              <a:rPr lang="en-US" sz="1600" dirty="0"/>
            </a:br>
            <a:r>
              <a:rPr lang="en-US" sz="1200" i="1" dirty="0">
                <a:solidFill>
                  <a:schemeClr val="tx1">
                    <a:lumMod val="75000"/>
                    <a:lumOff val="25000"/>
                  </a:schemeClr>
                </a:solidFill>
              </a:rPr>
              <a:t>No login is necessary if you don’t have an account. </a:t>
            </a:r>
            <a:r>
              <a:rPr lang="en-US" sz="1200" i="1" dirty="0" smtClean="0">
                <a:solidFill>
                  <a:schemeClr val="tx1">
                    <a:lumMod val="75000"/>
                    <a:lumOff val="25000"/>
                  </a:schemeClr>
                </a:solidFill>
              </a:rPr>
              <a:t/>
            </a:r>
            <a:br>
              <a:rPr lang="en-US" sz="1200" i="1" dirty="0" smtClean="0">
                <a:solidFill>
                  <a:schemeClr val="tx1">
                    <a:lumMod val="75000"/>
                    <a:lumOff val="25000"/>
                  </a:schemeClr>
                </a:solidFill>
              </a:rPr>
            </a:br>
            <a:endParaRPr lang="en-US" sz="1600" dirty="0" smtClean="0"/>
          </a:p>
          <a:p>
            <a:r>
              <a:rPr lang="en-US" sz="1600" dirty="0" smtClean="0"/>
              <a:t>Download </a:t>
            </a:r>
            <a:r>
              <a:rPr lang="en-US" sz="1600" dirty="0"/>
              <a:t>the folder “Scratch Demo </a:t>
            </a:r>
            <a:r>
              <a:rPr lang="en-US" sz="1600" dirty="0" smtClean="0"/>
              <a:t>– Sprites” from </a:t>
            </a:r>
            <a:r>
              <a:rPr lang="en-US" sz="1600" dirty="0"/>
              <a:t>GitHub.</a:t>
            </a:r>
            <a:br>
              <a:rPr lang="en-US" sz="1600" dirty="0"/>
            </a:br>
            <a:r>
              <a:rPr lang="en-US" sz="1600" dirty="0" smtClean="0">
                <a:hlinkClick r:id="rId4"/>
              </a:rPr>
              <a:t>bit.ly/cs-usask2018</a:t>
            </a:r>
            <a:r>
              <a:rPr lang="en-US" sz="1600" dirty="0" smtClean="0"/>
              <a:t> → scratch</a:t>
            </a:r>
            <a:r>
              <a:rPr lang="en-US" sz="1600" dirty="0"/>
              <a:t/>
            </a:r>
            <a:br>
              <a:rPr lang="en-US" sz="1600" dirty="0"/>
            </a:br>
            <a:endParaRPr lang="en-CA" sz="1600" dirty="0" smtClean="0"/>
          </a:p>
          <a:p>
            <a:pPr marL="0" indent="0">
              <a:buNone/>
            </a:pPr>
            <a:endParaRPr lang="en-US" sz="1600" dirty="0" smtClean="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1996" y="2944833"/>
            <a:ext cx="3752381" cy="3704762"/>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22940"/>
          <a:stretch/>
        </p:blipFill>
        <p:spPr>
          <a:xfrm>
            <a:off x="5012265" y="3130972"/>
            <a:ext cx="1659805" cy="538480"/>
          </a:xfrm>
          <a:prstGeom prst="rect">
            <a:avLst/>
          </a:prstGeom>
        </p:spPr>
      </p:pic>
    </p:spTree>
    <p:extLst>
      <p:ext uri="{BB962C8B-B14F-4D97-AF65-F5344CB8AC3E}">
        <p14:creationId xmlns:p14="http://schemas.microsoft.com/office/powerpoint/2010/main" val="371903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Open Project</a:t>
            </a:r>
            <a:endParaRPr lang="en-US" dirty="0"/>
          </a:p>
        </p:txBody>
      </p:sp>
      <p:sp>
        <p:nvSpPr>
          <p:cNvPr id="5" name="Content Placeholder 4"/>
          <p:cNvSpPr>
            <a:spLocks noGrp="1"/>
          </p:cNvSpPr>
          <p:nvPr>
            <p:ph idx="1"/>
          </p:nvPr>
        </p:nvSpPr>
        <p:spPr>
          <a:xfrm>
            <a:off x="984165" y="2634827"/>
            <a:ext cx="9568687" cy="3075093"/>
          </a:xfrm>
        </p:spPr>
        <p:txBody>
          <a:bodyPr>
            <a:normAutofit/>
          </a:bodyPr>
          <a:lstStyle/>
          <a:p>
            <a:r>
              <a:rPr lang="en-US" sz="1600" dirty="0"/>
              <a:t>An open “Coolest Scratch Project</a:t>
            </a:r>
            <a:r>
              <a:rPr lang="en-US" sz="1600" dirty="0" smtClean="0"/>
              <a:t>” challenges students to be creative and demonstrate their learning so far.</a:t>
            </a:r>
            <a:br>
              <a:rPr lang="en-US" sz="1600" dirty="0" smtClean="0"/>
            </a:br>
            <a:endParaRPr lang="en-US" sz="1600" dirty="0" smtClean="0"/>
          </a:p>
          <a:p>
            <a:r>
              <a:rPr lang="en-US" sz="1600" dirty="0" smtClean="0"/>
              <a:t>Introduce the project briefly at the start of the unit, so that students have time to come up with a great idea</a:t>
            </a:r>
            <a:r>
              <a:rPr lang="en-US" sz="1600" dirty="0" smtClean="0"/>
              <a:t>.</a:t>
            </a:r>
            <a:br>
              <a:rPr lang="en-US" sz="1600" dirty="0" smtClean="0"/>
            </a:br>
            <a:endParaRPr lang="en-US" sz="1600" dirty="0" smtClean="0"/>
          </a:p>
          <a:p>
            <a:r>
              <a:rPr lang="en-US" sz="1600" dirty="0" smtClean="0"/>
              <a:t>Video of Sample Projects available on GitHub: </a:t>
            </a:r>
            <a:r>
              <a:rPr lang="en-US" sz="1600" dirty="0" smtClean="0">
                <a:solidFill>
                  <a:srgbClr val="C00000"/>
                </a:solidFill>
              </a:rPr>
              <a:t>“</a:t>
            </a:r>
            <a:r>
              <a:rPr lang="en-CA" sz="1600" dirty="0">
                <a:solidFill>
                  <a:srgbClr val="C00000"/>
                </a:solidFill>
              </a:rPr>
              <a:t>Coolest Scratch Project Samples </a:t>
            </a:r>
            <a:r>
              <a:rPr lang="en-CA" sz="1600" dirty="0" smtClean="0">
                <a:solidFill>
                  <a:srgbClr val="C00000"/>
                </a:solidFill>
              </a:rPr>
              <a:t>Video.mp4”</a:t>
            </a:r>
            <a:r>
              <a:rPr lang="en-US" sz="1600" dirty="0" smtClean="0"/>
              <a:t/>
            </a:r>
            <a:br>
              <a:rPr lang="en-US" sz="1600" dirty="0" smtClean="0"/>
            </a:br>
            <a:endParaRPr lang="en-US" sz="1600" dirty="0" smtClean="0"/>
          </a:p>
          <a:p>
            <a:r>
              <a:rPr lang="en-US" sz="1600" dirty="0" smtClean="0"/>
              <a:t>Finish the unit with this project. Usually 4-5 full classes given to its construction.</a:t>
            </a:r>
          </a:p>
        </p:txBody>
      </p:sp>
    </p:spTree>
    <p:extLst>
      <p:ext uri="{BB962C8B-B14F-4D97-AF65-F5344CB8AC3E}">
        <p14:creationId xmlns:p14="http://schemas.microsoft.com/office/powerpoint/2010/main" val="2205275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0"/>
            <a:ext cx="9692640" cy="1325562"/>
          </a:xfrm>
        </p:spPr>
        <p:txBody>
          <a:bodyPr/>
          <a:lstStyle/>
          <a:p>
            <a:r>
              <a:rPr lang="en-US" dirty="0" smtClean="0"/>
              <a:t>Beta Testing Activity</a:t>
            </a:r>
            <a:endParaRPr lang="en-US" dirty="0"/>
          </a:p>
        </p:txBody>
      </p:sp>
      <p:sp>
        <p:nvSpPr>
          <p:cNvPr id="5" name="Content Placeholder 4"/>
          <p:cNvSpPr>
            <a:spLocks noGrp="1"/>
          </p:cNvSpPr>
          <p:nvPr>
            <p:ph idx="1"/>
          </p:nvPr>
        </p:nvSpPr>
        <p:spPr>
          <a:xfrm>
            <a:off x="340700" y="4206242"/>
            <a:ext cx="10686287" cy="2350346"/>
          </a:xfrm>
        </p:spPr>
        <p:txBody>
          <a:bodyPr>
            <a:normAutofit/>
          </a:bodyPr>
          <a:lstStyle/>
          <a:p>
            <a:r>
              <a:rPr lang="en-CA" sz="1600" dirty="0" smtClean="0"/>
              <a:t>A one-class Beta Testing activity can be a interesting way for students to share their work with each other, and to give/receive feedback.</a:t>
            </a:r>
          </a:p>
          <a:p>
            <a:r>
              <a:rPr lang="en-CA" sz="1600" dirty="0" smtClean="0"/>
              <a:t>Students are able to read feedback during the final minutes of class, then all feedback forms are handed in to the teacher.</a:t>
            </a:r>
            <a:endParaRPr lang="en-CA" sz="1400" dirty="0"/>
          </a:p>
          <a:p>
            <a:r>
              <a:rPr lang="en-CA" sz="1400" dirty="0" smtClean="0"/>
              <a:t>Allow a few days where students can make refinements as homework before the project is due to be submitted.</a:t>
            </a:r>
          </a:p>
          <a:p>
            <a:r>
              <a:rPr lang="en-CA" sz="1400" dirty="0" smtClean="0"/>
              <a:t>Peer-Assessment feedback form is available </a:t>
            </a:r>
            <a:r>
              <a:rPr lang="en-CA" sz="1400" dirty="0"/>
              <a:t>on GitHub: </a:t>
            </a:r>
            <a:r>
              <a:rPr lang="en-CA" sz="1400" dirty="0">
                <a:solidFill>
                  <a:srgbClr val="C00000"/>
                </a:solidFill>
              </a:rPr>
              <a:t>“Scratch Project Peer </a:t>
            </a:r>
            <a:r>
              <a:rPr lang="en-CA" sz="1400" dirty="0" smtClean="0">
                <a:solidFill>
                  <a:srgbClr val="C00000"/>
                </a:solidFill>
              </a:rPr>
              <a:t>Assessment.docx”</a:t>
            </a:r>
            <a:endParaRPr lang="en-CA" sz="1600" dirty="0" smtClean="0">
              <a:solidFill>
                <a:srgbClr val="C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57" y="1698990"/>
            <a:ext cx="3249737" cy="24263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493" y="1698990"/>
            <a:ext cx="3320232" cy="242632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592" y="1700732"/>
            <a:ext cx="3238165" cy="2424582"/>
          </a:xfrm>
          <a:prstGeom prst="rect">
            <a:avLst/>
          </a:prstGeom>
        </p:spPr>
      </p:pic>
    </p:spTree>
    <p:extLst>
      <p:ext uri="{BB962C8B-B14F-4D97-AF65-F5344CB8AC3E}">
        <p14:creationId xmlns:p14="http://schemas.microsoft.com/office/powerpoint/2010/main" val="201938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82565" y="-196426"/>
            <a:ext cx="9692640" cy="1325562"/>
          </a:xfrm>
        </p:spPr>
        <p:txBody>
          <a:bodyPr/>
          <a:lstStyle/>
          <a:p>
            <a:r>
              <a:rPr lang="en-US" dirty="0" smtClean="0"/>
              <a:t>Time to Explore</a:t>
            </a:r>
            <a:endParaRPr lang="en-US" dirty="0"/>
          </a:p>
        </p:txBody>
      </p:sp>
      <p:sp>
        <p:nvSpPr>
          <p:cNvPr id="7" name="Content Placeholder 2"/>
          <p:cNvSpPr>
            <a:spLocks noGrp="1"/>
          </p:cNvSpPr>
          <p:nvPr>
            <p:ph idx="1"/>
          </p:nvPr>
        </p:nvSpPr>
        <p:spPr>
          <a:xfrm>
            <a:off x="882565" y="1914544"/>
            <a:ext cx="8827008" cy="4235642"/>
          </a:xfrm>
        </p:spPr>
        <p:txBody>
          <a:bodyPr>
            <a:normAutofit/>
          </a:bodyPr>
          <a:lstStyle/>
          <a:p>
            <a:pPr marL="0" indent="0">
              <a:buNone/>
            </a:pPr>
            <a:r>
              <a:rPr lang="en-US" sz="1600" dirty="0" smtClean="0"/>
              <a:t>1. Take some time to look at and work through some of the materials hosted on GitHub: (</a:t>
            </a:r>
            <a:r>
              <a:rPr lang="en-US" sz="1600" dirty="0" smtClean="0">
                <a:hlinkClick r:id="rId3"/>
              </a:rPr>
              <a:t>http://bit.ly/cs-usask2018</a:t>
            </a:r>
            <a:r>
              <a:rPr lang="en-US" sz="1600" dirty="0" smtClean="0"/>
              <a:t>)</a:t>
            </a:r>
            <a:r>
              <a:rPr lang="en-US" sz="1600" dirty="0" smtClean="0"/>
              <a:t/>
            </a:r>
            <a:br>
              <a:rPr lang="en-US" sz="1600" dirty="0" smtClean="0"/>
            </a:br>
            <a:endParaRPr lang="en-US" sz="1600" dirty="0"/>
          </a:p>
          <a:p>
            <a:pPr lvl="1"/>
            <a:r>
              <a:rPr lang="en-US" sz="1400" dirty="0" smtClean="0"/>
              <a:t>Assignment Descriptions and Sample Solutions (includes a few major projects)</a:t>
            </a:r>
            <a:r>
              <a:rPr lang="en-US" sz="1400" dirty="0" smtClean="0"/>
              <a:t/>
            </a:r>
            <a:br>
              <a:rPr lang="en-US" sz="1400" dirty="0" smtClean="0"/>
            </a:br>
            <a:endParaRPr lang="en-US" sz="1400" dirty="0" smtClean="0"/>
          </a:p>
          <a:p>
            <a:pPr lvl="1"/>
            <a:r>
              <a:rPr lang="en-US" sz="1400" dirty="0" smtClean="0"/>
              <a:t>Coolest Scratch Project Samples Video</a:t>
            </a:r>
            <a:r>
              <a:rPr lang="en-US" sz="1400" dirty="0" smtClean="0"/>
              <a:t/>
            </a:r>
            <a:br>
              <a:rPr lang="en-US" sz="1400" dirty="0" smtClean="0"/>
            </a:br>
            <a:endParaRPr lang="en-US" sz="1400" dirty="0" smtClean="0"/>
          </a:p>
          <a:p>
            <a:pPr lvl="1"/>
            <a:r>
              <a:rPr lang="en-US" sz="1400" dirty="0" smtClean="0"/>
              <a:t>Presentation Slides for Teaching  </a:t>
            </a:r>
            <a:br>
              <a:rPr lang="en-US" sz="1400" dirty="0" smtClean="0"/>
            </a:br>
            <a:r>
              <a:rPr lang="en-US" sz="1400" dirty="0" smtClean="0"/>
              <a:t/>
            </a:r>
            <a:br>
              <a:rPr lang="en-US" sz="1400" dirty="0" smtClean="0"/>
            </a:br>
            <a:endParaRPr lang="en-US" sz="1400" dirty="0" smtClean="0"/>
          </a:p>
          <a:p>
            <a:pPr marL="0" indent="0">
              <a:buNone/>
            </a:pPr>
            <a:r>
              <a:rPr lang="en-US" sz="1600" dirty="0" smtClean="0"/>
              <a:t>2. Open up the Scratch Editor and </a:t>
            </a:r>
            <a:r>
              <a:rPr lang="en-US" sz="1600" dirty="0" smtClean="0"/>
              <a:t>make something! </a:t>
            </a:r>
            <a:br>
              <a:rPr lang="en-US" sz="1600" dirty="0" smtClean="0"/>
            </a:br>
            <a:endParaRPr lang="en-US" sz="1600" dirty="0" smtClean="0"/>
          </a:p>
          <a:p>
            <a:pPr marL="0" indent="0">
              <a:buNone/>
            </a:pPr>
            <a:r>
              <a:rPr lang="en-US" sz="1600" dirty="0" smtClean="0"/>
              <a:t>3. Discuss </a:t>
            </a:r>
            <a:r>
              <a:rPr lang="en-US" sz="1600" dirty="0" smtClean="0"/>
              <a:t>/ Share / Work with your </a:t>
            </a:r>
            <a:r>
              <a:rPr lang="en-US" sz="1600" dirty="0" err="1" smtClean="0"/>
              <a:t>neighbours</a:t>
            </a:r>
            <a:r>
              <a:rPr lang="en-US" sz="1600" dirty="0" smtClean="0"/>
              <a:t>.</a:t>
            </a:r>
          </a:p>
        </p:txBody>
      </p:sp>
    </p:spTree>
    <p:extLst>
      <p:ext uri="{BB962C8B-B14F-4D97-AF65-F5344CB8AC3E}">
        <p14:creationId xmlns:p14="http://schemas.microsoft.com/office/powerpoint/2010/main" val="1428679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8240</TotalTime>
  <Words>510</Words>
  <Application>Microsoft Office PowerPoint</Application>
  <PresentationFormat>Widescreen</PresentationFormat>
  <Paragraphs>56</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Scratch Visual Programming</vt:lpstr>
      <vt:lpstr>Visual Programming Languages</vt:lpstr>
      <vt:lpstr>Scratch</vt:lpstr>
      <vt:lpstr>Open Textbook Resources</vt:lpstr>
      <vt:lpstr>Sequence in Class</vt:lpstr>
      <vt:lpstr>Demo – Logic and Sprite Animation</vt:lpstr>
      <vt:lpstr>Open Project</vt:lpstr>
      <vt:lpstr>Beta Testing Activity</vt:lpstr>
      <vt:lpstr>Time to Explore</vt:lpstr>
    </vt:vector>
  </TitlesOfParts>
  <Company>Saskatoon Public Schools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Scott, Stefan Graham (Stefan)</dc:creator>
  <cp:lastModifiedBy>stefan scott</cp:lastModifiedBy>
  <cp:revision>51</cp:revision>
  <dcterms:created xsi:type="dcterms:W3CDTF">2018-07-15T15:28:20Z</dcterms:created>
  <dcterms:modified xsi:type="dcterms:W3CDTF">2018-08-08T22:44:11Z</dcterms:modified>
</cp:coreProperties>
</file>