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sldIdLst>
    <p:sldId id="256" r:id="rId2"/>
    <p:sldId id="257" r:id="rId3"/>
    <p:sldId id="266" r:id="rId4"/>
    <p:sldId id="275" r:id="rId5"/>
    <p:sldId id="268" r:id="rId6"/>
    <p:sldId id="271" r:id="rId7"/>
    <p:sldId id="272" r:id="rId8"/>
    <p:sldId id="274" r:id="rId9"/>
    <p:sldId id="258" r:id="rId10"/>
    <p:sldId id="267" r:id="rId11"/>
    <p:sldId id="276" r:id="rId12"/>
    <p:sldId id="277" r:id="rId13"/>
    <p:sldId id="278" r:id="rId14"/>
    <p:sldId id="279" r:id="rId15"/>
    <p:sldId id="281" r:id="rId16"/>
    <p:sldId id="259" r:id="rId17"/>
    <p:sldId id="282" r:id="rId18"/>
    <p:sldId id="283" r:id="rId19"/>
    <p:sldId id="284" r:id="rId20"/>
    <p:sldId id="269" r:id="rId21"/>
    <p:sldId id="285" r:id="rId22"/>
    <p:sldId id="286" r:id="rId23"/>
    <p:sldId id="288" r:id="rId24"/>
    <p:sldId id="260" r:id="rId25"/>
    <p:sldId id="289" r:id="rId26"/>
    <p:sldId id="270" r:id="rId27"/>
    <p:sldId id="261" r:id="rId28"/>
    <p:sldId id="262" r:id="rId29"/>
    <p:sldId id="263" r:id="rId30"/>
    <p:sldId id="291" r:id="rId31"/>
    <p:sldId id="292" r:id="rId32"/>
    <p:sldId id="293" r:id="rId33"/>
    <p:sldId id="264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97"/>
  </p:normalViewPr>
  <p:slideViewPr>
    <p:cSldViewPr snapToGrid="0" snapToObjects="1">
      <p:cViewPr>
        <p:scale>
          <a:sx n="120" d="100"/>
          <a:sy n="120" d="100"/>
        </p:scale>
        <p:origin x="-136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08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2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36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8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48660-9A34-6740-BACB-DA75D78DE84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068954-DDD3-F944-81F8-7D4DC0CD1A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Q-Learning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</a:t>
            </a:r>
            <a:r>
              <a:rPr lang="en-US" dirty="0" err="1" smtClean="0"/>
              <a:t>wang</a:t>
            </a:r>
            <a:r>
              <a:rPr lang="en-US" dirty="0" smtClean="0"/>
              <a:t> &amp; Song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make sense?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1688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7734" y="18609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7734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1688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28558" y="339566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7734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78045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14588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4091" y="213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0634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0634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34915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59174" y="3677722"/>
            <a:ext cx="1541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13247" y="3862388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0284" y="5406629"/>
            <a:ext cx="143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6210" y="5221963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4091" y="4457700"/>
            <a:ext cx="0" cy="30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21477" y="4443175"/>
            <a:ext cx="1" cy="32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70634" y="2913460"/>
            <a:ext cx="1" cy="36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21477" y="2913460"/>
            <a:ext cx="0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13799" y="4016514"/>
            <a:ext cx="2328644" cy="117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907053" y="4177309"/>
            <a:ext cx="2318043" cy="11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2"/>
          </p:cNvCxnSpPr>
          <p:nvPr/>
        </p:nvCxnSpPr>
        <p:spPr>
          <a:xfrm>
            <a:off x="7781709" y="3852863"/>
            <a:ext cx="44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781709" y="3514041"/>
            <a:ext cx="0" cy="34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81709" y="3514041"/>
            <a:ext cx="412656" cy="10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28249" y="2519006"/>
            <a:ext cx="2496847" cy="87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24787" y="2372381"/>
            <a:ext cx="2586424" cy="89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27734" y="294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305642" y="2943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06068" y="3210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706068" y="38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6068" y="475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6892" y="5485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4323" y="2502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017999" y="4822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900980" y="40165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280179" y="35290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708810" y="29979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85850" y="2328863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309955" y="370611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make sense?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1688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7734" y="18609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7734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1688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28558" y="339566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7734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78045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14588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4091" y="213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0634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0634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34915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59174" y="3677722"/>
            <a:ext cx="1541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13247" y="3862388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0284" y="5406629"/>
            <a:ext cx="143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6210" y="5221963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4091" y="4457700"/>
            <a:ext cx="0" cy="30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21477" y="4443175"/>
            <a:ext cx="1" cy="32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70634" y="2913460"/>
            <a:ext cx="1" cy="36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21477" y="2913460"/>
            <a:ext cx="0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13799" y="4016514"/>
            <a:ext cx="2328644" cy="117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907053" y="4177309"/>
            <a:ext cx="2318043" cy="11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81709" y="3852863"/>
            <a:ext cx="44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781709" y="3514041"/>
            <a:ext cx="0" cy="34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81709" y="3514041"/>
            <a:ext cx="412656" cy="10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28249" y="2519006"/>
            <a:ext cx="2496847" cy="8766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24787" y="2372381"/>
            <a:ext cx="2586424" cy="89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27734" y="294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305642" y="2943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06068" y="3210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706068" y="38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6068" y="475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6892" y="5485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4323" y="2502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017999" y="4822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900980" y="40165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280179" y="35290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708810" y="29979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85850" y="2328863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9309955" y="370611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make sense?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1688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7734" y="18609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7734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1688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28558" y="339566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7734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78045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14588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4091" y="213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0634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0634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34915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59174" y="3677722"/>
            <a:ext cx="1541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13247" y="3862388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0284" y="5406629"/>
            <a:ext cx="143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6210" y="5221963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4091" y="4457700"/>
            <a:ext cx="0" cy="30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21477" y="4443175"/>
            <a:ext cx="1" cy="32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70634" y="2913460"/>
            <a:ext cx="1" cy="3681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21477" y="2913460"/>
            <a:ext cx="0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13799" y="4016514"/>
            <a:ext cx="2328644" cy="117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907053" y="4177309"/>
            <a:ext cx="2318043" cy="11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81709" y="3852863"/>
            <a:ext cx="44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781709" y="3514041"/>
            <a:ext cx="0" cy="34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81709" y="3514041"/>
            <a:ext cx="412656" cy="10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28249" y="2533294"/>
            <a:ext cx="2496847" cy="8766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24787" y="2372381"/>
            <a:ext cx="2586424" cy="89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27734" y="2943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305642" y="2943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06068" y="3210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706068" y="38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6068" y="475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6892" y="5485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4323" y="2502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017999" y="4822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900980" y="40165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280179" y="35290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708810" y="29979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85850" y="2340438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9309955" y="370611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make sense?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1688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7734" y="18609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7734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1688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28558" y="339566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7734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78045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14588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4091" y="213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0634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0634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34915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59174" y="3677722"/>
            <a:ext cx="1541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13247" y="3862388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0284" y="5406629"/>
            <a:ext cx="143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6210" y="5221963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4091" y="4457700"/>
            <a:ext cx="0" cy="30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21477" y="4443175"/>
            <a:ext cx="1" cy="32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70634" y="2913460"/>
            <a:ext cx="1" cy="3681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21477" y="2913460"/>
            <a:ext cx="0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13799" y="4016514"/>
            <a:ext cx="2328644" cy="117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907053" y="4177309"/>
            <a:ext cx="2318043" cy="11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81709" y="3852863"/>
            <a:ext cx="44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781709" y="3514041"/>
            <a:ext cx="0" cy="34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81709" y="3514041"/>
            <a:ext cx="412656" cy="10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28249" y="2519006"/>
            <a:ext cx="2496847" cy="8766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24787" y="2372381"/>
            <a:ext cx="2586424" cy="89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61906" y="2943345"/>
            <a:ext cx="4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05642" y="2943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06068" y="3210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706068" y="38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6068" y="475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6892" y="5485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4323" y="2502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017999" y="4822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900980" y="40165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280179" y="35290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708810" y="29979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85850" y="2328863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655393" y="2775347"/>
            <a:ext cx="567740" cy="7177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3898" y="2490014"/>
            <a:ext cx="1736373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80 = 0 + 0.8*100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309955" y="370611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make sense?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1688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7734" y="18609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7734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1688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28558" y="339566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7734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78045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14588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4091" y="213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0634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0634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34915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59174" y="3677722"/>
            <a:ext cx="154140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13247" y="3862388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0284" y="5406629"/>
            <a:ext cx="143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6210" y="5221963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4091" y="4457700"/>
            <a:ext cx="0" cy="30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21477" y="4443175"/>
            <a:ext cx="1" cy="32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70634" y="2913460"/>
            <a:ext cx="1" cy="3681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21477" y="2913460"/>
            <a:ext cx="0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13799" y="4016514"/>
            <a:ext cx="2328644" cy="117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907053" y="4177309"/>
            <a:ext cx="2318043" cy="11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81709" y="3852863"/>
            <a:ext cx="44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781709" y="3514041"/>
            <a:ext cx="0" cy="34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81709" y="3514041"/>
            <a:ext cx="412656" cy="10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28249" y="2519006"/>
            <a:ext cx="2496847" cy="8766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24787" y="2372381"/>
            <a:ext cx="2586424" cy="89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29323" y="2943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05642" y="2943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06068" y="32109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64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06068" y="389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6068" y="475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6892" y="5485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4323" y="2502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017999" y="4822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900980" y="40165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280179" y="35290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708810" y="29979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85850" y="2328863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66795" y="4456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0075" y="4443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624842" y="3051006"/>
            <a:ext cx="567740" cy="7177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3152" y="2617768"/>
            <a:ext cx="1619354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64 = 0 + 0.8*80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309955" y="370611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this make sense?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1688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7734" y="186094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7734" y="3405188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71688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28558" y="339566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7734" y="494942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78045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14588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4091" y="213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0634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0634" y="522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34915" y="3677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59174" y="3677722"/>
            <a:ext cx="154140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13247" y="3862388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0284" y="5406629"/>
            <a:ext cx="143325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6210" y="5221963"/>
            <a:ext cx="1487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4091" y="4457700"/>
            <a:ext cx="0" cy="3070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221477" y="4443175"/>
            <a:ext cx="1" cy="32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070634" y="2913460"/>
            <a:ext cx="1" cy="3681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21477" y="2913460"/>
            <a:ext cx="0" cy="3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13799" y="4016514"/>
            <a:ext cx="2328644" cy="11749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907053" y="4177309"/>
            <a:ext cx="2318043" cy="11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2"/>
          </p:cNvCxnSpPr>
          <p:nvPr/>
        </p:nvCxnSpPr>
        <p:spPr>
          <a:xfrm>
            <a:off x="7781709" y="3852863"/>
            <a:ext cx="4468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781709" y="3514041"/>
            <a:ext cx="0" cy="3483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781709" y="3514041"/>
            <a:ext cx="412656" cy="1012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28249" y="2519006"/>
            <a:ext cx="2496847" cy="8766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724787" y="2372381"/>
            <a:ext cx="2586424" cy="89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07712" y="2917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305642" y="2943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06068" y="32109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706068" y="3890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6068" y="4755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6892" y="54850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4323" y="25028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017999" y="4822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900980" y="40165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131303" y="35213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708810" y="29979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85850" y="2328863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00575" y="448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5642" y="4457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73879" y="2232837"/>
            <a:ext cx="3103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bolded arrows tell you the </a:t>
            </a:r>
          </a:p>
          <a:p>
            <a:r>
              <a:rPr lang="en-US" dirty="0" smtClean="0"/>
              <a:t>actions the AI has learned to </a:t>
            </a:r>
          </a:p>
          <a:p>
            <a:r>
              <a:rPr lang="en-US" dirty="0"/>
              <a:t>t</a:t>
            </a:r>
            <a:r>
              <a:rPr lang="en-US" dirty="0" smtClean="0"/>
              <a:t>ake from a given state to </a:t>
            </a:r>
          </a:p>
          <a:p>
            <a:r>
              <a:rPr lang="en-US" dirty="0" smtClean="0"/>
              <a:t>head towards the goal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09955" y="370611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 </a:t>
            </a:r>
            <a:r>
              <a:rPr lang="mr-IN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26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 </a:t>
            </a:r>
            <a:r>
              <a:rPr lang="mr-IN" sz="4000" dirty="0" smtClean="0"/>
              <a:t>…</a:t>
            </a:r>
            <a:r>
              <a:rPr lang="en-US" sz="4000" dirty="0" smtClean="0"/>
              <a:t> Could we train Q-Learning to play Tetris?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13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 </a:t>
            </a:r>
            <a:r>
              <a:rPr lang="mr-IN" sz="4000" dirty="0" smtClean="0"/>
              <a:t>…</a:t>
            </a:r>
            <a:r>
              <a:rPr lang="en-US" sz="4000" dirty="0" smtClean="0"/>
              <a:t> Could we train Q-Learning to play Tetris?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Kind of </a:t>
            </a:r>
            <a:r>
              <a:rPr lang="mr-IN" dirty="0" smtClean="0"/>
              <a:t>…</a:t>
            </a:r>
            <a:r>
              <a:rPr lang="en-US" dirty="0" smtClean="0"/>
              <a:t> it’s complicated.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 </a:t>
            </a:r>
            <a:r>
              <a:rPr lang="mr-IN" sz="4000" dirty="0" smtClean="0"/>
              <a:t>…</a:t>
            </a:r>
            <a:r>
              <a:rPr lang="en-US" sz="4000" dirty="0" smtClean="0"/>
              <a:t> Could we train Q-Learning to play Tetris?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We decided to work with small Tetris boards and piece sets (4 X 4) and work our way up from there.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We’d try different parameters, namely the # of episodes the algorithm would be allowed to run and the learning factor, </a:t>
            </a:r>
            <a:r>
              <a:rPr lang="en-US" dirty="0" err="1" smtClean="0"/>
              <a:t>γ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Then measure performance against human players and a computer that played randomly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Also look at long it would take to converge, total # of actions explored, and when Q-Learning would start to break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Q-Learning?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Type of Machine Learning Algorithm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Previously familiar w/ some Supervised Learning Algorithms</a:t>
            </a:r>
          </a:p>
          <a:p>
            <a:pPr lvl="4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Logistic Regression, Support Vector Machines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3251200"/>
            <a:ext cx="3810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 Exactly how much space would this require?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5422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Representing a Tetris Board: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state is given by a the current state of the board &amp; the given piece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(4x4) board could be represented as a binary string of 16 digits (color doesn’t matter)</a:t>
            </a:r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99709"/>
              </p:ext>
            </p:extLst>
          </p:nvPr>
        </p:nvGraphicFramePr>
        <p:xfrm>
          <a:off x="6126480" y="3348566"/>
          <a:ext cx="2159000" cy="217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  <a:gridCol w="539750"/>
                <a:gridCol w="539750"/>
              </a:tblGrid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45380"/>
              </p:ext>
            </p:extLst>
          </p:nvPr>
        </p:nvGraphicFramePr>
        <p:xfrm>
          <a:off x="6642100" y="2121746"/>
          <a:ext cx="1079500" cy="900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</a:tblGrid>
              <a:tr h="45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61500" y="22956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1011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71456" y="425186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0000000001111111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1659" y="5847411"/>
            <a:ext cx="47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= Board + piece = 0000000001111111 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 Exactly how much space would this require?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5422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Representing a Tetris Board: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state is given by a the current state of the board &amp; the given piece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(4x4) board could be represented as a binary string of 16 digits (color doesn’t matter)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dirty="0" smtClean="0"/>
              <a:t> So the total # of states is:   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(16+4)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26480" y="3348566"/>
          <a:ext cx="2159000" cy="217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  <a:gridCol w="539750"/>
                <a:gridCol w="539750"/>
              </a:tblGrid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42100" y="2121746"/>
          <a:ext cx="1079500" cy="900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</a:tblGrid>
              <a:tr h="45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61500" y="22956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1011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71456" y="425186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0000000001111111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1659" y="5847411"/>
            <a:ext cx="47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= Board + piece = 0000000001111111 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 Exactly how much space would this require?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5422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Representing a Tetris Board: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state is given by a the current state of the board &amp; the given piece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(4x4) board could be represented as a binary string of 16 digits (color doesn’t matter)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dirty="0" smtClean="0"/>
              <a:t> So the total # of states is:   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(16+4)</a:t>
            </a:r>
          </a:p>
          <a:p>
            <a:pPr marL="0" indent="0" algn="ctr">
              <a:buNone/>
            </a:pPr>
            <a:r>
              <a:rPr lang="en-US" dirty="0" smtClean="0"/>
              <a:t>To store Q-matrix:</a:t>
            </a:r>
            <a:r>
              <a:rPr lang="en-US" b="1" dirty="0" smtClean="0"/>
              <a:t>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20 </a:t>
            </a:r>
            <a:r>
              <a:rPr lang="en-US" sz="2800" b="1" dirty="0" smtClean="0"/>
              <a:t>x 2</a:t>
            </a:r>
            <a:r>
              <a:rPr lang="en-US" sz="2800" b="1" baseline="30000" dirty="0" smtClean="0"/>
              <a:t>20</a:t>
            </a:r>
            <a:r>
              <a:rPr lang="en-US" sz="2800" b="1" dirty="0" smtClean="0"/>
              <a:t> x 4 bytes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26480" y="3348566"/>
          <a:ext cx="2159000" cy="217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  <a:gridCol w="539750"/>
                <a:gridCol w="539750"/>
              </a:tblGrid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42100" y="2121746"/>
          <a:ext cx="1079500" cy="900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</a:tblGrid>
              <a:tr h="45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61500" y="22956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1011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71456" y="425186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0000000001111111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1659" y="5847411"/>
            <a:ext cx="47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= Board + piece = 0000000001111111 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 Exactly how much space would this require?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5422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Representing a Tetris Board: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state is given by a the current state of the board &amp; the given piece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(4x4) board could be represented as a binary string of 16 digits (color doesn’t matter)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dirty="0" smtClean="0"/>
              <a:t> So the total # of states is:   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(16+4)</a:t>
            </a:r>
          </a:p>
          <a:p>
            <a:pPr marL="0" indent="0" algn="ctr">
              <a:buNone/>
            </a:pPr>
            <a:r>
              <a:rPr lang="en-US" dirty="0" smtClean="0"/>
              <a:t>To store Q-matrix:</a:t>
            </a:r>
            <a:r>
              <a:rPr lang="en-US" b="1" dirty="0" smtClean="0"/>
              <a:t> </a:t>
            </a:r>
            <a:r>
              <a:rPr lang="en-US" sz="2800" b="1" dirty="0" smtClean="0"/>
              <a:t>2</a:t>
            </a:r>
            <a:r>
              <a:rPr lang="en-US" sz="2800" b="1" baseline="30000" dirty="0" smtClean="0"/>
              <a:t>20 </a:t>
            </a:r>
            <a:r>
              <a:rPr lang="en-US" sz="2800" b="1" dirty="0" smtClean="0"/>
              <a:t>x 2</a:t>
            </a:r>
            <a:r>
              <a:rPr lang="en-US" sz="2800" b="1" baseline="30000" dirty="0" smtClean="0"/>
              <a:t>20</a:t>
            </a:r>
            <a:r>
              <a:rPr lang="en-US" sz="2800" b="1" dirty="0" smtClean="0"/>
              <a:t> x 4 bytes</a:t>
            </a:r>
          </a:p>
          <a:p>
            <a:pPr marL="0" indent="0" algn="ctr">
              <a:buNone/>
            </a:pPr>
            <a:r>
              <a:rPr lang="en-US" sz="2800" b="1" dirty="0" smtClean="0"/>
              <a:t>= </a:t>
            </a:r>
            <a:r>
              <a:rPr lang="en-US" sz="2800" b="1" dirty="0" smtClean="0">
                <a:solidFill>
                  <a:srgbClr val="FF0000"/>
                </a:solidFill>
              </a:rPr>
              <a:t>4 Terabytes</a:t>
            </a:r>
            <a:endParaRPr lang="en-US" sz="2800" b="1" dirty="0" smtClean="0"/>
          </a:p>
          <a:p>
            <a:pPr marL="0" indent="0" algn="ctr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26480" y="3348566"/>
          <a:ext cx="2159000" cy="217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  <a:gridCol w="539750"/>
                <a:gridCol w="539750"/>
              </a:tblGrid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42100" y="2121746"/>
          <a:ext cx="1079500" cy="900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/>
                <a:gridCol w="539750"/>
              </a:tblGrid>
              <a:tr h="45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61500" y="22956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1011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71456" y="425186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0000000001111111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1659" y="5847411"/>
            <a:ext cx="47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= Board + piece = 0000000001111111 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However, the state space for Tetris is actually very sparse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given piece could only have 4 orientations and for (4x4) only be placed within one of 4 columns.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So for each board we have 4 piece orientations x 4 places x 4 different pieces = only 64 other boards that could be reached.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Now the 4 Terabytes can be brought down to a manageable 2</a:t>
            </a:r>
            <a:r>
              <a:rPr lang="en-US" baseline="30000" dirty="0" smtClean="0"/>
              <a:t>20 </a:t>
            </a:r>
            <a:r>
              <a:rPr lang="en-US" dirty="0" smtClean="0"/>
              <a:t>x 64 x 4 bytes = 256 Mbytes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AI losing represents the goal state, and completing a row earns the AI a reward.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2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61066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Instead of using an adjacency matrix or an adjacency list, we use a hash table to store the actions.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Hash table has constant time (up to linear when full) for accessing and inserting elements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The hash table is initially empty</a:t>
            </a:r>
            <a:endParaRPr lang="en-US" b="1" dirty="0" smtClean="0"/>
          </a:p>
          <a:p>
            <a:pPr>
              <a:buFont typeface="Arial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Whenever an action to an unexplored state is made, add an entry to the hash table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 implementation including Q-Learning and computing Tetris boards were done in C++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4032"/>
              </p:ext>
            </p:extLst>
          </p:nvPr>
        </p:nvGraphicFramePr>
        <p:xfrm>
          <a:off x="2176463" y="4132263"/>
          <a:ext cx="1849436" cy="18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59"/>
                <a:gridCol w="462359"/>
                <a:gridCol w="462359"/>
                <a:gridCol w="462359"/>
              </a:tblGrid>
              <a:tr h="461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3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3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1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10091"/>
              </p:ext>
            </p:extLst>
          </p:nvPr>
        </p:nvGraphicFramePr>
        <p:xfrm>
          <a:off x="557372" y="4737366"/>
          <a:ext cx="769620" cy="74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/>
                <a:gridCol w="384810"/>
              </a:tblGrid>
              <a:tr h="3745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54634"/>
              </p:ext>
            </p:extLst>
          </p:nvPr>
        </p:nvGraphicFramePr>
        <p:xfrm>
          <a:off x="5046980" y="4132263"/>
          <a:ext cx="1861820" cy="18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55"/>
                <a:gridCol w="465455"/>
                <a:gridCol w="465455"/>
                <a:gridCol w="465455"/>
              </a:tblGrid>
              <a:tr h="461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61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06428" y="4914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4876" y="5156176"/>
            <a:ext cx="419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1884" y="3606800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Q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[“00000000011111111011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00001100111111111011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= 82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63057"/>
              </p:ext>
            </p:extLst>
          </p:nvPr>
        </p:nvGraphicFramePr>
        <p:xfrm>
          <a:off x="7545071" y="5054865"/>
          <a:ext cx="769620" cy="74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/>
                <a:gridCol w="384810"/>
              </a:tblGrid>
              <a:tr h="3745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45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2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note on Time Complexity Analysis &amp; Convergence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072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Q-Learning was shown to be intractable in both running the algorithm and also to convergence.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Reaching a goal state could be exponential in the total # of states [Whitehead, 1991]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Q-Learning was shown to converge, although not necessarily in polynomial time [Watkins, 1989]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Tweaking the properties of the state graph could actually dramatically affect time complexity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Grid World is O(n</a:t>
            </a:r>
            <a:r>
              <a:rPr lang="en-US" baseline="30000" dirty="0" smtClean="0"/>
              <a:t>2</a:t>
            </a:r>
            <a:r>
              <a:rPr lang="en-US" dirty="0" smtClean="0"/>
              <a:t>) [</a:t>
            </a:r>
            <a:r>
              <a:rPr lang="en-US" dirty="0" err="1" smtClean="0"/>
              <a:t>Aleliunas</a:t>
            </a:r>
            <a:r>
              <a:rPr lang="en-US" dirty="0" smtClean="0"/>
              <a:t> et al., 1979]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Tetris in particular is very sparse with many goal states</a:t>
            </a:r>
          </a:p>
        </p:txBody>
      </p:sp>
    </p:spTree>
    <p:extLst>
      <p:ext uri="{BB962C8B-B14F-4D97-AF65-F5344CB8AC3E}">
        <p14:creationId xmlns:p14="http://schemas.microsoft.com/office/powerpoint/2010/main" val="18780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07266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Train several models to play Tetris using Q-Learning with several parameters: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# of episodes 		-&gt;	10, 10000, 1000000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 learning rate </a:t>
            </a:r>
            <a:r>
              <a:rPr lang="en-US" dirty="0" err="1" smtClean="0"/>
              <a:t>γ</a:t>
            </a:r>
            <a:r>
              <a:rPr lang="en-US" dirty="0" smtClean="0"/>
              <a:t>		-&gt;	</a:t>
            </a:r>
            <a:r>
              <a:rPr lang="en-US" dirty="0"/>
              <a:t>0.2, 0.5, 0.8, </a:t>
            </a:r>
            <a:r>
              <a:rPr lang="en-US" dirty="0" smtClean="0"/>
              <a:t>0.9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 size of Tetris board 	-&gt;	4x4, 7x7, 20x10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Look at effect on overall performance compared to humans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Total # of unique edges explored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Total time in milliseconds to complete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Did the algorithm converge?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0259"/>
            <a:ext cx="5921531" cy="4432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3786" y="2371060"/>
            <a:ext cx="349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bash script given a file with multiple line separated parameters running one instance of the experiment on a single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6600"/>
            <a:ext cx="4983891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8900" y="2400300"/>
            <a:ext cx="45068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It seems like as long as a learning factor, gamma, </a:t>
            </a:r>
          </a:p>
          <a:p>
            <a:r>
              <a:rPr lang="en-US" sz="1600" dirty="0" smtClean="0"/>
              <a:t>was chosen to be high enough (threshold is at 0.5),</a:t>
            </a:r>
          </a:p>
          <a:p>
            <a:r>
              <a:rPr lang="en-US" sz="1600" dirty="0" smtClean="0"/>
              <a:t>the performance difference is negligible (tested on</a:t>
            </a:r>
          </a:p>
          <a:p>
            <a:r>
              <a:rPr lang="en-US" sz="1600" dirty="0" smtClean="0"/>
              <a:t>4x4 boards with 10,000 episodes).</a:t>
            </a:r>
            <a:endParaRPr lang="en-US" dirty="0" smtClean="0"/>
          </a:p>
          <a:p>
            <a:r>
              <a:rPr lang="en-US" sz="1600" dirty="0" smtClean="0"/>
              <a:t>Various gammas remain to be tested with </a:t>
            </a:r>
          </a:p>
          <a:p>
            <a:r>
              <a:rPr lang="en-US" sz="1600" dirty="0" smtClean="0"/>
              <a:t>&gt; 10,000 episodes.</a:t>
            </a:r>
          </a:p>
          <a:p>
            <a:endParaRPr lang="en-US" sz="1600" dirty="0" smtClean="0"/>
          </a:p>
          <a:p>
            <a:r>
              <a:rPr lang="en-US" sz="1600" dirty="0" smtClean="0"/>
              <a:t>This seems to signify that </a:t>
            </a:r>
            <a:r>
              <a:rPr lang="en-US" sz="1600" b="1" dirty="0" smtClean="0"/>
              <a:t>future rewards are just as</a:t>
            </a:r>
          </a:p>
          <a:p>
            <a:r>
              <a:rPr lang="en-US" sz="1600" b="1" dirty="0"/>
              <a:t>i</a:t>
            </a:r>
            <a:r>
              <a:rPr lang="en-US" sz="1600" b="1" dirty="0" smtClean="0"/>
              <a:t>mportant as immediate rewards when the AI</a:t>
            </a:r>
          </a:p>
          <a:p>
            <a:r>
              <a:rPr lang="en-US" sz="1600" b="1" dirty="0"/>
              <a:t>l</a:t>
            </a:r>
            <a:r>
              <a:rPr lang="en-US" sz="1600" b="1" dirty="0" smtClean="0"/>
              <a:t>earns to play Tetris.</a:t>
            </a:r>
          </a:p>
        </p:txBody>
      </p:sp>
    </p:spTree>
    <p:extLst>
      <p:ext uri="{BB962C8B-B14F-4D97-AF65-F5344CB8AC3E}">
        <p14:creationId xmlns:p14="http://schemas.microsoft.com/office/powerpoint/2010/main" val="13571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Q-Learning?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17983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dirty="0" smtClean="0"/>
              <a:t> However, Q-learning is a type of Reinforcement Learning Algorithm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Essentially, supervised learning involves creating a model with a pre-labelled training data.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Reinforcement Learning involves a Learning agent that takes many (possibly random) actions to reach a Goal State while continuously assessing feedback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Deep Reinforcement Learning (combining Neural Networks &amp; Reinforcement Learning) was used in </a:t>
            </a:r>
            <a:r>
              <a:rPr lang="en-US" sz="1800" dirty="0" err="1" smtClean="0"/>
              <a:t>AlphaGo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3" y="1737360"/>
            <a:ext cx="3810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20762"/>
            <a:ext cx="3344329" cy="1879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843343"/>
            <a:ext cx="3320602" cy="1866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08" y="1820762"/>
            <a:ext cx="3398520" cy="1909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7881" y="3873798"/>
            <a:ext cx="3422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three time vs. number of unique edges explored charts shows that when choosing edges randomly to explore, </a:t>
            </a:r>
            <a:r>
              <a:rPr lang="en-US" sz="1400" b="1" dirty="0" smtClean="0"/>
              <a:t>it becomes more difficult to discover edges/actions as the # of episodes increases.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31200" y="2549351"/>
            <a:ext cx="33550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time vs. episode chart seems to imply that the </a:t>
            </a:r>
            <a:r>
              <a:rPr lang="en-US" sz="1400" b="1" dirty="0" smtClean="0"/>
              <a:t>time to reach a goal state (or complete) an episode is not actually exponential in the # of states but actually much lower. </a:t>
            </a:r>
            <a:endParaRPr lang="en-US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28" y="3873798"/>
            <a:ext cx="3623635" cy="2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0560"/>
            <a:ext cx="5887719" cy="3600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7101" y="2527300"/>
            <a:ext cx="431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 4x4 boards, the AI performance becomes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omparable to human performance.</a:t>
            </a:r>
          </a:p>
          <a:p>
            <a:endParaRPr lang="en-US" sz="1600" dirty="0"/>
          </a:p>
          <a:p>
            <a:r>
              <a:rPr lang="en-US" sz="1600" dirty="0" smtClean="0"/>
              <a:t>However, the variance on performance is so large that we believe that even </a:t>
            </a:r>
            <a:r>
              <a:rPr lang="en-US" sz="1600" b="1" dirty="0" smtClean="0"/>
              <a:t>on 1,000,000 episodes Q-Learning hasn’t converged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02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072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performance for larger boards (7x7 and standard board + pieces) is basically random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7 x 7 boards with 1,000,000 could not complete after several hours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Past 4 x 4 the state space becomes so large that below 10,000 episodes is not enough to train the AI to show any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&amp; Future Work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072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Limited Computing resources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Actually being able to watch the AI play in real-time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Our implementation of Q-Learning only scratches the surface of Reinforcement Learning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Future Extensions: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Including Feedback loop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Best-first Search &amp; Pruning techniques for traversing the state space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Q-Neural Networks to handle the large state space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Using different representations of the Tetris State space -&gt; </a:t>
            </a:r>
            <a:r>
              <a:rPr lang="en-US" dirty="0" err="1" smtClean="0"/>
              <a:t>Melax</a:t>
            </a:r>
            <a:r>
              <a:rPr lang="en-US" dirty="0" smtClean="0"/>
              <a:t>, </a:t>
            </a:r>
            <a:r>
              <a:rPr lang="en-US" dirty="0" err="1" smtClean="0"/>
              <a:t>Bdolah</a:t>
            </a:r>
            <a:r>
              <a:rPr lang="en-US" dirty="0" smtClean="0"/>
              <a:t> &amp; </a:t>
            </a:r>
            <a:r>
              <a:rPr lang="en-US" dirty="0" err="1" smtClean="0"/>
              <a:t>Livnat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Q-Learning works well for sufficiently small state spaces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worst </a:t>
            </a:r>
            <a:r>
              <a:rPr lang="mr-IN" dirty="0" smtClean="0"/>
              <a:t>–</a:t>
            </a:r>
            <a:r>
              <a:rPr lang="en-US" dirty="0" smtClean="0"/>
              <a:t> case runtime for Q-Learning with Tetris may be in polynomial time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Lower variance on performance can indicate Q-Learning convergence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Reinforcement Learning on Tetris works better when weighing future rewards more equally to immediate rewards.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You can’t just throw a problem at machine learning and just expect it to work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Past 4 x 4 Tetris boards, Q </a:t>
            </a:r>
            <a:r>
              <a:rPr lang="mr-IN" dirty="0" smtClean="0"/>
              <a:t>–</a:t>
            </a:r>
            <a:r>
              <a:rPr lang="en-US" dirty="0" smtClean="0"/>
              <a:t> Learning can barely perform better than random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Q-Learning?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2220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sz="1700" dirty="0"/>
              <a:t> </a:t>
            </a:r>
            <a:r>
              <a:rPr lang="en-US" sz="1700" dirty="0" smtClean="0"/>
              <a:t>In Q-Learning we start with an environment. 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sz="1700" dirty="0"/>
              <a:t> </a:t>
            </a:r>
            <a:r>
              <a:rPr lang="en-US" sz="1700" dirty="0" smtClean="0"/>
              <a:t>The environment is represented as a set of states that the agent (the AI) explores. 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sz="1700" dirty="0"/>
              <a:t> </a:t>
            </a:r>
            <a:r>
              <a:rPr lang="en-US" sz="1700" dirty="0" smtClean="0"/>
              <a:t>The AI is always currently in one of these states at any given time.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sz="1700" dirty="0"/>
              <a:t> </a:t>
            </a:r>
            <a:r>
              <a:rPr lang="en-US" sz="1700" dirty="0" smtClean="0"/>
              <a:t>The set of States are typically represented as a graph (2D matrix)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sz="1700" dirty="0"/>
              <a:t> </a:t>
            </a:r>
            <a:r>
              <a:rPr lang="en-US" sz="1700" dirty="0" smtClean="0"/>
              <a:t>The Agent can make actions represented as going from a given state to another state (represented as an edge on a graph).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sz="1700" dirty="0"/>
              <a:t> </a:t>
            </a:r>
            <a:r>
              <a:rPr lang="en-US" sz="1700" dirty="0" smtClean="0"/>
              <a:t>The AI starts at some given position and tries to traverse the set of states (graph) until it reaches some goal state.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29450" y="3149600"/>
            <a:ext cx="495300" cy="4699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24850" y="2513330"/>
            <a:ext cx="495300" cy="4699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86900" y="3479800"/>
            <a:ext cx="495300" cy="4699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47050" y="3479800"/>
            <a:ext cx="495300" cy="4699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24750" y="4579620"/>
            <a:ext cx="495300" cy="4699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90000" y="4118610"/>
            <a:ext cx="495300" cy="4699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77100" y="3743960"/>
            <a:ext cx="29210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2700" y="3469640"/>
            <a:ext cx="450850" cy="1498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86800" y="3857414"/>
            <a:ext cx="266700" cy="25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69200" y="2876914"/>
            <a:ext cx="692150" cy="272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865658" y="2927714"/>
            <a:ext cx="619125" cy="603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15225" y="2792730"/>
            <a:ext cx="688975" cy="2699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31250" y="3583940"/>
            <a:ext cx="647700" cy="355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636000" y="3949700"/>
            <a:ext cx="184150" cy="195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394700" y="3050540"/>
            <a:ext cx="88900" cy="346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489950" y="3088522"/>
            <a:ext cx="146050" cy="308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11279" y="31707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1810" y="353964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Q-Learning?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57451"/>
              </p:ext>
            </p:extLst>
          </p:nvPr>
        </p:nvGraphicFramePr>
        <p:xfrm>
          <a:off x="1097280" y="2974975"/>
          <a:ext cx="3325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16"/>
                <a:gridCol w="475116"/>
                <a:gridCol w="475116"/>
                <a:gridCol w="475116"/>
                <a:gridCol w="475116"/>
                <a:gridCol w="475116"/>
                <a:gridCol w="4751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4877" y="2150407"/>
            <a:ext cx="15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Grid World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87651" y="2051645"/>
            <a:ext cx="286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        = 	Start</a:t>
            </a:r>
          </a:p>
          <a:p>
            <a:r>
              <a:rPr lang="en-US" dirty="0" smtClean="0"/>
              <a:t>G        = 	Goal</a:t>
            </a:r>
          </a:p>
          <a:p>
            <a:r>
              <a:rPr lang="en-US" dirty="0" smtClean="0"/>
              <a:t>           = 	Black Hole Horizon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66295"/>
              </p:ext>
            </p:extLst>
          </p:nvPr>
        </p:nvGraphicFramePr>
        <p:xfrm>
          <a:off x="8287652" y="2655113"/>
          <a:ext cx="4857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4"/>
              </a:tblGrid>
              <a:tr h="3198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5043488" y="3289260"/>
            <a:ext cx="6112192" cy="2184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 Reinforcement Learning is often studied on Grid World.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Given a starting position &amp; a goal State, the learning agent needs to learn how to get to the goal as quickly as possible while avoiding getting hurt.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Q-Learning?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11340"/>
              </p:ext>
            </p:extLst>
          </p:nvPr>
        </p:nvGraphicFramePr>
        <p:xfrm>
          <a:off x="1097280" y="2974975"/>
          <a:ext cx="3325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16"/>
                <a:gridCol w="475116"/>
                <a:gridCol w="475116"/>
                <a:gridCol w="475116"/>
                <a:gridCol w="475116"/>
                <a:gridCol w="475116"/>
                <a:gridCol w="4751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4877" y="2150407"/>
            <a:ext cx="15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Grid World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87651" y="2051645"/>
            <a:ext cx="286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        = 	State</a:t>
            </a:r>
          </a:p>
          <a:p>
            <a:r>
              <a:rPr lang="en-US" dirty="0" smtClean="0"/>
              <a:t>G        = 	Goal</a:t>
            </a:r>
          </a:p>
          <a:p>
            <a:r>
              <a:rPr lang="en-US" dirty="0" smtClean="0"/>
              <a:t>           = 	Black Hole Horizon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287652" y="2655113"/>
          <a:ext cx="4857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4"/>
              </a:tblGrid>
              <a:tr h="3198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5043488" y="3289260"/>
            <a:ext cx="6112192" cy="2184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 Here the learning agent makes random actions from one state to another state.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learning agent also keep track of actions where it reaches favorable states (Goal) and actions where it reaches unfavorable states (the black hole)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72384" y="3438144"/>
            <a:ext cx="313754" cy="1623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2148332" y="4170480"/>
            <a:ext cx="269209" cy="1524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3535494" y="3829113"/>
            <a:ext cx="313754" cy="1623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25580" y="4935528"/>
            <a:ext cx="269209" cy="1524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1660653" y="4554624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16929" y="5658000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660652" y="3106188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3570910" y="5658000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660652" y="5320911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1677202" y="5650677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3570909" y="4935528"/>
            <a:ext cx="269209" cy="1524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Q-Learning?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74975"/>
          <a:ext cx="3325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16"/>
                <a:gridCol w="475116"/>
                <a:gridCol w="475116"/>
                <a:gridCol w="475116"/>
                <a:gridCol w="475116"/>
                <a:gridCol w="475116"/>
                <a:gridCol w="4751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4877" y="2150407"/>
            <a:ext cx="15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Grid World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87651" y="2051645"/>
            <a:ext cx="286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        = 	State</a:t>
            </a:r>
          </a:p>
          <a:p>
            <a:r>
              <a:rPr lang="en-US" dirty="0" smtClean="0"/>
              <a:t>G        = 	Goal</a:t>
            </a:r>
          </a:p>
          <a:p>
            <a:r>
              <a:rPr lang="en-US" dirty="0" smtClean="0"/>
              <a:t>           = 	Black Hole Horizon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287652" y="2655113"/>
          <a:ext cx="4857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4"/>
              </a:tblGrid>
              <a:tr h="3198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5043488" y="3289260"/>
            <a:ext cx="6112192" cy="2184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 Now the learning agent knows what to do with actions it hasn’t taken before: </a:t>
            </a:r>
            <a:r>
              <a:rPr lang="en-US" b="1" dirty="0" smtClean="0"/>
              <a:t>go in the direction of previously found favorable actions</a:t>
            </a:r>
            <a:r>
              <a:rPr lang="en-US" dirty="0" smtClean="0"/>
              <a:t>.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dark green arrows represent favorable actions. The lighter green arrows represent other favorable actions </a:t>
            </a:r>
            <a:r>
              <a:rPr lang="en-US" b="1" dirty="0" smtClean="0"/>
              <a:t>because they lead to even more favorable actions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72384" y="3438144"/>
            <a:ext cx="313754" cy="1623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2148332" y="4170480"/>
            <a:ext cx="269209" cy="1524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3535494" y="3829113"/>
            <a:ext cx="313754" cy="1623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25580" y="4935528"/>
            <a:ext cx="269209" cy="1524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1660653" y="4554624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16929" y="5658000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660652" y="3106188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3570910" y="5658000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660652" y="5320911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1677202" y="5650677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3570909" y="4935528"/>
            <a:ext cx="269209" cy="1524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625579" y="3448018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3557766" y="4204164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4022223" y="4204164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4022223" y="3811891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148331" y="3467317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094656" y="3096061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Q-Learning?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7280" y="2974975"/>
          <a:ext cx="3325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16"/>
                <a:gridCol w="475116"/>
                <a:gridCol w="475116"/>
                <a:gridCol w="475116"/>
                <a:gridCol w="475116"/>
                <a:gridCol w="475116"/>
                <a:gridCol w="4751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4877" y="2150407"/>
            <a:ext cx="155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Grid World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87651" y="2051645"/>
            <a:ext cx="286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        = 	State</a:t>
            </a:r>
          </a:p>
          <a:p>
            <a:r>
              <a:rPr lang="en-US" dirty="0" smtClean="0"/>
              <a:t>G        = 	Goal</a:t>
            </a:r>
          </a:p>
          <a:p>
            <a:r>
              <a:rPr lang="en-US" dirty="0" smtClean="0"/>
              <a:t>           = 	Black Hole Horizon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287652" y="2655113"/>
          <a:ext cx="4857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4"/>
              </a:tblGrid>
              <a:tr h="3198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5043488" y="3289260"/>
            <a:ext cx="6112192" cy="2184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 The Learning agent also knows how to handle actions leading to unfavorable states: </a:t>
            </a:r>
            <a:r>
              <a:rPr lang="en-US" b="1" dirty="0" smtClean="0"/>
              <a:t>avoid them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Here the algorithm is avoiding heading towards the black regions (orange). </a:t>
            </a:r>
            <a:r>
              <a:rPr lang="en-US" b="1" dirty="0" smtClean="0"/>
              <a:t>Subsequent actions heading towards unfavorable actions are also avoided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072384" y="3438144"/>
            <a:ext cx="313754" cy="1623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2148332" y="4170480"/>
            <a:ext cx="269209" cy="15243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3535494" y="3829113"/>
            <a:ext cx="313754" cy="1623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2625580" y="4935528"/>
            <a:ext cx="269209" cy="15243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1660653" y="4554624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16929" y="5658000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660652" y="3106188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3570910" y="5658000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660652" y="5320911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1677202" y="5650677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570909" y="4935528"/>
            <a:ext cx="269209" cy="15243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625579" y="3448018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3557766" y="4204164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4022223" y="4204164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4022223" y="3811891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148331" y="3467317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094656" y="3096061"/>
            <a:ext cx="269209" cy="1524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1666065" y="4204163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625578" y="5286201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1660652" y="3811892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>
            <a:off x="4045794" y="4940092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2610453" y="4554625"/>
            <a:ext cx="269209" cy="15243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2610452" y="4170480"/>
            <a:ext cx="269209" cy="15243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094655" y="5320911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3570911" y="5304006"/>
            <a:ext cx="269209" cy="1524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-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(R[n][n])		//set the reward for all existing edges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(Q[n][n])		//set all entries to zero &amp; initial Q for    				//goal state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maxQ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[n])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gamma = 0.8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pisodes = 100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[0, episodes]: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currState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rand() % n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While(!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goalReached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currState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)):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nextState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rand % n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Q[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currState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][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nextState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 = R[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currState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][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nextState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 + 				gamma*max(Q[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nextState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][all actions])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currState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nextState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in [0,n]: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maxQ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 = max(Q[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][all actions])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lvl="2">
              <a:spcBef>
                <a:spcPts val="0"/>
              </a:spcBef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1186</TotalTime>
  <Words>1810</Words>
  <Application>Microsoft Macintosh PowerPoint</Application>
  <PresentationFormat>Widescreen</PresentationFormat>
  <Paragraphs>318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Courier</vt:lpstr>
      <vt:lpstr>Mangal</vt:lpstr>
      <vt:lpstr>Arial</vt:lpstr>
      <vt:lpstr>Retrospect</vt:lpstr>
      <vt:lpstr>Q-Learning Algorithm</vt:lpstr>
      <vt:lpstr>What is Q-Learning?</vt:lpstr>
      <vt:lpstr>What is Q-Learning?</vt:lpstr>
      <vt:lpstr>What is Q-Learning?</vt:lpstr>
      <vt:lpstr>What is Q-Learning?</vt:lpstr>
      <vt:lpstr>What is Q-Learning?</vt:lpstr>
      <vt:lpstr>What is Q-Learning?</vt:lpstr>
      <vt:lpstr>What is Q-Learning?</vt:lpstr>
      <vt:lpstr>The Algorithm - Pseudocode</vt:lpstr>
      <vt:lpstr>So how does this make sense?</vt:lpstr>
      <vt:lpstr>So how does this make sense?</vt:lpstr>
      <vt:lpstr>So how does this make sense?</vt:lpstr>
      <vt:lpstr>So how does this make sense?</vt:lpstr>
      <vt:lpstr>So how does this make sense?</vt:lpstr>
      <vt:lpstr>So how does this make sense?</vt:lpstr>
      <vt:lpstr>So …</vt:lpstr>
      <vt:lpstr>So … Could we train Q-Learning to play Tetris?</vt:lpstr>
      <vt:lpstr>So … Could we train Q-Learning to play Tetris?</vt:lpstr>
      <vt:lpstr>So … Could we train Q-Learning to play Tetris?</vt:lpstr>
      <vt:lpstr>So Exactly how much space would this require?</vt:lpstr>
      <vt:lpstr>So Exactly how much space would this require?</vt:lpstr>
      <vt:lpstr>So Exactly how much space would this require?</vt:lpstr>
      <vt:lpstr>So Exactly how much space would this require?</vt:lpstr>
      <vt:lpstr>Our Implementation</vt:lpstr>
      <vt:lpstr>Our Implementation</vt:lpstr>
      <vt:lpstr>A note on Time Complexity Analysis &amp; Convergence</vt:lpstr>
      <vt:lpstr>Experimental Setup</vt:lpstr>
      <vt:lpstr>A Demonstration</vt:lpstr>
      <vt:lpstr>The Results</vt:lpstr>
      <vt:lpstr>The Results</vt:lpstr>
      <vt:lpstr>The Results</vt:lpstr>
      <vt:lpstr>The Results</vt:lpstr>
      <vt:lpstr>Limitations &amp; Future Work</vt:lpstr>
      <vt:lpstr>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Algorithm</dc:title>
  <dc:creator>Song Chen</dc:creator>
  <cp:lastModifiedBy>Song Chen</cp:lastModifiedBy>
  <cp:revision>47</cp:revision>
  <dcterms:created xsi:type="dcterms:W3CDTF">2017-12-07T22:40:34Z</dcterms:created>
  <dcterms:modified xsi:type="dcterms:W3CDTF">2017-12-08T18:27:23Z</dcterms:modified>
</cp:coreProperties>
</file>