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9" r:id="rId3"/>
    <p:sldId id="257" r:id="rId4"/>
    <p:sldId id="258" r:id="rId5"/>
    <p:sldId id="260" r:id="rId6"/>
    <p:sldId id="259" r:id="rId7"/>
    <p:sldId id="261" r:id="rId8"/>
    <p:sldId id="262" r:id="rId9"/>
    <p:sldId id="264" r:id="rId10"/>
    <p:sldId id="270" r:id="rId11"/>
    <p:sldId id="263" r:id="rId12"/>
    <p:sldId id="268"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753" autoAdjust="0"/>
  </p:normalViewPr>
  <p:slideViewPr>
    <p:cSldViewPr snapToGrid="0">
      <p:cViewPr varScale="1">
        <p:scale>
          <a:sx n="71" d="100"/>
          <a:sy n="71" d="100"/>
        </p:scale>
        <p:origin x="113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588E2D-33F0-4E96-A660-CDB60E4130FE}" type="datetimeFigureOut">
              <a:rPr lang="en-US" smtClean="0"/>
              <a:t>11/8/2019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CEAA7B-D3C9-4B1E-BE78-5BAAABF031A1}" type="slidenum">
              <a:rPr lang="en-US" smtClean="0"/>
              <a:t>‹#›</a:t>
            </a:fld>
            <a:endParaRPr lang="en-US"/>
          </a:p>
        </p:txBody>
      </p:sp>
    </p:spTree>
    <p:extLst>
      <p:ext uri="{BB962C8B-B14F-4D97-AF65-F5344CB8AC3E}">
        <p14:creationId xmlns:p14="http://schemas.microsoft.com/office/powerpoint/2010/main" val="1460056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My name is Sunny and today I’ll be presenting my Excel capstone.</a:t>
            </a:r>
          </a:p>
        </p:txBody>
      </p:sp>
      <p:sp>
        <p:nvSpPr>
          <p:cNvPr id="4" name="Slide Number Placeholder 3"/>
          <p:cNvSpPr>
            <a:spLocks noGrp="1"/>
          </p:cNvSpPr>
          <p:nvPr>
            <p:ph type="sldNum" sz="quarter" idx="5"/>
          </p:nvPr>
        </p:nvSpPr>
        <p:spPr/>
        <p:txBody>
          <a:bodyPr/>
          <a:lstStyle/>
          <a:p>
            <a:fld id="{30CEAA7B-D3C9-4B1E-BE78-5BAAABF031A1}" type="slidenum">
              <a:rPr lang="en-US" smtClean="0"/>
              <a:t>1</a:t>
            </a:fld>
            <a:endParaRPr lang="en-US"/>
          </a:p>
        </p:txBody>
      </p:sp>
    </p:spTree>
    <p:extLst>
      <p:ext uri="{BB962C8B-B14F-4D97-AF65-F5344CB8AC3E}">
        <p14:creationId xmlns:p14="http://schemas.microsoft.com/office/powerpoint/2010/main" val="998826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here’s what I managed to calculate for percentage of accidents in each age group relative to the total count in each group. The numbers may have made the Age Group of 30-39 more accident prone by a lot, but it actually ended up calculating to 5.09% of the total people. So for my calculations, I chose to do the top 3 age groups that were more accident prone, which were the Age 30-39 age group, Age 20-29, and 50-59. </a:t>
            </a:r>
          </a:p>
        </p:txBody>
      </p:sp>
      <p:sp>
        <p:nvSpPr>
          <p:cNvPr id="4" name="Slide Number Placeholder 3"/>
          <p:cNvSpPr>
            <a:spLocks noGrp="1"/>
          </p:cNvSpPr>
          <p:nvPr>
            <p:ph type="sldNum" sz="quarter" idx="5"/>
          </p:nvPr>
        </p:nvSpPr>
        <p:spPr/>
        <p:txBody>
          <a:bodyPr/>
          <a:lstStyle/>
          <a:p>
            <a:fld id="{30CEAA7B-D3C9-4B1E-BE78-5BAAABF031A1}" type="slidenum">
              <a:rPr lang="en-US" smtClean="0"/>
              <a:t>10</a:t>
            </a:fld>
            <a:endParaRPr lang="en-US"/>
          </a:p>
        </p:txBody>
      </p:sp>
    </p:spTree>
    <p:extLst>
      <p:ext uri="{BB962C8B-B14F-4D97-AF65-F5344CB8AC3E}">
        <p14:creationId xmlns:p14="http://schemas.microsoft.com/office/powerpoint/2010/main" val="2652582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unlike strategy 1, strategy 2 was given a different percentage of cost increase depending on the situation. I chose to increase the cost by different percentages because there were more people in some age groups than others. </a:t>
            </a:r>
          </a:p>
        </p:txBody>
      </p:sp>
      <p:sp>
        <p:nvSpPr>
          <p:cNvPr id="4" name="Slide Number Placeholder 3"/>
          <p:cNvSpPr>
            <a:spLocks noGrp="1"/>
          </p:cNvSpPr>
          <p:nvPr>
            <p:ph type="sldNum" sz="quarter" idx="5"/>
          </p:nvPr>
        </p:nvSpPr>
        <p:spPr/>
        <p:txBody>
          <a:bodyPr/>
          <a:lstStyle/>
          <a:p>
            <a:fld id="{30CEAA7B-D3C9-4B1E-BE78-5BAAABF031A1}" type="slidenum">
              <a:rPr lang="en-US" smtClean="0"/>
              <a:t>11</a:t>
            </a:fld>
            <a:endParaRPr lang="en-US"/>
          </a:p>
        </p:txBody>
      </p:sp>
    </p:spTree>
    <p:extLst>
      <p:ext uri="{BB962C8B-B14F-4D97-AF65-F5344CB8AC3E}">
        <p14:creationId xmlns:p14="http://schemas.microsoft.com/office/powerpoint/2010/main" val="1615558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after looking at the recommendations for both strategies, my recommendation is to use strategy. It has a higher ROI than Strategy 1, which means there is more benefit to the investment in the long run. Not only that, car costs will decrease with less accidents. The car costs will also decrease with demand decreases for age groups with higher tendencies because there will be less accidents. </a:t>
            </a:r>
          </a:p>
        </p:txBody>
      </p:sp>
      <p:sp>
        <p:nvSpPr>
          <p:cNvPr id="4" name="Slide Number Placeholder 3"/>
          <p:cNvSpPr>
            <a:spLocks noGrp="1"/>
          </p:cNvSpPr>
          <p:nvPr>
            <p:ph type="sldNum" sz="quarter" idx="5"/>
          </p:nvPr>
        </p:nvSpPr>
        <p:spPr/>
        <p:txBody>
          <a:bodyPr/>
          <a:lstStyle/>
          <a:p>
            <a:fld id="{30CEAA7B-D3C9-4B1E-BE78-5BAAABF031A1}" type="slidenum">
              <a:rPr lang="en-US" smtClean="0"/>
              <a:t>12</a:t>
            </a:fld>
            <a:endParaRPr lang="en-US"/>
          </a:p>
        </p:txBody>
      </p:sp>
    </p:spTree>
    <p:extLst>
      <p:ext uri="{BB962C8B-B14F-4D97-AF65-F5344CB8AC3E}">
        <p14:creationId xmlns:p14="http://schemas.microsoft.com/office/powerpoint/2010/main" val="2824735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I’ve suggested that Lariat goes with recommendation 2, the next steps would looking into the fixed costs in more detail. These should be costs that could be within our control, such as the space of the rental. </a:t>
            </a:r>
          </a:p>
        </p:txBody>
      </p:sp>
      <p:sp>
        <p:nvSpPr>
          <p:cNvPr id="4" name="Slide Number Placeholder 3"/>
          <p:cNvSpPr>
            <a:spLocks noGrp="1"/>
          </p:cNvSpPr>
          <p:nvPr>
            <p:ph type="sldNum" sz="quarter" idx="5"/>
          </p:nvPr>
        </p:nvSpPr>
        <p:spPr/>
        <p:txBody>
          <a:bodyPr/>
          <a:lstStyle/>
          <a:p>
            <a:fld id="{30CEAA7B-D3C9-4B1E-BE78-5BAAABF031A1}" type="slidenum">
              <a:rPr lang="en-US" smtClean="0"/>
              <a:t>13</a:t>
            </a:fld>
            <a:endParaRPr lang="en-US"/>
          </a:p>
        </p:txBody>
      </p:sp>
    </p:spTree>
    <p:extLst>
      <p:ext uri="{BB962C8B-B14F-4D97-AF65-F5344CB8AC3E}">
        <p14:creationId xmlns:p14="http://schemas.microsoft.com/office/powerpoint/2010/main" val="684800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strategies I will be talking about today revolve around Lariat’s goal of maximizing revenue and minimizing cost. </a:t>
            </a:r>
          </a:p>
        </p:txBody>
      </p:sp>
      <p:sp>
        <p:nvSpPr>
          <p:cNvPr id="4" name="Slide Number Placeholder 3"/>
          <p:cNvSpPr>
            <a:spLocks noGrp="1"/>
          </p:cNvSpPr>
          <p:nvPr>
            <p:ph type="sldNum" sz="quarter" idx="5"/>
          </p:nvPr>
        </p:nvSpPr>
        <p:spPr/>
        <p:txBody>
          <a:bodyPr/>
          <a:lstStyle/>
          <a:p>
            <a:fld id="{30CEAA7B-D3C9-4B1E-BE78-5BAAABF031A1}" type="slidenum">
              <a:rPr lang="en-US" smtClean="0"/>
              <a:t>2</a:t>
            </a:fld>
            <a:endParaRPr lang="en-US"/>
          </a:p>
        </p:txBody>
      </p:sp>
    </p:spTree>
    <p:extLst>
      <p:ext uri="{BB962C8B-B14F-4D97-AF65-F5344CB8AC3E}">
        <p14:creationId xmlns:p14="http://schemas.microsoft.com/office/powerpoint/2010/main" val="2307886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start off, I’ll be presenting Lariat’s baseline financials that I had discovered from the raw data presented in Excel. These numbers were calculated by dividing the total costs and gross revenue by 11 and multiplying by 12. The reason is because the original total costs and gross revenue are based off 11 months, but we really want Lariat’s baseline financials for a total year, or 12 months. The car costs were calculated based on the monthly car costs and the insurance is assumed to be paid only once a year. As a heads up, I decided to use a standard of measuring the success of each strategy by using ROI, or return on investment, and comparing it to the baseline ROI. </a:t>
            </a:r>
          </a:p>
        </p:txBody>
      </p:sp>
      <p:sp>
        <p:nvSpPr>
          <p:cNvPr id="4" name="Slide Number Placeholder 3"/>
          <p:cNvSpPr>
            <a:spLocks noGrp="1"/>
          </p:cNvSpPr>
          <p:nvPr>
            <p:ph type="sldNum" sz="quarter" idx="5"/>
          </p:nvPr>
        </p:nvSpPr>
        <p:spPr/>
        <p:txBody>
          <a:bodyPr/>
          <a:lstStyle/>
          <a:p>
            <a:fld id="{30CEAA7B-D3C9-4B1E-BE78-5BAAABF031A1}" type="slidenum">
              <a:rPr lang="en-US" smtClean="0"/>
              <a:t>3</a:t>
            </a:fld>
            <a:endParaRPr lang="en-US"/>
          </a:p>
        </p:txBody>
      </p:sp>
    </p:spTree>
    <p:extLst>
      <p:ext uri="{BB962C8B-B14F-4D97-AF65-F5344CB8AC3E}">
        <p14:creationId xmlns:p14="http://schemas.microsoft.com/office/powerpoint/2010/main" val="2894336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Summarizing the first strategy, strategy is to offer discounts at branches with the smallest demand. </a:t>
            </a:r>
          </a:p>
        </p:txBody>
      </p:sp>
      <p:sp>
        <p:nvSpPr>
          <p:cNvPr id="4" name="Slide Number Placeholder 3"/>
          <p:cNvSpPr>
            <a:spLocks noGrp="1"/>
          </p:cNvSpPr>
          <p:nvPr>
            <p:ph type="sldNum" sz="quarter" idx="5"/>
          </p:nvPr>
        </p:nvSpPr>
        <p:spPr/>
        <p:txBody>
          <a:bodyPr/>
          <a:lstStyle/>
          <a:p>
            <a:fld id="{30CEAA7B-D3C9-4B1E-BE78-5BAAABF031A1}" type="slidenum">
              <a:rPr lang="en-US" smtClean="0"/>
              <a:t>4</a:t>
            </a:fld>
            <a:endParaRPr lang="en-US"/>
          </a:p>
        </p:txBody>
      </p:sp>
    </p:spTree>
    <p:extLst>
      <p:ext uri="{BB962C8B-B14F-4D97-AF65-F5344CB8AC3E}">
        <p14:creationId xmlns:p14="http://schemas.microsoft.com/office/powerpoint/2010/main" val="4235490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went by the assumption of discount increasing, demand will increase twice as much by percentage. So, if discount increases by 1%, then demand will increase by 2%. </a:t>
            </a:r>
          </a:p>
        </p:txBody>
      </p:sp>
      <p:sp>
        <p:nvSpPr>
          <p:cNvPr id="4" name="Slide Number Placeholder 3"/>
          <p:cNvSpPr>
            <a:spLocks noGrp="1"/>
          </p:cNvSpPr>
          <p:nvPr>
            <p:ph type="sldNum" sz="quarter" idx="5"/>
          </p:nvPr>
        </p:nvSpPr>
        <p:spPr/>
        <p:txBody>
          <a:bodyPr/>
          <a:lstStyle/>
          <a:p>
            <a:fld id="{30CEAA7B-D3C9-4B1E-BE78-5BAAABF031A1}" type="slidenum">
              <a:rPr lang="en-US" smtClean="0"/>
              <a:t>5</a:t>
            </a:fld>
            <a:endParaRPr lang="en-US"/>
          </a:p>
        </p:txBody>
      </p:sp>
    </p:spTree>
    <p:extLst>
      <p:ext uri="{BB962C8B-B14F-4D97-AF65-F5344CB8AC3E}">
        <p14:creationId xmlns:p14="http://schemas.microsoft.com/office/powerpoint/2010/main" val="2487507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strategy 1 results, I calculated the results with discounts in the 10 lowest branches with the smallest demand. The percentage discount was 10% for each country. There were no discounts used for the rest of the branches. The total gross revenue did increase as a result, which led to a ROI of 2.50 when calculated. The car costs will remain the same as these discounts don’t impact how much Lariat will have to pay.</a:t>
            </a:r>
          </a:p>
        </p:txBody>
      </p:sp>
      <p:sp>
        <p:nvSpPr>
          <p:cNvPr id="4" name="Slide Number Placeholder 3"/>
          <p:cNvSpPr>
            <a:spLocks noGrp="1"/>
          </p:cNvSpPr>
          <p:nvPr>
            <p:ph type="sldNum" sz="quarter" idx="5"/>
          </p:nvPr>
        </p:nvSpPr>
        <p:spPr/>
        <p:txBody>
          <a:bodyPr/>
          <a:lstStyle/>
          <a:p>
            <a:fld id="{30CEAA7B-D3C9-4B1E-BE78-5BAAABF031A1}" type="slidenum">
              <a:rPr lang="en-US" smtClean="0"/>
              <a:t>6</a:t>
            </a:fld>
            <a:endParaRPr lang="en-US"/>
          </a:p>
        </p:txBody>
      </p:sp>
    </p:spTree>
    <p:extLst>
      <p:ext uri="{BB962C8B-B14F-4D97-AF65-F5344CB8AC3E}">
        <p14:creationId xmlns:p14="http://schemas.microsoft.com/office/powerpoint/2010/main" val="949289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looked into strategy 1, let’s look at how strategy 2 compares. Strategy 2’s approach is to increasing car price per day for age groups with higher percentage of accidents. </a:t>
            </a:r>
          </a:p>
        </p:txBody>
      </p:sp>
      <p:sp>
        <p:nvSpPr>
          <p:cNvPr id="4" name="Slide Number Placeholder 3"/>
          <p:cNvSpPr>
            <a:spLocks noGrp="1"/>
          </p:cNvSpPr>
          <p:nvPr>
            <p:ph type="sldNum" sz="quarter" idx="5"/>
          </p:nvPr>
        </p:nvSpPr>
        <p:spPr/>
        <p:txBody>
          <a:bodyPr/>
          <a:lstStyle/>
          <a:p>
            <a:fld id="{30CEAA7B-D3C9-4B1E-BE78-5BAAABF031A1}" type="slidenum">
              <a:rPr lang="en-US" smtClean="0"/>
              <a:t>7</a:t>
            </a:fld>
            <a:endParaRPr lang="en-US"/>
          </a:p>
        </p:txBody>
      </p:sp>
    </p:spTree>
    <p:extLst>
      <p:ext uri="{BB962C8B-B14F-4D97-AF65-F5344CB8AC3E}">
        <p14:creationId xmlns:p14="http://schemas.microsoft.com/office/powerpoint/2010/main" val="1951397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CEAA7B-D3C9-4B1E-BE78-5BAAABF031A1}" type="slidenum">
              <a:rPr lang="en-US" smtClean="0"/>
              <a:t>8</a:t>
            </a:fld>
            <a:endParaRPr lang="en-US"/>
          </a:p>
        </p:txBody>
      </p:sp>
    </p:spTree>
    <p:extLst>
      <p:ext uri="{BB962C8B-B14F-4D97-AF65-F5344CB8AC3E}">
        <p14:creationId xmlns:p14="http://schemas.microsoft.com/office/powerpoint/2010/main" val="1816765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here are the number of accidents in each age group, and is also divided by male and female. I understand in some age groups, there are more accident-prone people than others, but the best way to figure out which age groups are more accident prone is to find out the percentage of people relative to the total count. </a:t>
            </a:r>
          </a:p>
        </p:txBody>
      </p:sp>
      <p:sp>
        <p:nvSpPr>
          <p:cNvPr id="4" name="Slide Number Placeholder 3"/>
          <p:cNvSpPr>
            <a:spLocks noGrp="1"/>
          </p:cNvSpPr>
          <p:nvPr>
            <p:ph type="sldNum" sz="quarter" idx="5"/>
          </p:nvPr>
        </p:nvSpPr>
        <p:spPr/>
        <p:txBody>
          <a:bodyPr/>
          <a:lstStyle/>
          <a:p>
            <a:fld id="{30CEAA7B-D3C9-4B1E-BE78-5BAAABF031A1}" type="slidenum">
              <a:rPr lang="en-US" smtClean="0"/>
              <a:t>9</a:t>
            </a:fld>
            <a:endParaRPr lang="en-US"/>
          </a:p>
        </p:txBody>
      </p:sp>
    </p:spTree>
    <p:extLst>
      <p:ext uri="{BB962C8B-B14F-4D97-AF65-F5344CB8AC3E}">
        <p14:creationId xmlns:p14="http://schemas.microsoft.com/office/powerpoint/2010/main" val="313760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32A73-DC27-43A4-B1F1-BE9F30A836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432CB0-E3A1-40D0-AAFB-964A553C77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E64AA0-021B-46A9-8888-F36D397B46B1}"/>
              </a:ext>
            </a:extLst>
          </p:cNvPr>
          <p:cNvSpPr>
            <a:spLocks noGrp="1"/>
          </p:cNvSpPr>
          <p:nvPr>
            <p:ph type="dt" sz="half" idx="10"/>
          </p:nvPr>
        </p:nvSpPr>
        <p:spPr/>
        <p:txBody>
          <a:bodyPr/>
          <a:lstStyle/>
          <a:p>
            <a:fld id="{A67848C3-FC75-4C3B-B89C-9F88CC0CC008}" type="datetimeFigureOut">
              <a:rPr lang="en-US" smtClean="0"/>
              <a:t>11/8/2019</a:t>
            </a:fld>
            <a:endParaRPr lang="en-US"/>
          </a:p>
        </p:txBody>
      </p:sp>
      <p:sp>
        <p:nvSpPr>
          <p:cNvPr id="5" name="Footer Placeholder 4">
            <a:extLst>
              <a:ext uri="{FF2B5EF4-FFF2-40B4-BE49-F238E27FC236}">
                <a16:creationId xmlns:a16="http://schemas.microsoft.com/office/drawing/2014/main" id="{CBDEC542-B829-491C-886A-54BC3064AE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78ADC7-7207-4DFA-9F27-F6924AB39FCF}"/>
              </a:ext>
            </a:extLst>
          </p:cNvPr>
          <p:cNvSpPr>
            <a:spLocks noGrp="1"/>
          </p:cNvSpPr>
          <p:nvPr>
            <p:ph type="sldNum" sz="quarter" idx="12"/>
          </p:nvPr>
        </p:nvSpPr>
        <p:spPr/>
        <p:txBody>
          <a:bodyPr/>
          <a:lstStyle/>
          <a:p>
            <a:fld id="{0B867F5E-577B-48E8-BE92-C1DF40B65193}" type="slidenum">
              <a:rPr lang="en-US" smtClean="0"/>
              <a:t>‹#›</a:t>
            </a:fld>
            <a:endParaRPr lang="en-US"/>
          </a:p>
        </p:txBody>
      </p:sp>
    </p:spTree>
    <p:extLst>
      <p:ext uri="{BB962C8B-B14F-4D97-AF65-F5344CB8AC3E}">
        <p14:creationId xmlns:p14="http://schemas.microsoft.com/office/powerpoint/2010/main" val="512122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94E48-7718-4C97-B1A3-2812734C0E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3E3198-3FFE-4D07-A489-DB06DABFCA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EAB7F7-C3D3-4435-8C52-790B031FFB08}"/>
              </a:ext>
            </a:extLst>
          </p:cNvPr>
          <p:cNvSpPr>
            <a:spLocks noGrp="1"/>
          </p:cNvSpPr>
          <p:nvPr>
            <p:ph type="dt" sz="half" idx="10"/>
          </p:nvPr>
        </p:nvSpPr>
        <p:spPr/>
        <p:txBody>
          <a:bodyPr/>
          <a:lstStyle/>
          <a:p>
            <a:fld id="{A67848C3-FC75-4C3B-B89C-9F88CC0CC008}" type="datetimeFigureOut">
              <a:rPr lang="en-US" smtClean="0"/>
              <a:t>11/8/2019</a:t>
            </a:fld>
            <a:endParaRPr lang="en-US"/>
          </a:p>
        </p:txBody>
      </p:sp>
      <p:sp>
        <p:nvSpPr>
          <p:cNvPr id="5" name="Footer Placeholder 4">
            <a:extLst>
              <a:ext uri="{FF2B5EF4-FFF2-40B4-BE49-F238E27FC236}">
                <a16:creationId xmlns:a16="http://schemas.microsoft.com/office/drawing/2014/main" id="{202AF42F-1E20-4335-8643-9FC57F002C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941AB4-84C7-447D-ACF4-19AC8080680A}"/>
              </a:ext>
            </a:extLst>
          </p:cNvPr>
          <p:cNvSpPr>
            <a:spLocks noGrp="1"/>
          </p:cNvSpPr>
          <p:nvPr>
            <p:ph type="sldNum" sz="quarter" idx="12"/>
          </p:nvPr>
        </p:nvSpPr>
        <p:spPr/>
        <p:txBody>
          <a:bodyPr/>
          <a:lstStyle/>
          <a:p>
            <a:fld id="{0B867F5E-577B-48E8-BE92-C1DF40B65193}" type="slidenum">
              <a:rPr lang="en-US" smtClean="0"/>
              <a:t>‹#›</a:t>
            </a:fld>
            <a:endParaRPr lang="en-US"/>
          </a:p>
        </p:txBody>
      </p:sp>
    </p:spTree>
    <p:extLst>
      <p:ext uri="{BB962C8B-B14F-4D97-AF65-F5344CB8AC3E}">
        <p14:creationId xmlns:p14="http://schemas.microsoft.com/office/powerpoint/2010/main" val="3866156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B0F063-CD39-496D-AA10-225A6F4444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5B75BE-1DB0-4449-ADDB-508020BCF0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F14E37-A77F-420A-97BB-9133CCDAB86E}"/>
              </a:ext>
            </a:extLst>
          </p:cNvPr>
          <p:cNvSpPr>
            <a:spLocks noGrp="1"/>
          </p:cNvSpPr>
          <p:nvPr>
            <p:ph type="dt" sz="half" idx="10"/>
          </p:nvPr>
        </p:nvSpPr>
        <p:spPr/>
        <p:txBody>
          <a:bodyPr/>
          <a:lstStyle/>
          <a:p>
            <a:fld id="{A67848C3-FC75-4C3B-B89C-9F88CC0CC008}" type="datetimeFigureOut">
              <a:rPr lang="en-US" smtClean="0"/>
              <a:t>11/8/2019</a:t>
            </a:fld>
            <a:endParaRPr lang="en-US"/>
          </a:p>
        </p:txBody>
      </p:sp>
      <p:sp>
        <p:nvSpPr>
          <p:cNvPr id="5" name="Footer Placeholder 4">
            <a:extLst>
              <a:ext uri="{FF2B5EF4-FFF2-40B4-BE49-F238E27FC236}">
                <a16:creationId xmlns:a16="http://schemas.microsoft.com/office/drawing/2014/main" id="{B544C145-725F-4746-8B8F-9A4C4541B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74622F-8767-4782-B37F-3FD8EABB2FAA}"/>
              </a:ext>
            </a:extLst>
          </p:cNvPr>
          <p:cNvSpPr>
            <a:spLocks noGrp="1"/>
          </p:cNvSpPr>
          <p:nvPr>
            <p:ph type="sldNum" sz="quarter" idx="12"/>
          </p:nvPr>
        </p:nvSpPr>
        <p:spPr/>
        <p:txBody>
          <a:bodyPr/>
          <a:lstStyle/>
          <a:p>
            <a:fld id="{0B867F5E-577B-48E8-BE92-C1DF40B65193}" type="slidenum">
              <a:rPr lang="en-US" smtClean="0"/>
              <a:t>‹#›</a:t>
            </a:fld>
            <a:endParaRPr lang="en-US"/>
          </a:p>
        </p:txBody>
      </p:sp>
    </p:spTree>
    <p:extLst>
      <p:ext uri="{BB962C8B-B14F-4D97-AF65-F5344CB8AC3E}">
        <p14:creationId xmlns:p14="http://schemas.microsoft.com/office/powerpoint/2010/main" val="1103503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BB1C7-5ED9-4F0C-B0DF-F47E62A0F6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83F6B9-2CCD-4410-BFB1-711D9C641B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AB3F83-95EE-4857-A074-90D9BB09B29E}"/>
              </a:ext>
            </a:extLst>
          </p:cNvPr>
          <p:cNvSpPr>
            <a:spLocks noGrp="1"/>
          </p:cNvSpPr>
          <p:nvPr>
            <p:ph type="dt" sz="half" idx="10"/>
          </p:nvPr>
        </p:nvSpPr>
        <p:spPr/>
        <p:txBody>
          <a:bodyPr/>
          <a:lstStyle/>
          <a:p>
            <a:fld id="{A67848C3-FC75-4C3B-B89C-9F88CC0CC008}" type="datetimeFigureOut">
              <a:rPr lang="en-US" smtClean="0"/>
              <a:t>11/8/2019</a:t>
            </a:fld>
            <a:endParaRPr lang="en-US"/>
          </a:p>
        </p:txBody>
      </p:sp>
      <p:sp>
        <p:nvSpPr>
          <p:cNvPr id="5" name="Footer Placeholder 4">
            <a:extLst>
              <a:ext uri="{FF2B5EF4-FFF2-40B4-BE49-F238E27FC236}">
                <a16:creationId xmlns:a16="http://schemas.microsoft.com/office/drawing/2014/main" id="{43C151B1-3416-4168-A162-2FD4FCFADE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B9FCA-035F-4D08-8792-00AE9D335FC4}"/>
              </a:ext>
            </a:extLst>
          </p:cNvPr>
          <p:cNvSpPr>
            <a:spLocks noGrp="1"/>
          </p:cNvSpPr>
          <p:nvPr>
            <p:ph type="sldNum" sz="quarter" idx="12"/>
          </p:nvPr>
        </p:nvSpPr>
        <p:spPr/>
        <p:txBody>
          <a:bodyPr/>
          <a:lstStyle/>
          <a:p>
            <a:fld id="{0B867F5E-577B-48E8-BE92-C1DF40B65193}" type="slidenum">
              <a:rPr lang="en-US" smtClean="0"/>
              <a:t>‹#›</a:t>
            </a:fld>
            <a:endParaRPr lang="en-US"/>
          </a:p>
        </p:txBody>
      </p:sp>
    </p:spTree>
    <p:extLst>
      <p:ext uri="{BB962C8B-B14F-4D97-AF65-F5344CB8AC3E}">
        <p14:creationId xmlns:p14="http://schemas.microsoft.com/office/powerpoint/2010/main" val="1049090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FAA00-A55E-4AD1-8CC9-C62669D369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74D5CD-8712-4311-BE1A-3141683C20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708BA8-4682-4B78-A5CE-B54D70EA2E3B}"/>
              </a:ext>
            </a:extLst>
          </p:cNvPr>
          <p:cNvSpPr>
            <a:spLocks noGrp="1"/>
          </p:cNvSpPr>
          <p:nvPr>
            <p:ph type="dt" sz="half" idx="10"/>
          </p:nvPr>
        </p:nvSpPr>
        <p:spPr/>
        <p:txBody>
          <a:bodyPr/>
          <a:lstStyle/>
          <a:p>
            <a:fld id="{A67848C3-FC75-4C3B-B89C-9F88CC0CC008}" type="datetimeFigureOut">
              <a:rPr lang="en-US" smtClean="0"/>
              <a:t>11/8/2019</a:t>
            </a:fld>
            <a:endParaRPr lang="en-US"/>
          </a:p>
        </p:txBody>
      </p:sp>
      <p:sp>
        <p:nvSpPr>
          <p:cNvPr id="5" name="Footer Placeholder 4">
            <a:extLst>
              <a:ext uri="{FF2B5EF4-FFF2-40B4-BE49-F238E27FC236}">
                <a16:creationId xmlns:a16="http://schemas.microsoft.com/office/drawing/2014/main" id="{5B48AC63-DD9C-4FA2-8C1A-54DCAB18F5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5382BF-FC89-424C-B0B5-4611162AB796}"/>
              </a:ext>
            </a:extLst>
          </p:cNvPr>
          <p:cNvSpPr>
            <a:spLocks noGrp="1"/>
          </p:cNvSpPr>
          <p:nvPr>
            <p:ph type="sldNum" sz="quarter" idx="12"/>
          </p:nvPr>
        </p:nvSpPr>
        <p:spPr/>
        <p:txBody>
          <a:bodyPr/>
          <a:lstStyle/>
          <a:p>
            <a:fld id="{0B867F5E-577B-48E8-BE92-C1DF40B65193}" type="slidenum">
              <a:rPr lang="en-US" smtClean="0"/>
              <a:t>‹#›</a:t>
            </a:fld>
            <a:endParaRPr lang="en-US"/>
          </a:p>
        </p:txBody>
      </p:sp>
    </p:spTree>
    <p:extLst>
      <p:ext uri="{BB962C8B-B14F-4D97-AF65-F5344CB8AC3E}">
        <p14:creationId xmlns:p14="http://schemas.microsoft.com/office/powerpoint/2010/main" val="3050591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5ADB3-63B4-44D0-95A5-63C3FF0E97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27FC1C-26F6-4BCF-9CCF-B01E2BC9E0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5C1186-0C74-452B-AB85-9E376AF6D8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9B58FA-A0BD-45AB-9ADE-06DCBCD65A6F}"/>
              </a:ext>
            </a:extLst>
          </p:cNvPr>
          <p:cNvSpPr>
            <a:spLocks noGrp="1"/>
          </p:cNvSpPr>
          <p:nvPr>
            <p:ph type="dt" sz="half" idx="10"/>
          </p:nvPr>
        </p:nvSpPr>
        <p:spPr/>
        <p:txBody>
          <a:bodyPr/>
          <a:lstStyle/>
          <a:p>
            <a:fld id="{A67848C3-FC75-4C3B-B89C-9F88CC0CC008}" type="datetimeFigureOut">
              <a:rPr lang="en-US" smtClean="0"/>
              <a:t>11/8/2019</a:t>
            </a:fld>
            <a:endParaRPr lang="en-US"/>
          </a:p>
        </p:txBody>
      </p:sp>
      <p:sp>
        <p:nvSpPr>
          <p:cNvPr id="6" name="Footer Placeholder 5">
            <a:extLst>
              <a:ext uri="{FF2B5EF4-FFF2-40B4-BE49-F238E27FC236}">
                <a16:creationId xmlns:a16="http://schemas.microsoft.com/office/drawing/2014/main" id="{662E1859-3CDE-4AC2-A090-AF4AED8BD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7FB0D6-21A9-4CB1-B80F-FB316B4393CD}"/>
              </a:ext>
            </a:extLst>
          </p:cNvPr>
          <p:cNvSpPr>
            <a:spLocks noGrp="1"/>
          </p:cNvSpPr>
          <p:nvPr>
            <p:ph type="sldNum" sz="quarter" idx="12"/>
          </p:nvPr>
        </p:nvSpPr>
        <p:spPr/>
        <p:txBody>
          <a:bodyPr/>
          <a:lstStyle/>
          <a:p>
            <a:fld id="{0B867F5E-577B-48E8-BE92-C1DF40B65193}" type="slidenum">
              <a:rPr lang="en-US" smtClean="0"/>
              <a:t>‹#›</a:t>
            </a:fld>
            <a:endParaRPr lang="en-US"/>
          </a:p>
        </p:txBody>
      </p:sp>
    </p:spTree>
    <p:extLst>
      <p:ext uri="{BB962C8B-B14F-4D97-AF65-F5344CB8AC3E}">
        <p14:creationId xmlns:p14="http://schemas.microsoft.com/office/powerpoint/2010/main" val="2344891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C686-273D-406B-A1D2-8ECA0F8D5E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8DC835-2728-4D1A-9DE9-63E19EDC02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0C761E-18C9-41AD-B0BC-BA2124A689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837DD3-C1C5-4127-9819-A0B699FF3E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151C21-F740-4E20-8BF1-E7D5BD73EE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278C35-CDB9-41CE-8407-E10E8A3E97F8}"/>
              </a:ext>
            </a:extLst>
          </p:cNvPr>
          <p:cNvSpPr>
            <a:spLocks noGrp="1"/>
          </p:cNvSpPr>
          <p:nvPr>
            <p:ph type="dt" sz="half" idx="10"/>
          </p:nvPr>
        </p:nvSpPr>
        <p:spPr/>
        <p:txBody>
          <a:bodyPr/>
          <a:lstStyle/>
          <a:p>
            <a:fld id="{A67848C3-FC75-4C3B-B89C-9F88CC0CC008}" type="datetimeFigureOut">
              <a:rPr lang="en-US" smtClean="0"/>
              <a:t>11/8/2019</a:t>
            </a:fld>
            <a:endParaRPr lang="en-US"/>
          </a:p>
        </p:txBody>
      </p:sp>
      <p:sp>
        <p:nvSpPr>
          <p:cNvPr id="8" name="Footer Placeholder 7">
            <a:extLst>
              <a:ext uri="{FF2B5EF4-FFF2-40B4-BE49-F238E27FC236}">
                <a16:creationId xmlns:a16="http://schemas.microsoft.com/office/drawing/2014/main" id="{7C3F4B40-13C6-4AC9-841C-21800AAF74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218FCF-C7A6-46BB-8802-E87D20D452BE}"/>
              </a:ext>
            </a:extLst>
          </p:cNvPr>
          <p:cNvSpPr>
            <a:spLocks noGrp="1"/>
          </p:cNvSpPr>
          <p:nvPr>
            <p:ph type="sldNum" sz="quarter" idx="12"/>
          </p:nvPr>
        </p:nvSpPr>
        <p:spPr/>
        <p:txBody>
          <a:bodyPr/>
          <a:lstStyle/>
          <a:p>
            <a:fld id="{0B867F5E-577B-48E8-BE92-C1DF40B65193}" type="slidenum">
              <a:rPr lang="en-US" smtClean="0"/>
              <a:t>‹#›</a:t>
            </a:fld>
            <a:endParaRPr lang="en-US"/>
          </a:p>
        </p:txBody>
      </p:sp>
    </p:spTree>
    <p:extLst>
      <p:ext uri="{BB962C8B-B14F-4D97-AF65-F5344CB8AC3E}">
        <p14:creationId xmlns:p14="http://schemas.microsoft.com/office/powerpoint/2010/main" val="2774361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D238D-FD6E-41E0-81D9-F838F5508C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6E5F89-9503-4DF9-A3AF-7FE0637B2949}"/>
              </a:ext>
            </a:extLst>
          </p:cNvPr>
          <p:cNvSpPr>
            <a:spLocks noGrp="1"/>
          </p:cNvSpPr>
          <p:nvPr>
            <p:ph type="dt" sz="half" idx="10"/>
          </p:nvPr>
        </p:nvSpPr>
        <p:spPr/>
        <p:txBody>
          <a:bodyPr/>
          <a:lstStyle/>
          <a:p>
            <a:fld id="{A67848C3-FC75-4C3B-B89C-9F88CC0CC008}" type="datetimeFigureOut">
              <a:rPr lang="en-US" smtClean="0"/>
              <a:t>11/8/2019</a:t>
            </a:fld>
            <a:endParaRPr lang="en-US"/>
          </a:p>
        </p:txBody>
      </p:sp>
      <p:sp>
        <p:nvSpPr>
          <p:cNvPr id="4" name="Footer Placeholder 3">
            <a:extLst>
              <a:ext uri="{FF2B5EF4-FFF2-40B4-BE49-F238E27FC236}">
                <a16:creationId xmlns:a16="http://schemas.microsoft.com/office/drawing/2014/main" id="{47A4BFD3-8144-4EA0-86C3-47E97EE572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05314B-9211-4230-BADF-2AF703727413}"/>
              </a:ext>
            </a:extLst>
          </p:cNvPr>
          <p:cNvSpPr>
            <a:spLocks noGrp="1"/>
          </p:cNvSpPr>
          <p:nvPr>
            <p:ph type="sldNum" sz="quarter" idx="12"/>
          </p:nvPr>
        </p:nvSpPr>
        <p:spPr/>
        <p:txBody>
          <a:bodyPr/>
          <a:lstStyle/>
          <a:p>
            <a:fld id="{0B867F5E-577B-48E8-BE92-C1DF40B65193}" type="slidenum">
              <a:rPr lang="en-US" smtClean="0"/>
              <a:t>‹#›</a:t>
            </a:fld>
            <a:endParaRPr lang="en-US"/>
          </a:p>
        </p:txBody>
      </p:sp>
    </p:spTree>
    <p:extLst>
      <p:ext uri="{BB962C8B-B14F-4D97-AF65-F5344CB8AC3E}">
        <p14:creationId xmlns:p14="http://schemas.microsoft.com/office/powerpoint/2010/main" val="3738653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C407F0-1ED6-45BC-9298-CCE2F55627FD}"/>
              </a:ext>
            </a:extLst>
          </p:cNvPr>
          <p:cNvSpPr>
            <a:spLocks noGrp="1"/>
          </p:cNvSpPr>
          <p:nvPr>
            <p:ph type="dt" sz="half" idx="10"/>
          </p:nvPr>
        </p:nvSpPr>
        <p:spPr/>
        <p:txBody>
          <a:bodyPr/>
          <a:lstStyle/>
          <a:p>
            <a:fld id="{A67848C3-FC75-4C3B-B89C-9F88CC0CC008}" type="datetimeFigureOut">
              <a:rPr lang="en-US" smtClean="0"/>
              <a:t>11/8/2019</a:t>
            </a:fld>
            <a:endParaRPr lang="en-US"/>
          </a:p>
        </p:txBody>
      </p:sp>
      <p:sp>
        <p:nvSpPr>
          <p:cNvPr id="3" name="Footer Placeholder 2">
            <a:extLst>
              <a:ext uri="{FF2B5EF4-FFF2-40B4-BE49-F238E27FC236}">
                <a16:creationId xmlns:a16="http://schemas.microsoft.com/office/drawing/2014/main" id="{0A41DD14-5698-4128-846B-565EDB4D7A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950F0C-BBA6-4092-A3DF-0D03FB421459}"/>
              </a:ext>
            </a:extLst>
          </p:cNvPr>
          <p:cNvSpPr>
            <a:spLocks noGrp="1"/>
          </p:cNvSpPr>
          <p:nvPr>
            <p:ph type="sldNum" sz="quarter" idx="12"/>
          </p:nvPr>
        </p:nvSpPr>
        <p:spPr/>
        <p:txBody>
          <a:bodyPr/>
          <a:lstStyle/>
          <a:p>
            <a:fld id="{0B867F5E-577B-48E8-BE92-C1DF40B65193}" type="slidenum">
              <a:rPr lang="en-US" smtClean="0"/>
              <a:t>‹#›</a:t>
            </a:fld>
            <a:endParaRPr lang="en-US"/>
          </a:p>
        </p:txBody>
      </p:sp>
    </p:spTree>
    <p:extLst>
      <p:ext uri="{BB962C8B-B14F-4D97-AF65-F5344CB8AC3E}">
        <p14:creationId xmlns:p14="http://schemas.microsoft.com/office/powerpoint/2010/main" val="106296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8CEB9-340A-47F5-8622-4F079E3635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5F7D97-93C4-4E7E-A029-FDFA403DA8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90BC12-0527-491A-B48A-784CF02BF6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D5A303-A8F3-4778-8660-B15C7CD5988D}"/>
              </a:ext>
            </a:extLst>
          </p:cNvPr>
          <p:cNvSpPr>
            <a:spLocks noGrp="1"/>
          </p:cNvSpPr>
          <p:nvPr>
            <p:ph type="dt" sz="half" idx="10"/>
          </p:nvPr>
        </p:nvSpPr>
        <p:spPr/>
        <p:txBody>
          <a:bodyPr/>
          <a:lstStyle/>
          <a:p>
            <a:fld id="{A67848C3-FC75-4C3B-B89C-9F88CC0CC008}" type="datetimeFigureOut">
              <a:rPr lang="en-US" smtClean="0"/>
              <a:t>11/8/2019</a:t>
            </a:fld>
            <a:endParaRPr lang="en-US"/>
          </a:p>
        </p:txBody>
      </p:sp>
      <p:sp>
        <p:nvSpPr>
          <p:cNvPr id="6" name="Footer Placeholder 5">
            <a:extLst>
              <a:ext uri="{FF2B5EF4-FFF2-40B4-BE49-F238E27FC236}">
                <a16:creationId xmlns:a16="http://schemas.microsoft.com/office/drawing/2014/main" id="{174E764E-FB90-4088-B813-DEF85359A6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AC5339-086F-4368-B7A1-C2289987D3C2}"/>
              </a:ext>
            </a:extLst>
          </p:cNvPr>
          <p:cNvSpPr>
            <a:spLocks noGrp="1"/>
          </p:cNvSpPr>
          <p:nvPr>
            <p:ph type="sldNum" sz="quarter" idx="12"/>
          </p:nvPr>
        </p:nvSpPr>
        <p:spPr/>
        <p:txBody>
          <a:bodyPr/>
          <a:lstStyle/>
          <a:p>
            <a:fld id="{0B867F5E-577B-48E8-BE92-C1DF40B65193}" type="slidenum">
              <a:rPr lang="en-US" smtClean="0"/>
              <a:t>‹#›</a:t>
            </a:fld>
            <a:endParaRPr lang="en-US"/>
          </a:p>
        </p:txBody>
      </p:sp>
    </p:spTree>
    <p:extLst>
      <p:ext uri="{BB962C8B-B14F-4D97-AF65-F5344CB8AC3E}">
        <p14:creationId xmlns:p14="http://schemas.microsoft.com/office/powerpoint/2010/main" val="3584972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0091C-70EF-4212-AECA-65DBC87F38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887A46-FB1F-4E8B-8DD8-313166C875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5A1A5E-A370-43FC-8067-63B1B1E0E5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7DD8B9-46E0-4D3C-9AAF-44E6FB013308}"/>
              </a:ext>
            </a:extLst>
          </p:cNvPr>
          <p:cNvSpPr>
            <a:spLocks noGrp="1"/>
          </p:cNvSpPr>
          <p:nvPr>
            <p:ph type="dt" sz="half" idx="10"/>
          </p:nvPr>
        </p:nvSpPr>
        <p:spPr/>
        <p:txBody>
          <a:bodyPr/>
          <a:lstStyle/>
          <a:p>
            <a:fld id="{A67848C3-FC75-4C3B-B89C-9F88CC0CC008}" type="datetimeFigureOut">
              <a:rPr lang="en-US" smtClean="0"/>
              <a:t>11/8/2019</a:t>
            </a:fld>
            <a:endParaRPr lang="en-US"/>
          </a:p>
        </p:txBody>
      </p:sp>
      <p:sp>
        <p:nvSpPr>
          <p:cNvPr id="6" name="Footer Placeholder 5">
            <a:extLst>
              <a:ext uri="{FF2B5EF4-FFF2-40B4-BE49-F238E27FC236}">
                <a16:creationId xmlns:a16="http://schemas.microsoft.com/office/drawing/2014/main" id="{6AF3182C-9E7B-441F-8A63-6F28668D0D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3C345B-1E55-4C4F-A06C-5E8C8AD08024}"/>
              </a:ext>
            </a:extLst>
          </p:cNvPr>
          <p:cNvSpPr>
            <a:spLocks noGrp="1"/>
          </p:cNvSpPr>
          <p:nvPr>
            <p:ph type="sldNum" sz="quarter" idx="12"/>
          </p:nvPr>
        </p:nvSpPr>
        <p:spPr/>
        <p:txBody>
          <a:bodyPr/>
          <a:lstStyle/>
          <a:p>
            <a:fld id="{0B867F5E-577B-48E8-BE92-C1DF40B65193}" type="slidenum">
              <a:rPr lang="en-US" smtClean="0"/>
              <a:t>‹#›</a:t>
            </a:fld>
            <a:endParaRPr lang="en-US"/>
          </a:p>
        </p:txBody>
      </p:sp>
    </p:spTree>
    <p:extLst>
      <p:ext uri="{BB962C8B-B14F-4D97-AF65-F5344CB8AC3E}">
        <p14:creationId xmlns:p14="http://schemas.microsoft.com/office/powerpoint/2010/main" val="1014981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A3B3BA-4F9A-46B2-BD7C-5ADB77593F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DACE90-4013-473C-8135-C189B1FF88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1F4039-4F1F-4081-AD44-8B1535C436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7848C3-FC75-4C3B-B89C-9F88CC0CC008}" type="datetimeFigureOut">
              <a:rPr lang="en-US" smtClean="0"/>
              <a:t>11/8/2019</a:t>
            </a:fld>
            <a:endParaRPr lang="en-US"/>
          </a:p>
        </p:txBody>
      </p:sp>
      <p:sp>
        <p:nvSpPr>
          <p:cNvPr id="5" name="Footer Placeholder 4">
            <a:extLst>
              <a:ext uri="{FF2B5EF4-FFF2-40B4-BE49-F238E27FC236}">
                <a16:creationId xmlns:a16="http://schemas.microsoft.com/office/drawing/2014/main" id="{0EED1531-3578-4AE8-B86B-74B3AC0A12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7BB749-504E-4D2E-8C60-9A76EF84C0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867F5E-577B-48E8-BE92-C1DF40B65193}" type="slidenum">
              <a:rPr lang="en-US" smtClean="0"/>
              <a:t>‹#›</a:t>
            </a:fld>
            <a:endParaRPr lang="en-US"/>
          </a:p>
        </p:txBody>
      </p:sp>
    </p:spTree>
    <p:extLst>
      <p:ext uri="{BB962C8B-B14F-4D97-AF65-F5344CB8AC3E}">
        <p14:creationId xmlns:p14="http://schemas.microsoft.com/office/powerpoint/2010/main" val="2804496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F539F-0E52-494B-A3A0-0ADD6670EF5D}"/>
              </a:ext>
            </a:extLst>
          </p:cNvPr>
          <p:cNvSpPr>
            <a:spLocks noGrp="1"/>
          </p:cNvSpPr>
          <p:nvPr>
            <p:ph type="ctrTitle"/>
          </p:nvPr>
        </p:nvSpPr>
        <p:spPr/>
        <p:txBody>
          <a:bodyPr/>
          <a:lstStyle/>
          <a:p>
            <a:r>
              <a:rPr lang="en-US" dirty="0" err="1"/>
              <a:t>Thinkful</a:t>
            </a:r>
            <a:r>
              <a:rPr lang="en-US" dirty="0"/>
              <a:t> Excel Capstone </a:t>
            </a:r>
          </a:p>
        </p:txBody>
      </p:sp>
      <p:sp>
        <p:nvSpPr>
          <p:cNvPr id="3" name="Subtitle 2">
            <a:extLst>
              <a:ext uri="{FF2B5EF4-FFF2-40B4-BE49-F238E27FC236}">
                <a16:creationId xmlns:a16="http://schemas.microsoft.com/office/drawing/2014/main" id="{E9F9239A-A86B-4059-9781-4E9692976C4A}"/>
              </a:ext>
            </a:extLst>
          </p:cNvPr>
          <p:cNvSpPr>
            <a:spLocks noGrp="1"/>
          </p:cNvSpPr>
          <p:nvPr>
            <p:ph type="subTitle" idx="1"/>
          </p:nvPr>
        </p:nvSpPr>
        <p:spPr/>
        <p:txBody>
          <a:bodyPr/>
          <a:lstStyle/>
          <a:p>
            <a:r>
              <a:rPr lang="en-US" dirty="0"/>
              <a:t>Sunny Chen</a:t>
            </a:r>
          </a:p>
        </p:txBody>
      </p:sp>
    </p:spTree>
    <p:extLst>
      <p:ext uri="{BB962C8B-B14F-4D97-AF65-F5344CB8AC3E}">
        <p14:creationId xmlns:p14="http://schemas.microsoft.com/office/powerpoint/2010/main" val="412139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17EC9D-AE4C-4BB0-BE13-6BEABD8AB091}"/>
              </a:ext>
            </a:extLst>
          </p:cNvPr>
          <p:cNvSpPr>
            <a:spLocks noGrp="1"/>
          </p:cNvSpPr>
          <p:nvPr>
            <p:ph type="title"/>
          </p:nvPr>
        </p:nvSpPr>
        <p:spPr>
          <a:xfrm>
            <a:off x="838200" y="365125"/>
            <a:ext cx="10515600" cy="1325563"/>
          </a:xfrm>
        </p:spPr>
        <p:txBody>
          <a:bodyPr>
            <a:normAutofit/>
          </a:bodyPr>
          <a:lstStyle/>
          <a:p>
            <a:r>
              <a:rPr lang="en-US" dirty="0"/>
              <a:t>Percentage of Accidents relative to Total Count</a:t>
            </a:r>
          </a:p>
        </p:txBody>
      </p:sp>
      <p:pic>
        <p:nvPicPr>
          <p:cNvPr id="2" name="Picture 1">
            <a:extLst>
              <a:ext uri="{FF2B5EF4-FFF2-40B4-BE49-F238E27FC236}">
                <a16:creationId xmlns:a16="http://schemas.microsoft.com/office/drawing/2014/main" id="{D4D63C6F-70D8-4F2B-B3D9-FDD2020A7A73}"/>
              </a:ext>
            </a:extLst>
          </p:cNvPr>
          <p:cNvPicPr>
            <a:picLocks noChangeAspect="1"/>
          </p:cNvPicPr>
          <p:nvPr/>
        </p:nvPicPr>
        <p:blipFill>
          <a:blip r:embed="rId3"/>
          <a:stretch>
            <a:fillRect/>
          </a:stretch>
        </p:blipFill>
        <p:spPr>
          <a:xfrm>
            <a:off x="1306721" y="2004267"/>
            <a:ext cx="10047079" cy="4011516"/>
          </a:xfrm>
          <a:prstGeom prst="rect">
            <a:avLst/>
          </a:prstGeom>
        </p:spPr>
      </p:pic>
    </p:spTree>
    <p:extLst>
      <p:ext uri="{BB962C8B-B14F-4D97-AF65-F5344CB8AC3E}">
        <p14:creationId xmlns:p14="http://schemas.microsoft.com/office/powerpoint/2010/main" val="907379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03953-5331-45C6-9CC3-8D15A8920A76}"/>
              </a:ext>
            </a:extLst>
          </p:cNvPr>
          <p:cNvSpPr>
            <a:spLocks noGrp="1"/>
          </p:cNvSpPr>
          <p:nvPr>
            <p:ph type="title"/>
          </p:nvPr>
        </p:nvSpPr>
        <p:spPr/>
        <p:txBody>
          <a:bodyPr/>
          <a:lstStyle/>
          <a:p>
            <a:r>
              <a:rPr lang="en-US" dirty="0"/>
              <a:t>Strategy 2 Results</a:t>
            </a:r>
          </a:p>
        </p:txBody>
      </p:sp>
      <p:sp>
        <p:nvSpPr>
          <p:cNvPr id="6" name="TextBox 5">
            <a:extLst>
              <a:ext uri="{FF2B5EF4-FFF2-40B4-BE49-F238E27FC236}">
                <a16:creationId xmlns:a16="http://schemas.microsoft.com/office/drawing/2014/main" id="{ADFFDAB6-D1A7-4FB8-9054-34AA33A264B5}"/>
              </a:ext>
            </a:extLst>
          </p:cNvPr>
          <p:cNvSpPr txBox="1"/>
          <p:nvPr/>
        </p:nvSpPr>
        <p:spPr>
          <a:xfrm>
            <a:off x="9963150" y="1296491"/>
            <a:ext cx="2447925" cy="461665"/>
          </a:xfrm>
          <a:prstGeom prst="rect">
            <a:avLst/>
          </a:prstGeom>
          <a:noFill/>
        </p:spPr>
        <p:txBody>
          <a:bodyPr wrap="square" rtlCol="0">
            <a:spAutoFit/>
          </a:bodyPr>
          <a:lstStyle/>
          <a:p>
            <a:r>
              <a:rPr lang="en-US" sz="2400" b="1" dirty="0"/>
              <a:t>ROI = 2.51</a:t>
            </a:r>
          </a:p>
        </p:txBody>
      </p:sp>
      <p:pic>
        <p:nvPicPr>
          <p:cNvPr id="4" name="Content Placeholder 3">
            <a:extLst>
              <a:ext uri="{FF2B5EF4-FFF2-40B4-BE49-F238E27FC236}">
                <a16:creationId xmlns:a16="http://schemas.microsoft.com/office/drawing/2014/main" id="{09D356AD-7BDE-4608-B5D0-79AF1A8EE969}"/>
              </a:ext>
            </a:extLst>
          </p:cNvPr>
          <p:cNvPicPr>
            <a:picLocks noGrp="1" noChangeAspect="1"/>
          </p:cNvPicPr>
          <p:nvPr>
            <p:ph idx="1"/>
          </p:nvPr>
        </p:nvPicPr>
        <p:blipFill>
          <a:blip r:embed="rId3"/>
          <a:stretch>
            <a:fillRect/>
          </a:stretch>
        </p:blipFill>
        <p:spPr>
          <a:xfrm>
            <a:off x="842704" y="1825625"/>
            <a:ext cx="10506592" cy="4351338"/>
          </a:xfrm>
          <a:prstGeom prst="rect">
            <a:avLst/>
          </a:prstGeom>
        </p:spPr>
      </p:pic>
    </p:spTree>
    <p:extLst>
      <p:ext uri="{BB962C8B-B14F-4D97-AF65-F5344CB8AC3E}">
        <p14:creationId xmlns:p14="http://schemas.microsoft.com/office/powerpoint/2010/main" val="111167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701B-69AB-4191-A870-105085C09422}"/>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A3E1C096-F6E4-4C9A-A88F-CB07EACAF94E}"/>
              </a:ext>
            </a:extLst>
          </p:cNvPr>
          <p:cNvSpPr>
            <a:spLocks noGrp="1"/>
          </p:cNvSpPr>
          <p:nvPr>
            <p:ph idx="1"/>
          </p:nvPr>
        </p:nvSpPr>
        <p:spPr/>
        <p:txBody>
          <a:bodyPr/>
          <a:lstStyle/>
          <a:p>
            <a:r>
              <a:rPr lang="en-US" dirty="0"/>
              <a:t>Strategy 2</a:t>
            </a:r>
          </a:p>
          <a:p>
            <a:pPr lvl="1"/>
            <a:r>
              <a:rPr lang="en-US" dirty="0"/>
              <a:t>Generates higher ROI</a:t>
            </a:r>
          </a:p>
          <a:p>
            <a:pPr lvl="1"/>
            <a:r>
              <a:rPr lang="en-US" dirty="0"/>
              <a:t>Car costs will decrease with less accidents</a:t>
            </a:r>
          </a:p>
        </p:txBody>
      </p:sp>
    </p:spTree>
    <p:extLst>
      <p:ext uri="{BB962C8B-B14F-4D97-AF65-F5344CB8AC3E}">
        <p14:creationId xmlns:p14="http://schemas.microsoft.com/office/powerpoint/2010/main" val="3545914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701B-69AB-4191-A870-105085C09422}"/>
              </a:ext>
            </a:extLst>
          </p:cNvPr>
          <p:cNvSpPr>
            <a:spLocks noGrp="1"/>
          </p:cNvSpPr>
          <p:nvPr>
            <p:ph type="title"/>
          </p:nvPr>
        </p:nvSpPr>
        <p:spPr/>
        <p:txBody>
          <a:bodyPr/>
          <a:lstStyle/>
          <a:p>
            <a:r>
              <a:rPr lang="en-US" dirty="0"/>
              <a:t>Next Steps </a:t>
            </a:r>
          </a:p>
        </p:txBody>
      </p:sp>
      <p:sp>
        <p:nvSpPr>
          <p:cNvPr id="3" name="Content Placeholder 2">
            <a:extLst>
              <a:ext uri="{FF2B5EF4-FFF2-40B4-BE49-F238E27FC236}">
                <a16:creationId xmlns:a16="http://schemas.microsoft.com/office/drawing/2014/main" id="{A3E1C096-F6E4-4C9A-A88F-CB07EACAF94E}"/>
              </a:ext>
            </a:extLst>
          </p:cNvPr>
          <p:cNvSpPr>
            <a:spLocks noGrp="1"/>
          </p:cNvSpPr>
          <p:nvPr>
            <p:ph idx="1"/>
          </p:nvPr>
        </p:nvSpPr>
        <p:spPr/>
        <p:txBody>
          <a:bodyPr/>
          <a:lstStyle/>
          <a:p>
            <a:r>
              <a:rPr lang="en-US" dirty="0"/>
              <a:t>Look into fixed costs in more detail</a:t>
            </a:r>
          </a:p>
        </p:txBody>
      </p:sp>
    </p:spTree>
    <p:extLst>
      <p:ext uri="{BB962C8B-B14F-4D97-AF65-F5344CB8AC3E}">
        <p14:creationId xmlns:p14="http://schemas.microsoft.com/office/powerpoint/2010/main" val="3292319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5E19A-E0DB-4A87-97A5-628DA28CE894}"/>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2282479E-1395-4849-8536-A2A9D4696548}"/>
              </a:ext>
            </a:extLst>
          </p:cNvPr>
          <p:cNvSpPr>
            <a:spLocks noGrp="1"/>
          </p:cNvSpPr>
          <p:nvPr>
            <p:ph idx="1"/>
          </p:nvPr>
        </p:nvSpPr>
        <p:spPr/>
        <p:txBody>
          <a:bodyPr/>
          <a:lstStyle/>
          <a:p>
            <a:r>
              <a:rPr lang="en-US" dirty="0"/>
              <a:t>Maximize revenue and minimize costs for Lariat</a:t>
            </a:r>
          </a:p>
        </p:txBody>
      </p:sp>
    </p:spTree>
    <p:extLst>
      <p:ext uri="{BB962C8B-B14F-4D97-AF65-F5344CB8AC3E}">
        <p14:creationId xmlns:p14="http://schemas.microsoft.com/office/powerpoint/2010/main" val="3472418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59307-BEE1-4FAD-B3F4-A793AC381824}"/>
              </a:ext>
            </a:extLst>
          </p:cNvPr>
          <p:cNvSpPr>
            <a:spLocks noGrp="1"/>
          </p:cNvSpPr>
          <p:nvPr>
            <p:ph type="title"/>
          </p:nvPr>
        </p:nvSpPr>
        <p:spPr/>
        <p:txBody>
          <a:bodyPr/>
          <a:lstStyle/>
          <a:p>
            <a:r>
              <a:rPr lang="en-US" dirty="0"/>
              <a:t>Lariat Baseline Financials</a:t>
            </a:r>
          </a:p>
        </p:txBody>
      </p:sp>
      <p:sp>
        <p:nvSpPr>
          <p:cNvPr id="6" name="TextBox 5">
            <a:extLst>
              <a:ext uri="{FF2B5EF4-FFF2-40B4-BE49-F238E27FC236}">
                <a16:creationId xmlns:a16="http://schemas.microsoft.com/office/drawing/2014/main" id="{AFC020EB-197C-4377-90B5-BADD598BB404}"/>
              </a:ext>
            </a:extLst>
          </p:cNvPr>
          <p:cNvSpPr txBox="1"/>
          <p:nvPr/>
        </p:nvSpPr>
        <p:spPr>
          <a:xfrm>
            <a:off x="8972550" y="1363960"/>
            <a:ext cx="2447925" cy="461665"/>
          </a:xfrm>
          <a:prstGeom prst="rect">
            <a:avLst/>
          </a:prstGeom>
          <a:noFill/>
        </p:spPr>
        <p:txBody>
          <a:bodyPr wrap="square" rtlCol="0">
            <a:spAutoFit/>
          </a:bodyPr>
          <a:lstStyle/>
          <a:p>
            <a:r>
              <a:rPr lang="en-US" sz="2400" b="1" dirty="0"/>
              <a:t>ROI = 2.47</a:t>
            </a:r>
          </a:p>
        </p:txBody>
      </p:sp>
      <p:pic>
        <p:nvPicPr>
          <p:cNvPr id="4" name="Content Placeholder 3">
            <a:extLst>
              <a:ext uri="{FF2B5EF4-FFF2-40B4-BE49-F238E27FC236}">
                <a16:creationId xmlns:a16="http://schemas.microsoft.com/office/drawing/2014/main" id="{07C8C861-3058-4B7A-9EC6-67D147FDEE3B}"/>
              </a:ext>
            </a:extLst>
          </p:cNvPr>
          <p:cNvPicPr>
            <a:picLocks noGrp="1" noChangeAspect="1"/>
          </p:cNvPicPr>
          <p:nvPr>
            <p:ph idx="1"/>
          </p:nvPr>
        </p:nvPicPr>
        <p:blipFill>
          <a:blip r:embed="rId3"/>
          <a:stretch>
            <a:fillRect/>
          </a:stretch>
        </p:blipFill>
        <p:spPr>
          <a:xfrm>
            <a:off x="842704" y="1825625"/>
            <a:ext cx="10506592" cy="4351338"/>
          </a:xfrm>
          <a:prstGeom prst="rect">
            <a:avLst/>
          </a:prstGeom>
        </p:spPr>
      </p:pic>
    </p:spTree>
    <p:extLst>
      <p:ext uri="{BB962C8B-B14F-4D97-AF65-F5344CB8AC3E}">
        <p14:creationId xmlns:p14="http://schemas.microsoft.com/office/powerpoint/2010/main" val="1167456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CDE77-E458-4B30-9171-0DBAADB27E00}"/>
              </a:ext>
            </a:extLst>
          </p:cNvPr>
          <p:cNvSpPr>
            <a:spLocks noGrp="1"/>
          </p:cNvSpPr>
          <p:nvPr>
            <p:ph type="title"/>
          </p:nvPr>
        </p:nvSpPr>
        <p:spPr/>
        <p:txBody>
          <a:bodyPr/>
          <a:lstStyle/>
          <a:p>
            <a:r>
              <a:rPr lang="en-US" dirty="0"/>
              <a:t>Strategy 1</a:t>
            </a:r>
          </a:p>
        </p:txBody>
      </p:sp>
      <p:sp>
        <p:nvSpPr>
          <p:cNvPr id="3" name="Content Placeholder 2">
            <a:extLst>
              <a:ext uri="{FF2B5EF4-FFF2-40B4-BE49-F238E27FC236}">
                <a16:creationId xmlns:a16="http://schemas.microsoft.com/office/drawing/2014/main" id="{0B841F74-4B89-4086-9A80-0751B52769A5}"/>
              </a:ext>
            </a:extLst>
          </p:cNvPr>
          <p:cNvSpPr>
            <a:spLocks noGrp="1"/>
          </p:cNvSpPr>
          <p:nvPr>
            <p:ph idx="1"/>
          </p:nvPr>
        </p:nvSpPr>
        <p:spPr/>
        <p:txBody>
          <a:bodyPr/>
          <a:lstStyle/>
          <a:p>
            <a:r>
              <a:rPr lang="en-US" dirty="0"/>
              <a:t>Offer discounts for branches with smallest demand</a:t>
            </a:r>
          </a:p>
        </p:txBody>
      </p:sp>
    </p:spTree>
    <p:extLst>
      <p:ext uri="{BB962C8B-B14F-4D97-AF65-F5344CB8AC3E}">
        <p14:creationId xmlns:p14="http://schemas.microsoft.com/office/powerpoint/2010/main" val="2156439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D016D-5FE6-4BB7-9A42-E515079090AC}"/>
              </a:ext>
            </a:extLst>
          </p:cNvPr>
          <p:cNvSpPr>
            <a:spLocks noGrp="1"/>
          </p:cNvSpPr>
          <p:nvPr>
            <p:ph type="title"/>
          </p:nvPr>
        </p:nvSpPr>
        <p:spPr/>
        <p:txBody>
          <a:bodyPr/>
          <a:lstStyle/>
          <a:p>
            <a:r>
              <a:rPr lang="en-US" dirty="0"/>
              <a:t>Strategy 1 Assumptions</a:t>
            </a:r>
          </a:p>
        </p:txBody>
      </p:sp>
      <p:sp>
        <p:nvSpPr>
          <p:cNvPr id="3" name="Content Placeholder 2">
            <a:extLst>
              <a:ext uri="{FF2B5EF4-FFF2-40B4-BE49-F238E27FC236}">
                <a16:creationId xmlns:a16="http://schemas.microsoft.com/office/drawing/2014/main" id="{9C6A4929-B900-40D9-AC5E-77FE0E53890D}"/>
              </a:ext>
            </a:extLst>
          </p:cNvPr>
          <p:cNvSpPr>
            <a:spLocks noGrp="1"/>
          </p:cNvSpPr>
          <p:nvPr>
            <p:ph idx="1"/>
          </p:nvPr>
        </p:nvSpPr>
        <p:spPr/>
        <p:txBody>
          <a:bodyPr/>
          <a:lstStyle/>
          <a:p>
            <a:r>
              <a:rPr lang="en-US" dirty="0"/>
              <a:t>As discount increases, demand increases twice the percentage</a:t>
            </a:r>
          </a:p>
        </p:txBody>
      </p:sp>
    </p:spTree>
    <p:extLst>
      <p:ext uri="{BB962C8B-B14F-4D97-AF65-F5344CB8AC3E}">
        <p14:creationId xmlns:p14="http://schemas.microsoft.com/office/powerpoint/2010/main" val="251253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8A9CC-6FC3-4E6F-8507-955CDA48B97F}"/>
              </a:ext>
            </a:extLst>
          </p:cNvPr>
          <p:cNvSpPr>
            <a:spLocks noGrp="1"/>
          </p:cNvSpPr>
          <p:nvPr>
            <p:ph type="title"/>
          </p:nvPr>
        </p:nvSpPr>
        <p:spPr/>
        <p:txBody>
          <a:bodyPr/>
          <a:lstStyle/>
          <a:p>
            <a:r>
              <a:rPr lang="en-US" dirty="0"/>
              <a:t>Strategy 1 Result</a:t>
            </a:r>
          </a:p>
        </p:txBody>
      </p:sp>
      <p:sp>
        <p:nvSpPr>
          <p:cNvPr id="6" name="TextBox 5">
            <a:extLst>
              <a:ext uri="{FF2B5EF4-FFF2-40B4-BE49-F238E27FC236}">
                <a16:creationId xmlns:a16="http://schemas.microsoft.com/office/drawing/2014/main" id="{0E596B4B-E60C-4D67-996C-B07BA1366CC2}"/>
              </a:ext>
            </a:extLst>
          </p:cNvPr>
          <p:cNvSpPr txBox="1"/>
          <p:nvPr/>
        </p:nvSpPr>
        <p:spPr>
          <a:xfrm>
            <a:off x="9963150" y="1296491"/>
            <a:ext cx="2447925" cy="461665"/>
          </a:xfrm>
          <a:prstGeom prst="rect">
            <a:avLst/>
          </a:prstGeom>
          <a:noFill/>
        </p:spPr>
        <p:txBody>
          <a:bodyPr wrap="square" rtlCol="0">
            <a:spAutoFit/>
          </a:bodyPr>
          <a:lstStyle/>
          <a:p>
            <a:r>
              <a:rPr lang="en-US" sz="2400" b="1" dirty="0"/>
              <a:t>ROI = 2.50</a:t>
            </a:r>
          </a:p>
        </p:txBody>
      </p:sp>
      <p:pic>
        <p:nvPicPr>
          <p:cNvPr id="4" name="Content Placeholder 3">
            <a:extLst>
              <a:ext uri="{FF2B5EF4-FFF2-40B4-BE49-F238E27FC236}">
                <a16:creationId xmlns:a16="http://schemas.microsoft.com/office/drawing/2014/main" id="{44845D00-EC76-40E2-BDFD-6EE4EB858088}"/>
              </a:ext>
            </a:extLst>
          </p:cNvPr>
          <p:cNvPicPr>
            <a:picLocks noGrp="1" noChangeAspect="1"/>
          </p:cNvPicPr>
          <p:nvPr>
            <p:ph idx="1"/>
          </p:nvPr>
        </p:nvPicPr>
        <p:blipFill>
          <a:blip r:embed="rId3"/>
          <a:stretch>
            <a:fillRect/>
          </a:stretch>
        </p:blipFill>
        <p:spPr>
          <a:xfrm>
            <a:off x="842704" y="1825625"/>
            <a:ext cx="10506592" cy="4351338"/>
          </a:xfrm>
          <a:prstGeom prst="rect">
            <a:avLst/>
          </a:prstGeom>
        </p:spPr>
      </p:pic>
    </p:spTree>
    <p:extLst>
      <p:ext uri="{BB962C8B-B14F-4D97-AF65-F5344CB8AC3E}">
        <p14:creationId xmlns:p14="http://schemas.microsoft.com/office/powerpoint/2010/main" val="4106456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B0844-C15F-4A4B-98C7-4EA486551B57}"/>
              </a:ext>
            </a:extLst>
          </p:cNvPr>
          <p:cNvSpPr>
            <a:spLocks noGrp="1"/>
          </p:cNvSpPr>
          <p:nvPr>
            <p:ph type="title"/>
          </p:nvPr>
        </p:nvSpPr>
        <p:spPr/>
        <p:txBody>
          <a:bodyPr/>
          <a:lstStyle/>
          <a:p>
            <a:r>
              <a:rPr lang="en-US" dirty="0"/>
              <a:t>Strategy 2 </a:t>
            </a:r>
          </a:p>
        </p:txBody>
      </p:sp>
      <p:sp>
        <p:nvSpPr>
          <p:cNvPr id="3" name="Content Placeholder 2">
            <a:extLst>
              <a:ext uri="{FF2B5EF4-FFF2-40B4-BE49-F238E27FC236}">
                <a16:creationId xmlns:a16="http://schemas.microsoft.com/office/drawing/2014/main" id="{5FD57E6F-6EED-4A75-BCCA-8EEECE4C4CA4}"/>
              </a:ext>
            </a:extLst>
          </p:cNvPr>
          <p:cNvSpPr>
            <a:spLocks noGrp="1"/>
          </p:cNvSpPr>
          <p:nvPr>
            <p:ph idx="1"/>
          </p:nvPr>
        </p:nvSpPr>
        <p:spPr/>
        <p:txBody>
          <a:bodyPr/>
          <a:lstStyle/>
          <a:p>
            <a:r>
              <a:rPr lang="en-US" dirty="0"/>
              <a:t>Increase car price per day for age groups with higher percentage of accidents</a:t>
            </a:r>
          </a:p>
        </p:txBody>
      </p:sp>
    </p:spTree>
    <p:extLst>
      <p:ext uri="{BB962C8B-B14F-4D97-AF65-F5344CB8AC3E}">
        <p14:creationId xmlns:p14="http://schemas.microsoft.com/office/powerpoint/2010/main" val="3733942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6A5BC-284B-4B50-BD5B-969B33579AB5}"/>
              </a:ext>
            </a:extLst>
          </p:cNvPr>
          <p:cNvSpPr>
            <a:spLocks noGrp="1"/>
          </p:cNvSpPr>
          <p:nvPr>
            <p:ph type="title"/>
          </p:nvPr>
        </p:nvSpPr>
        <p:spPr/>
        <p:txBody>
          <a:bodyPr/>
          <a:lstStyle/>
          <a:p>
            <a:r>
              <a:rPr lang="en-US" dirty="0"/>
              <a:t>Strategy 2 Assumptions</a:t>
            </a:r>
          </a:p>
        </p:txBody>
      </p:sp>
      <p:sp>
        <p:nvSpPr>
          <p:cNvPr id="3" name="Content Placeholder 2">
            <a:extLst>
              <a:ext uri="{FF2B5EF4-FFF2-40B4-BE49-F238E27FC236}">
                <a16:creationId xmlns:a16="http://schemas.microsoft.com/office/drawing/2014/main" id="{628E7C02-7AE2-4227-963D-6037FC647461}"/>
              </a:ext>
            </a:extLst>
          </p:cNvPr>
          <p:cNvSpPr>
            <a:spLocks noGrp="1"/>
          </p:cNvSpPr>
          <p:nvPr>
            <p:ph idx="1"/>
          </p:nvPr>
        </p:nvSpPr>
        <p:spPr/>
        <p:txBody>
          <a:bodyPr/>
          <a:lstStyle/>
          <a:p>
            <a:r>
              <a:rPr lang="en-US" dirty="0"/>
              <a:t>As car price increases, demand decreases 70%.</a:t>
            </a:r>
          </a:p>
        </p:txBody>
      </p:sp>
    </p:spTree>
    <p:extLst>
      <p:ext uri="{BB962C8B-B14F-4D97-AF65-F5344CB8AC3E}">
        <p14:creationId xmlns:p14="http://schemas.microsoft.com/office/powerpoint/2010/main" val="2519406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1FBC61-16DA-4F05-8B10-4A3277DFC5D8}"/>
              </a:ext>
            </a:extLst>
          </p:cNvPr>
          <p:cNvPicPr>
            <a:picLocks noChangeAspect="1"/>
          </p:cNvPicPr>
          <p:nvPr/>
        </p:nvPicPr>
        <p:blipFill>
          <a:blip r:embed="rId3"/>
          <a:stretch>
            <a:fillRect/>
          </a:stretch>
        </p:blipFill>
        <p:spPr>
          <a:xfrm>
            <a:off x="798117" y="1094029"/>
            <a:ext cx="10595766" cy="4669941"/>
          </a:xfrm>
          <a:prstGeom prst="rect">
            <a:avLst/>
          </a:prstGeom>
        </p:spPr>
      </p:pic>
    </p:spTree>
    <p:extLst>
      <p:ext uri="{BB962C8B-B14F-4D97-AF65-F5344CB8AC3E}">
        <p14:creationId xmlns:p14="http://schemas.microsoft.com/office/powerpoint/2010/main" val="544123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771</Words>
  <Application>Microsoft Office PowerPoint</Application>
  <PresentationFormat>Widescreen</PresentationFormat>
  <Paragraphs>50</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Thinkful Excel Capstone </vt:lpstr>
      <vt:lpstr>Goals</vt:lpstr>
      <vt:lpstr>Lariat Baseline Financials</vt:lpstr>
      <vt:lpstr>Strategy 1</vt:lpstr>
      <vt:lpstr>Strategy 1 Assumptions</vt:lpstr>
      <vt:lpstr>Strategy 1 Result</vt:lpstr>
      <vt:lpstr>Strategy 2 </vt:lpstr>
      <vt:lpstr>Strategy 2 Assumptions</vt:lpstr>
      <vt:lpstr>PowerPoint Presentation</vt:lpstr>
      <vt:lpstr>Percentage of Accidents relative to Total Count</vt:lpstr>
      <vt:lpstr>Strategy 2 Results</vt:lpstr>
      <vt:lpstr>Recommendations</vt:lpstr>
      <vt:lpstr>Next Steps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Thinkful Excel Capstone </dc:title>
  <dc:creator>Sunny Chen</dc:creator>
  <cp:lastModifiedBy>Sunny Chen</cp:lastModifiedBy>
  <cp:revision>32</cp:revision>
  <dcterms:created xsi:type="dcterms:W3CDTF">2019-10-31T15:44:37Z</dcterms:created>
  <dcterms:modified xsi:type="dcterms:W3CDTF">2019-11-08T22:43:58Z</dcterms:modified>
</cp:coreProperties>
</file>