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75" r:id="rId4"/>
    <p:sldId id="264" r:id="rId5"/>
    <p:sldId id="370" r:id="rId6"/>
    <p:sldId id="426" r:id="rId7"/>
    <p:sldId id="289" r:id="rId8"/>
    <p:sldId id="331" r:id="rId9"/>
    <p:sldId id="498" r:id="rId10"/>
    <p:sldId id="340" r:id="rId11"/>
    <p:sldId id="509" r:id="rId12"/>
    <p:sldId id="508" r:id="rId13"/>
    <p:sldId id="342" r:id="rId14"/>
    <p:sldId id="503" r:id="rId15"/>
    <p:sldId id="464" r:id="rId16"/>
    <p:sldId id="510" r:id="rId17"/>
    <p:sldId id="511" r:id="rId18"/>
    <p:sldId id="504" r:id="rId19"/>
    <p:sldId id="512" r:id="rId20"/>
    <p:sldId id="513" r:id="rId21"/>
    <p:sldId id="481" r:id="rId22"/>
    <p:sldId id="489" r:id="rId23"/>
    <p:sldId id="381" r:id="rId24"/>
    <p:sldId id="371" r:id="rId25"/>
    <p:sldId id="435" r:id="rId26"/>
    <p:sldId id="505" r:id="rId27"/>
    <p:sldId id="380" r:id="rId28"/>
    <p:sldId id="507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5B3"/>
    <a:srgbClr val="DAE3F5"/>
    <a:srgbClr val="A2A1A1"/>
    <a:srgbClr val="B6C7EA"/>
    <a:srgbClr val="F2F2F2"/>
    <a:srgbClr val="FB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90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mailto:chensm@ict.ac.cn" TargetMode="External"/><Relationship Id="rId3" Type="http://schemas.openxmlformats.org/officeDocument/2006/relationships/hyperlink" Target="mailto:chenyiyuan20s@ict.ac.cn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image" Target="../media/image9.png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image" Target="../media/image9.png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image" Target="../media/image9.png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image" Target="../media/image9.png"/><Relationship Id="rId10" Type="http://schemas.openxmlformats.org/officeDocument/2006/relationships/tags" Target="../tags/tag8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9.png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19.png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mailto:chensm@ict.ac.cn" TargetMode="External"/><Relationship Id="rId3" Type="http://schemas.openxmlformats.org/officeDocument/2006/relationships/hyperlink" Target="mailto:chenyiyuan20s@ict.ac.cn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image" Target="../media/image9.pn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/>
        </p:nvSpPr>
        <p:spPr>
          <a:xfrm>
            <a:off x="327146" y="1602367"/>
            <a:ext cx="11537705" cy="11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等线 Light" panose="02010600030101010101" pitchFamily="2" charset="-122"/>
                <a:cs typeface="Calibri" panose="020F0502020204030204" charset="0"/>
              </a:rPr>
              <a:t>LITS: An Optimized Learned Index for Strings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等线 Light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1" y="414733"/>
            <a:ext cx="3997717" cy="9559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7" y="470302"/>
            <a:ext cx="5589684" cy="8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78" y="4928474"/>
            <a:ext cx="12131422" cy="1290992"/>
            <a:chOff x="82551" y="4093814"/>
            <a:chExt cx="12131422" cy="1290992"/>
          </a:xfrm>
        </p:grpSpPr>
        <p:sp>
          <p:nvSpPr>
            <p:cNvPr id="15" name="副标题 2"/>
            <p:cNvSpPr txBox="1"/>
            <p:nvPr/>
          </p:nvSpPr>
          <p:spPr>
            <a:xfrm>
              <a:off x="2447700" y="4099315"/>
              <a:ext cx="2892140" cy="8963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YIFAN YANG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  <a:hlinkClick r:id="rId3"/>
                </a:rPr>
                <a:t>yangyifan22z@ict.ac.cn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6896108" y="4093814"/>
              <a:ext cx="2381516" cy="8963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SHIMIN CHEN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  <a:hlinkClick r:id="rId4"/>
                </a:rPr>
                <a:t>chensm@ict.ac.cn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551" y="4984696"/>
              <a:ext cx="121314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rPr>
                <a:t>Institute of Computing Technology, CAS &amp; University of Chinese Academy of Sciences</a:t>
              </a:r>
              <a:endParaRPr lang="zh-CN" altLang="en-US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05" y="3075940"/>
            <a:ext cx="1379855" cy="1520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933700"/>
            <a:ext cx="1219200" cy="170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1: Hash-enhanced Prefix Table(HPT)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3510" y="1851660"/>
          <a:ext cx="5222240" cy="38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/>
                <a:gridCol w="1325245"/>
                <a:gridCol w="1323975"/>
                <a:gridCol w="1325245"/>
              </a:tblGrid>
              <a:tr h="572770"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cdf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prob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0.7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0.2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7405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0.5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660015" y="1845945"/>
            <a:ext cx="3975100" cy="58102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98875" y="1061720"/>
            <a:ext cx="1967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C00000"/>
                </a:solidFill>
              </a:rPr>
              <a:t>alphabet</a:t>
            </a:r>
            <a:endParaRPr lang="en-US" altLang="zh-CN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1: Hash-enhanced Prefix Table(HPT)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3510" y="1851660"/>
          <a:ext cx="5222240" cy="38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/>
                <a:gridCol w="1325245"/>
                <a:gridCol w="1323975"/>
                <a:gridCol w="1325245"/>
              </a:tblGrid>
              <a:tr h="572770"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cdf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prob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0.7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0.2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7405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0.5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660015" y="1845945"/>
            <a:ext cx="3975100" cy="58102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698875" y="1061720"/>
            <a:ext cx="1967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C00000"/>
                </a:solidFill>
              </a:rPr>
              <a:t>alphabet</a:t>
            </a:r>
            <a:endParaRPr lang="en-US" altLang="zh-CN" sz="320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13510" y="2426970"/>
            <a:ext cx="1246505" cy="330962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0185" y="2135505"/>
            <a:ext cx="1203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7030A0"/>
                </a:solidFill>
              </a:rPr>
              <a:t>hash </a:t>
            </a:r>
            <a:r>
              <a:rPr lang="en-US" altLang="zh-CN" sz="2400" dirty="0" smtClean="0">
                <a:solidFill>
                  <a:srgbClr val="7030A0"/>
                </a:solidFill>
              </a:rPr>
              <a:t>values of prefixes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290371" y="2795524"/>
                <a:ext cx="347535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𝒗𝒂𝒍𝒖𝒆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𝒉𝒂𝒔𝒉𝑭𝒖𝒏𝒄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𝒑𝒓𝒆𝒇𝒊𝒙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>
                  <a:solidFill>
                    <a:srgbClr val="7030A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71" y="2795524"/>
                <a:ext cx="3475355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16" t="-64" r="16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1: Hash-enhanced Prefix Table(HPT)</a:t>
            </a:r>
            <a:endParaRPr lang="en-US" altLang="zh-CN" sz="3600"/>
          </a:p>
        </p:txBody>
      </p:sp>
      <p:graphicFrame>
        <p:nvGraphicFramePr>
          <p:cNvPr id="34" name="表格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3510" y="1851660"/>
          <a:ext cx="5222240" cy="38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/>
                <a:gridCol w="1325245"/>
                <a:gridCol w="1323975"/>
                <a:gridCol w="1325245"/>
              </a:tblGrid>
              <a:tr h="572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cdf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prob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0.7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0.2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74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0.5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660015" y="1845945"/>
            <a:ext cx="3975100" cy="58102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98875" y="1061720"/>
            <a:ext cx="1967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C00000"/>
                </a:solidFill>
              </a:rPr>
              <a:t>alphabet</a:t>
            </a:r>
            <a:endParaRPr lang="en-US" altLang="zh-CN" sz="320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3510" y="2426970"/>
            <a:ext cx="1246505" cy="3309620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185" y="2135505"/>
            <a:ext cx="1203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</a:rPr>
              <a:t>hash </a:t>
            </a:r>
            <a:r>
              <a:rPr lang="en-US" altLang="zh-CN" sz="2400" dirty="0" smtClean="0">
                <a:solidFill>
                  <a:srgbClr val="7030A0"/>
                </a:solidFill>
              </a:rPr>
              <a:t>values of prefixes</a:t>
            </a:r>
            <a:endParaRPr lang="en-US" altLang="zh-CN" sz="2400" dirty="0" smtClean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0015" y="3265805"/>
            <a:ext cx="3975100" cy="813435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95770" y="2327910"/>
            <a:ext cx="539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00B050"/>
                </a:solidFill>
              </a:rPr>
              <a:t>distribution given hashed prefixes</a:t>
            </a:r>
            <a:endParaRPr lang="en-US" altLang="zh-CN" sz="2800" b="1">
              <a:solidFill>
                <a:srgbClr val="00B05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105" y="3082290"/>
            <a:ext cx="4594225" cy="27844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635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Model-based Node in LITS</a:t>
            </a:r>
            <a:endParaRPr lang="en-US" altLang="zh-CN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366956" y="1368679"/>
                <a:ext cx="6222365" cy="5530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/>
                          <a:cs typeface="Calibri (正文)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𝑜𝑠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𝑠𝑙𝑜𝑝𝑒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𝑙𝑜𝑐𝑎𝑙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𝐺𝑒𝑡𝐶𝐷𝐹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𝐻𝑃𝑇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 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𝑖𝑛𝑡𝑒𝑟𝑐𝑒𝑝𝑡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𝑙𝑜𝑐𝑎𝑙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56" y="1368679"/>
                <a:ext cx="6222365" cy="553085"/>
              </a:xfrm>
              <a:prstGeom prst="rect">
                <a:avLst/>
              </a:prstGeom>
              <a:blipFill rotWithShape="1">
                <a:blip r:embed="rId1"/>
                <a:stretch>
                  <a:fillRect l="-9" t="-46" r="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87705" y="1280795"/>
            <a:ext cx="4363720" cy="17202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400"/>
          </a:p>
          <a:p>
            <a:pPr algn="ctr"/>
            <a:r>
              <a:rPr lang="en-US" altLang="zh-CN" sz="2400"/>
              <a:t>model-based node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876300" y="1803400"/>
          <a:ext cx="395605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/>
                <a:gridCol w="628650"/>
                <a:gridCol w="1473835"/>
                <a:gridCol w="1288415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#key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prefix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item array len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local model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3"/>
            </p:custDataLst>
          </p:nvPr>
        </p:nvGraphicFramePr>
        <p:xfrm>
          <a:off x="706755" y="3762375"/>
          <a:ext cx="434467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9070"/>
                <a:gridCol w="1447800"/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3-bit 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node type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13-bit reserved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48-bit pointer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6" name="直接箭头连接符 35"/>
          <p:cNvCxnSpPr/>
          <p:nvPr/>
        </p:nvCxnSpPr>
        <p:spPr>
          <a:xfrm flipH="1">
            <a:off x="709930" y="2862580"/>
            <a:ext cx="1292225" cy="900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76195" y="2847975"/>
            <a:ext cx="2490470" cy="9226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876300" y="2369185"/>
          <a:ext cx="3956050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item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item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item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item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Calculation Process of HPT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261110" y="1532255"/>
            <a:ext cx="1715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u="sng">
                <a:solidFill>
                  <a:srgbClr val="FF0000"/>
                </a:solidFill>
              </a:rPr>
              <a:t>b</a:t>
            </a:r>
            <a:r>
              <a:rPr lang="en-US" altLang="zh-CN" sz="4000">
                <a:solidFill>
                  <a:schemeClr val="bg1">
                    <a:lumMod val="50000"/>
                  </a:schemeClr>
                </a:solidFill>
              </a:rPr>
              <a:t>ac</a:t>
            </a:r>
            <a:endParaRPr lang="en-US" altLang="zh-CN" sz="4000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1790" y="2050415"/>
            <a:ext cx="66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611995" y="2050415"/>
            <a:ext cx="66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2891790" y="3279140"/>
            <a:ext cx="661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0.3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9250045" y="3311525"/>
            <a:ext cx="1109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0.7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2891790" y="4507865"/>
            <a:ext cx="1193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0.34</a:t>
            </a:r>
            <a:endParaRPr lang="en-US" altLang="zh-CN" sz="2400"/>
          </a:p>
        </p:txBody>
      </p:sp>
      <p:sp>
        <p:nvSpPr>
          <p:cNvPr id="14" name="文本框 13"/>
          <p:cNvSpPr txBox="1"/>
          <p:nvPr/>
        </p:nvSpPr>
        <p:spPr>
          <a:xfrm>
            <a:off x="9184005" y="4507865"/>
            <a:ext cx="153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0.46</a:t>
            </a:r>
            <a:endParaRPr lang="en-US" altLang="zh-CN" sz="2400"/>
          </a:p>
        </p:txBody>
      </p:sp>
      <p:sp>
        <p:nvSpPr>
          <p:cNvPr id="15" name="矩形 14"/>
          <p:cNvSpPr/>
          <p:nvPr/>
        </p:nvSpPr>
        <p:spPr>
          <a:xfrm>
            <a:off x="2976245" y="5276215"/>
            <a:ext cx="6861175" cy="40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91790" y="5736590"/>
            <a:ext cx="1193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0.436</a:t>
            </a:r>
            <a:endParaRPr lang="en-US" altLang="zh-CN" sz="2400"/>
          </a:p>
        </p:txBody>
      </p:sp>
      <p:sp>
        <p:nvSpPr>
          <p:cNvPr id="17" name="文本框 16"/>
          <p:cNvSpPr txBox="1"/>
          <p:nvPr/>
        </p:nvSpPr>
        <p:spPr>
          <a:xfrm>
            <a:off x="9192895" y="5736590"/>
            <a:ext cx="929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0.46</a:t>
            </a:r>
            <a:endParaRPr lang="en-US" altLang="zh-CN" sz="2400"/>
          </a:p>
        </p:txBody>
      </p:sp>
      <p:sp>
        <p:nvSpPr>
          <p:cNvPr id="19" name="矩形 18"/>
          <p:cNvSpPr/>
          <p:nvPr/>
        </p:nvSpPr>
        <p:spPr>
          <a:xfrm>
            <a:off x="2976245" y="1590040"/>
            <a:ext cx="6861175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976245" y="2818765"/>
            <a:ext cx="6861175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976245" y="4047490"/>
            <a:ext cx="6861175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966970" y="1590040"/>
            <a:ext cx="225171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986405" y="1983740"/>
            <a:ext cx="1967865" cy="828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26935" y="2005965"/>
            <a:ext cx="2600960" cy="805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808855" y="2818765"/>
            <a:ext cx="116459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986405" y="3218815"/>
            <a:ext cx="1831340" cy="820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979795" y="3225800"/>
            <a:ext cx="3848100" cy="806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670290" y="4047490"/>
            <a:ext cx="1164590" cy="406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86405" y="4453255"/>
            <a:ext cx="5687060" cy="798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827895" y="4453255"/>
            <a:ext cx="7620" cy="805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94375" y="1528445"/>
            <a:ext cx="485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80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0630" y="2760980"/>
            <a:ext cx="82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endParaRPr lang="en-US" altLang="zh-CN" sz="280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5555" y="3989705"/>
            <a:ext cx="82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</a:t>
            </a:r>
            <a:endParaRPr lang="en-US" altLang="zh-CN" sz="28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1110" y="2703195"/>
            <a:ext cx="1715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7030A0"/>
                </a:solidFill>
              </a:rPr>
              <a:t>b</a:t>
            </a:r>
            <a:r>
              <a:rPr lang="en-US" altLang="zh-CN" sz="4000" u="sng">
                <a:solidFill>
                  <a:srgbClr val="FF0000"/>
                </a:solidFill>
              </a:rPr>
              <a:t>a</a:t>
            </a:r>
            <a:r>
              <a:rPr lang="en-US" altLang="zh-CN" sz="400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altLang="zh-CN" sz="4000" u="sng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1110" y="3931920"/>
            <a:ext cx="1715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7030A0"/>
                </a:solidFill>
              </a:rPr>
              <a:t>ba</a:t>
            </a:r>
            <a:r>
              <a:rPr lang="en-US" altLang="zh-CN" sz="4000" u="sng">
                <a:solidFill>
                  <a:srgbClr val="FF0000"/>
                </a:solidFill>
              </a:rPr>
              <a:t>c</a:t>
            </a:r>
            <a:endParaRPr lang="en-US" altLang="zh-CN" sz="4000" u="sng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89830" y="2082800"/>
            <a:ext cx="305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left += range * 0.3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range *= 0.4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89830" y="3343275"/>
            <a:ext cx="305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left += range * 0.1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range *= 0.3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9830" y="4542790"/>
            <a:ext cx="305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left += range * 0.8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range *= 0.2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0630" y="876300"/>
            <a:ext cx="305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left = 0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range = 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Optimization 1: </a:t>
            </a:r>
            <a:r>
              <a:rPr lang="en-US" altLang="zh-CN" sz="3600">
                <a:sym typeface="+mn-ea"/>
              </a:rPr>
              <a:t>Hash-enhanced Prefix Table(HPT)</a:t>
            </a:r>
            <a:endParaRPr lang="en-US" altLang="zh-CN" sz="3600"/>
          </a:p>
        </p:txBody>
      </p:sp>
      <p:sp>
        <p:nvSpPr>
          <p:cNvPr id="34" name="矩形 3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12590" y="1838325"/>
            <a:ext cx="3070860" cy="7296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model-based node</a:t>
            </a:r>
            <a:endParaRPr lang="en-US" altLang="zh-CN" sz="2800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5996305" y="3025775"/>
            <a:ext cx="2146935" cy="6318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subtrie node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4925695" y="3025775"/>
            <a:ext cx="759460" cy="631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5" name="圆角矩形 24"/>
          <p:cNvSpPr/>
          <p:nvPr>
            <p:custDataLst>
              <p:tags r:id="rId3"/>
            </p:custDataLst>
          </p:nvPr>
        </p:nvSpPr>
        <p:spPr>
          <a:xfrm>
            <a:off x="3909060" y="4067810"/>
            <a:ext cx="2146935" cy="6318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compact leaf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603625" y="4914265"/>
            <a:ext cx="1521460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kv-entry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91150" y="4914265"/>
            <a:ext cx="36131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8" name="圆角矩形 37"/>
          <p:cNvSpPr/>
          <p:nvPr>
            <p:custDataLst>
              <p:tags r:id="rId4"/>
            </p:custDataLst>
          </p:nvPr>
        </p:nvSpPr>
        <p:spPr>
          <a:xfrm>
            <a:off x="62458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39" name="直接箭头连接符 38"/>
          <p:cNvCxnSpPr>
            <a:stCxn id="14" idx="2"/>
            <a:endCxn id="54" idx="0"/>
          </p:cNvCxnSpPr>
          <p:nvPr>
            <p:custDataLst>
              <p:tags r:id="rId5"/>
            </p:custDataLst>
          </p:nvPr>
        </p:nvCxnSpPr>
        <p:spPr>
          <a:xfrm flipH="1">
            <a:off x="4341495" y="2567940"/>
            <a:ext cx="1406525" cy="433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  <a:endCxn id="16" idx="0"/>
          </p:cNvCxnSpPr>
          <p:nvPr>
            <p:custDataLst>
              <p:tags r:id="rId6"/>
            </p:custDataLst>
          </p:nvPr>
        </p:nvCxnSpPr>
        <p:spPr>
          <a:xfrm>
            <a:off x="5748020" y="2567940"/>
            <a:ext cx="1322070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1" idx="0"/>
          </p:cNvCxnSpPr>
          <p:nvPr>
            <p:custDataLst>
              <p:tags r:id="rId7"/>
            </p:custDataLst>
          </p:nvPr>
        </p:nvCxnSpPr>
        <p:spPr>
          <a:xfrm flipH="1">
            <a:off x="5305425" y="2567940"/>
            <a:ext cx="442595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25" idx="0"/>
          </p:cNvCxnSpPr>
          <p:nvPr>
            <p:custDataLst>
              <p:tags r:id="rId8"/>
            </p:custDataLst>
          </p:nvPr>
        </p:nvCxnSpPr>
        <p:spPr>
          <a:xfrm flipH="1">
            <a:off x="4982845" y="3657600"/>
            <a:ext cx="32258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2"/>
            <a:endCxn id="26" idx="0"/>
          </p:cNvCxnSpPr>
          <p:nvPr>
            <p:custDataLst>
              <p:tags r:id="rId9"/>
            </p:custDataLst>
          </p:nvPr>
        </p:nvCxnSpPr>
        <p:spPr>
          <a:xfrm flipH="1">
            <a:off x="4364355" y="4699635"/>
            <a:ext cx="61849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2"/>
            <a:endCxn id="32" idx="0"/>
          </p:cNvCxnSpPr>
          <p:nvPr>
            <p:custDataLst>
              <p:tags r:id="rId10"/>
            </p:custDataLst>
          </p:nvPr>
        </p:nvCxnSpPr>
        <p:spPr>
          <a:xfrm>
            <a:off x="4982845" y="4699635"/>
            <a:ext cx="58928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38" idx="0"/>
          </p:cNvCxnSpPr>
          <p:nvPr>
            <p:custDataLst>
              <p:tags r:id="rId11"/>
            </p:custDataLst>
          </p:nvPr>
        </p:nvCxnSpPr>
        <p:spPr>
          <a:xfrm>
            <a:off x="5305425" y="3657600"/>
            <a:ext cx="11061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2"/>
            <a:endCxn id="53" idx="0"/>
          </p:cNvCxnSpPr>
          <p:nvPr>
            <p:custDataLst>
              <p:tags r:id="rId12"/>
            </p:custDataLst>
          </p:nvPr>
        </p:nvCxnSpPr>
        <p:spPr>
          <a:xfrm>
            <a:off x="5305425" y="3657600"/>
            <a:ext cx="16268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49020" y="2419985"/>
            <a:ext cx="2230755" cy="2378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Hash-enhanced Prefix Table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530" y="3810635"/>
            <a:ext cx="759460" cy="7797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270760" y="391858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(HPT)</a:t>
            </a:r>
            <a:endParaRPr lang="en-US" altLang="zh-CN" sz="2800"/>
          </a:p>
        </p:txBody>
      </p:sp>
      <p:sp>
        <p:nvSpPr>
          <p:cNvPr id="50" name="圆角矩形 49"/>
          <p:cNvSpPr/>
          <p:nvPr/>
        </p:nvSpPr>
        <p:spPr>
          <a:xfrm>
            <a:off x="8605520" y="2314575"/>
            <a:ext cx="2635250" cy="25996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Model for Structure Selection</a:t>
            </a:r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775" y="3923665"/>
            <a:ext cx="759460" cy="77978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9819005" y="403161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(PMSS)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圆角矩形 52"/>
          <p:cNvSpPr/>
          <p:nvPr>
            <p:custDataLst>
              <p:tags r:id="rId14"/>
            </p:custDataLst>
          </p:nvPr>
        </p:nvSpPr>
        <p:spPr>
          <a:xfrm>
            <a:off x="67665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54" name="圆角矩形 53"/>
          <p:cNvSpPr/>
          <p:nvPr>
            <p:custDataLst>
              <p:tags r:id="rId15"/>
            </p:custDataLst>
          </p:nvPr>
        </p:nvSpPr>
        <p:spPr>
          <a:xfrm>
            <a:off x="4175760" y="3001645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2: Compact Leaf Nodes</a:t>
            </a:r>
            <a:endParaRPr lang="en-US" altLang="zh-CN" sz="3600"/>
          </a:p>
        </p:txBody>
      </p:sp>
      <p:sp>
        <p:nvSpPr>
          <p:cNvPr id="34" name="矩形 3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12590" y="1838325"/>
            <a:ext cx="3070860" cy="7296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model-based node</a:t>
            </a:r>
            <a:endParaRPr lang="en-US" altLang="zh-CN" sz="2800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5996305" y="3025775"/>
            <a:ext cx="2146935" cy="6318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subtrie node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4925695" y="3025775"/>
            <a:ext cx="759460" cy="631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6" name="圆角矩形 25"/>
          <p:cNvSpPr/>
          <p:nvPr/>
        </p:nvSpPr>
        <p:spPr>
          <a:xfrm>
            <a:off x="3603625" y="4914265"/>
            <a:ext cx="1521460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kv-entry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91150" y="4914265"/>
            <a:ext cx="36131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8" name="圆角矩形 37"/>
          <p:cNvSpPr/>
          <p:nvPr>
            <p:custDataLst>
              <p:tags r:id="rId3"/>
            </p:custDataLst>
          </p:nvPr>
        </p:nvSpPr>
        <p:spPr>
          <a:xfrm>
            <a:off x="62458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39" name="直接箭头连接符 38"/>
          <p:cNvCxnSpPr>
            <a:stCxn id="14" idx="2"/>
            <a:endCxn id="54" idx="0"/>
          </p:cNvCxnSpPr>
          <p:nvPr>
            <p:custDataLst>
              <p:tags r:id="rId4"/>
            </p:custDataLst>
          </p:nvPr>
        </p:nvCxnSpPr>
        <p:spPr>
          <a:xfrm flipH="1">
            <a:off x="4341495" y="2567940"/>
            <a:ext cx="1406525" cy="433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  <a:endCxn id="16" idx="0"/>
          </p:cNvCxnSpPr>
          <p:nvPr>
            <p:custDataLst>
              <p:tags r:id="rId5"/>
            </p:custDataLst>
          </p:nvPr>
        </p:nvCxnSpPr>
        <p:spPr>
          <a:xfrm>
            <a:off x="5748020" y="2567940"/>
            <a:ext cx="1322070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1" idx="0"/>
          </p:cNvCxnSpPr>
          <p:nvPr>
            <p:custDataLst>
              <p:tags r:id="rId6"/>
            </p:custDataLst>
          </p:nvPr>
        </p:nvCxnSpPr>
        <p:spPr>
          <a:xfrm flipH="1">
            <a:off x="5305425" y="2567940"/>
            <a:ext cx="442595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25" idx="0"/>
          </p:cNvCxnSpPr>
          <p:nvPr>
            <p:custDataLst>
              <p:tags r:id="rId7"/>
            </p:custDataLst>
          </p:nvPr>
        </p:nvCxnSpPr>
        <p:spPr>
          <a:xfrm flipH="1">
            <a:off x="4982845" y="3657600"/>
            <a:ext cx="32258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2"/>
            <a:endCxn id="26" idx="0"/>
          </p:cNvCxnSpPr>
          <p:nvPr>
            <p:custDataLst>
              <p:tags r:id="rId8"/>
            </p:custDataLst>
          </p:nvPr>
        </p:nvCxnSpPr>
        <p:spPr>
          <a:xfrm flipH="1">
            <a:off x="4364355" y="4699635"/>
            <a:ext cx="61849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2"/>
            <a:endCxn id="32" idx="0"/>
          </p:cNvCxnSpPr>
          <p:nvPr>
            <p:custDataLst>
              <p:tags r:id="rId9"/>
            </p:custDataLst>
          </p:nvPr>
        </p:nvCxnSpPr>
        <p:spPr>
          <a:xfrm>
            <a:off x="4982845" y="4699635"/>
            <a:ext cx="58928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38" idx="0"/>
          </p:cNvCxnSpPr>
          <p:nvPr>
            <p:custDataLst>
              <p:tags r:id="rId10"/>
            </p:custDataLst>
          </p:nvPr>
        </p:nvCxnSpPr>
        <p:spPr>
          <a:xfrm>
            <a:off x="5305425" y="3657600"/>
            <a:ext cx="11061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2"/>
            <a:endCxn id="53" idx="0"/>
          </p:cNvCxnSpPr>
          <p:nvPr>
            <p:custDataLst>
              <p:tags r:id="rId11"/>
            </p:custDataLst>
          </p:nvPr>
        </p:nvCxnSpPr>
        <p:spPr>
          <a:xfrm>
            <a:off x="5305425" y="3657600"/>
            <a:ext cx="16268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49020" y="2419985"/>
            <a:ext cx="2230755" cy="2378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Hash-enhanced Prefix Table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9530" y="3810635"/>
            <a:ext cx="759460" cy="7797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270760" y="391858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(HPT)</a:t>
            </a:r>
            <a:endParaRPr lang="en-US" altLang="zh-CN" sz="2800"/>
          </a:p>
        </p:txBody>
      </p:sp>
      <p:sp>
        <p:nvSpPr>
          <p:cNvPr id="50" name="圆角矩形 49"/>
          <p:cNvSpPr/>
          <p:nvPr/>
        </p:nvSpPr>
        <p:spPr>
          <a:xfrm>
            <a:off x="8605520" y="2314575"/>
            <a:ext cx="2635250" cy="25996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Model for Structure Selection</a:t>
            </a:r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7775" y="3923665"/>
            <a:ext cx="759460" cy="77978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9819005" y="403161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(PMSS)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圆角矩形 52"/>
          <p:cNvSpPr/>
          <p:nvPr>
            <p:custDataLst>
              <p:tags r:id="rId13"/>
            </p:custDataLst>
          </p:nvPr>
        </p:nvSpPr>
        <p:spPr>
          <a:xfrm>
            <a:off x="67665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54" name="圆角矩形 53"/>
          <p:cNvSpPr/>
          <p:nvPr>
            <p:custDataLst>
              <p:tags r:id="rId14"/>
            </p:custDataLst>
          </p:nvPr>
        </p:nvSpPr>
        <p:spPr>
          <a:xfrm>
            <a:off x="4175760" y="3001645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9" name="圆角矩形 8"/>
          <p:cNvSpPr/>
          <p:nvPr>
            <p:custDataLst>
              <p:tags r:id="rId15"/>
            </p:custDataLst>
          </p:nvPr>
        </p:nvSpPr>
        <p:spPr>
          <a:xfrm>
            <a:off x="3909060" y="4067810"/>
            <a:ext cx="2146935" cy="631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compact leaf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Optimization 2: Compact Leaf Nodes</a:t>
            </a:r>
            <a:endParaRPr lang="en-US" altLang="zh-CN" sz="3600"/>
          </a:p>
        </p:txBody>
      </p:sp>
      <p:sp>
        <p:nvSpPr>
          <p:cNvPr id="2" name="圆角矩形 1"/>
          <p:cNvSpPr/>
          <p:nvPr/>
        </p:nvSpPr>
        <p:spPr>
          <a:xfrm>
            <a:off x="1022985" y="1243965"/>
            <a:ext cx="3209925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N0: model-based node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1580" y="1895475"/>
          <a:ext cx="2828925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N1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kv5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1022985" y="2790825"/>
            <a:ext cx="2633345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400"/>
              <a:t>N1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33" name="表格 32"/>
          <p:cNvGraphicFramePr/>
          <p:nvPr>
            <p:custDataLst>
              <p:tags r:id="rId2"/>
            </p:custDataLst>
          </p:nvPr>
        </p:nvGraphicFramePr>
        <p:xfrm>
          <a:off x="1211580" y="3442335"/>
          <a:ext cx="2263140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N2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N3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4" name="圆角矩形 33"/>
          <p:cNvSpPr/>
          <p:nvPr/>
        </p:nvSpPr>
        <p:spPr>
          <a:xfrm>
            <a:off x="1022985" y="4424680"/>
            <a:ext cx="2042160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400"/>
              <a:t>N2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35" name="表格 34"/>
          <p:cNvGraphicFramePr/>
          <p:nvPr>
            <p:custDataLst>
              <p:tags r:id="rId3"/>
            </p:custDataLst>
          </p:nvPr>
        </p:nvGraphicFramePr>
        <p:xfrm>
          <a:off x="1211580" y="5076190"/>
          <a:ext cx="1697355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kv1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kv2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圆角矩形 35"/>
          <p:cNvSpPr/>
          <p:nvPr/>
        </p:nvSpPr>
        <p:spPr>
          <a:xfrm>
            <a:off x="3656330" y="4424680"/>
            <a:ext cx="2042160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400"/>
              <a:t>N3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37" name="表格 36"/>
          <p:cNvGraphicFramePr/>
          <p:nvPr>
            <p:custDataLst>
              <p:tags r:id="rId4"/>
            </p:custDataLst>
          </p:nvPr>
        </p:nvGraphicFramePr>
        <p:xfrm>
          <a:off x="3844925" y="5076190"/>
          <a:ext cx="1697355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kv3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kv4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8" name="直接箭头连接符 37"/>
          <p:cNvCxnSpPr>
            <a:endCxn id="16" idx="0"/>
          </p:cNvCxnSpPr>
          <p:nvPr/>
        </p:nvCxnSpPr>
        <p:spPr>
          <a:xfrm>
            <a:off x="2062480" y="2400300"/>
            <a:ext cx="277495" cy="39052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4" idx="0"/>
          </p:cNvCxnSpPr>
          <p:nvPr/>
        </p:nvCxnSpPr>
        <p:spPr>
          <a:xfrm flipH="1">
            <a:off x="2044065" y="3940175"/>
            <a:ext cx="15240" cy="48450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36" idx="0"/>
          </p:cNvCxnSpPr>
          <p:nvPr/>
        </p:nvCxnSpPr>
        <p:spPr>
          <a:xfrm>
            <a:off x="2620010" y="3946525"/>
            <a:ext cx="2057400" cy="47815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右箭头 40"/>
          <p:cNvSpPr/>
          <p:nvPr/>
        </p:nvSpPr>
        <p:spPr>
          <a:xfrm>
            <a:off x="4836160" y="2858135"/>
            <a:ext cx="1919605" cy="880745"/>
          </a:xfrm>
          <a:prstGeom prst="rightArrow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529195" y="1937385"/>
            <a:ext cx="3412490" cy="1350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rIns="36195" rtlCol="0" anchor="ctr"/>
          <a:lstStyle/>
          <a:p>
            <a:pPr algn="ctr"/>
            <a:r>
              <a:rPr lang="en-US" altLang="zh-CN" sz="2400"/>
              <a:t>C0: Compact Leaf Node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43" name="表格 42"/>
          <p:cNvGraphicFramePr/>
          <p:nvPr>
            <p:custDataLst>
              <p:tags r:id="rId5"/>
            </p:custDataLst>
          </p:nvPr>
        </p:nvGraphicFramePr>
        <p:xfrm>
          <a:off x="7590155" y="2546985"/>
          <a:ext cx="3276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609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kv1</a:t>
                      </a:r>
                      <a:endParaRPr lang="en-US" altLang="zh-CN" sz="20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kv2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kv3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kv4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kv5</a:t>
                      </a:r>
                      <a:endParaRPr lang="en-US" altLang="zh-CN" sz="2000"/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/>
          <p:nvPr>
            <p:custDataLst>
              <p:tags r:id="rId6"/>
            </p:custDataLst>
          </p:nvPr>
        </p:nvGraphicFramePr>
        <p:xfrm>
          <a:off x="7282180" y="4389755"/>
          <a:ext cx="4602480" cy="57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240"/>
                <a:gridCol w="2301240"/>
              </a:tblGrid>
              <a:tr h="572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16-bit hash</a:t>
                      </a:r>
                      <a:endParaRPr lang="en-US" altLang="zh-CN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/>
                        <a:t>48-bit pointer</a:t>
                      </a:r>
                      <a:endParaRPr lang="en-US" altLang="zh-CN" sz="28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5" name="直接箭头连接符 44"/>
          <p:cNvCxnSpPr/>
          <p:nvPr/>
        </p:nvCxnSpPr>
        <p:spPr>
          <a:xfrm flipH="1">
            <a:off x="7275195" y="3140710"/>
            <a:ext cx="1407160" cy="124079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2"/>
          </p:cNvCxnSpPr>
          <p:nvPr/>
        </p:nvCxnSpPr>
        <p:spPr>
          <a:xfrm>
            <a:off x="9228455" y="3156585"/>
            <a:ext cx="2650490" cy="121031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549515" y="5038090"/>
            <a:ext cx="4481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(hash-enhanced pointer)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2: Compact Leaf Nodes</a:t>
            </a:r>
            <a:endParaRPr lang="en-US" altLang="zh-CN" sz="3600"/>
          </a:p>
        </p:txBody>
      </p:sp>
      <p:sp>
        <p:nvSpPr>
          <p:cNvPr id="34" name="矩形 3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12590" y="1838325"/>
            <a:ext cx="3070860" cy="7296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model-based node</a:t>
            </a:r>
            <a:endParaRPr lang="en-US" altLang="zh-CN" sz="2800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5996305" y="3025775"/>
            <a:ext cx="2146935" cy="6318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subtrie node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4925695" y="3025775"/>
            <a:ext cx="759460" cy="631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6" name="圆角矩形 25"/>
          <p:cNvSpPr/>
          <p:nvPr/>
        </p:nvSpPr>
        <p:spPr>
          <a:xfrm>
            <a:off x="3603625" y="4914265"/>
            <a:ext cx="1521460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kv-entry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91150" y="4914265"/>
            <a:ext cx="36131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8" name="圆角矩形 37"/>
          <p:cNvSpPr/>
          <p:nvPr>
            <p:custDataLst>
              <p:tags r:id="rId3"/>
            </p:custDataLst>
          </p:nvPr>
        </p:nvSpPr>
        <p:spPr>
          <a:xfrm>
            <a:off x="62458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39" name="直接箭头连接符 38"/>
          <p:cNvCxnSpPr>
            <a:stCxn id="14" idx="2"/>
            <a:endCxn id="54" idx="0"/>
          </p:cNvCxnSpPr>
          <p:nvPr>
            <p:custDataLst>
              <p:tags r:id="rId4"/>
            </p:custDataLst>
          </p:nvPr>
        </p:nvCxnSpPr>
        <p:spPr>
          <a:xfrm flipH="1">
            <a:off x="4341495" y="2567940"/>
            <a:ext cx="1406525" cy="433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  <a:endCxn id="16" idx="0"/>
          </p:cNvCxnSpPr>
          <p:nvPr>
            <p:custDataLst>
              <p:tags r:id="rId5"/>
            </p:custDataLst>
          </p:nvPr>
        </p:nvCxnSpPr>
        <p:spPr>
          <a:xfrm>
            <a:off x="5748020" y="2567940"/>
            <a:ext cx="1322070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1" idx="0"/>
          </p:cNvCxnSpPr>
          <p:nvPr>
            <p:custDataLst>
              <p:tags r:id="rId6"/>
            </p:custDataLst>
          </p:nvPr>
        </p:nvCxnSpPr>
        <p:spPr>
          <a:xfrm flipH="1">
            <a:off x="5305425" y="2567940"/>
            <a:ext cx="442595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25" idx="0"/>
          </p:cNvCxnSpPr>
          <p:nvPr>
            <p:custDataLst>
              <p:tags r:id="rId7"/>
            </p:custDataLst>
          </p:nvPr>
        </p:nvCxnSpPr>
        <p:spPr>
          <a:xfrm flipH="1">
            <a:off x="4982845" y="3657600"/>
            <a:ext cx="32258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2"/>
            <a:endCxn id="26" idx="0"/>
          </p:cNvCxnSpPr>
          <p:nvPr>
            <p:custDataLst>
              <p:tags r:id="rId8"/>
            </p:custDataLst>
          </p:nvPr>
        </p:nvCxnSpPr>
        <p:spPr>
          <a:xfrm flipH="1">
            <a:off x="4364355" y="4699635"/>
            <a:ext cx="61849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2"/>
            <a:endCxn id="32" idx="0"/>
          </p:cNvCxnSpPr>
          <p:nvPr>
            <p:custDataLst>
              <p:tags r:id="rId9"/>
            </p:custDataLst>
          </p:nvPr>
        </p:nvCxnSpPr>
        <p:spPr>
          <a:xfrm>
            <a:off x="4982845" y="4699635"/>
            <a:ext cx="58928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38" idx="0"/>
          </p:cNvCxnSpPr>
          <p:nvPr>
            <p:custDataLst>
              <p:tags r:id="rId10"/>
            </p:custDataLst>
          </p:nvPr>
        </p:nvCxnSpPr>
        <p:spPr>
          <a:xfrm>
            <a:off x="5305425" y="3657600"/>
            <a:ext cx="11061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2"/>
            <a:endCxn id="53" idx="0"/>
          </p:cNvCxnSpPr>
          <p:nvPr>
            <p:custDataLst>
              <p:tags r:id="rId11"/>
            </p:custDataLst>
          </p:nvPr>
        </p:nvCxnSpPr>
        <p:spPr>
          <a:xfrm>
            <a:off x="5305425" y="3657600"/>
            <a:ext cx="16268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49020" y="2419985"/>
            <a:ext cx="2230755" cy="2378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Hash-enhanced Prefix Table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9530" y="3810635"/>
            <a:ext cx="759460" cy="7797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270760" y="391858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(HPT)</a:t>
            </a:r>
            <a:endParaRPr lang="en-US" altLang="zh-CN" sz="2800"/>
          </a:p>
        </p:txBody>
      </p:sp>
      <p:sp>
        <p:nvSpPr>
          <p:cNvPr id="50" name="圆角矩形 49"/>
          <p:cNvSpPr/>
          <p:nvPr/>
        </p:nvSpPr>
        <p:spPr>
          <a:xfrm>
            <a:off x="8605520" y="2314575"/>
            <a:ext cx="2635250" cy="25996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Model for Structure Selection</a:t>
            </a:r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67775" y="3923665"/>
            <a:ext cx="759460" cy="77978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9819005" y="403161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(PMSS)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圆角矩形 52"/>
          <p:cNvSpPr/>
          <p:nvPr>
            <p:custDataLst>
              <p:tags r:id="rId13"/>
            </p:custDataLst>
          </p:nvPr>
        </p:nvSpPr>
        <p:spPr>
          <a:xfrm>
            <a:off x="67665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54" name="圆角矩形 53"/>
          <p:cNvSpPr/>
          <p:nvPr>
            <p:custDataLst>
              <p:tags r:id="rId14"/>
            </p:custDataLst>
          </p:nvPr>
        </p:nvSpPr>
        <p:spPr>
          <a:xfrm>
            <a:off x="4175760" y="3001645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9" name="圆角矩形 8"/>
          <p:cNvSpPr/>
          <p:nvPr>
            <p:custDataLst>
              <p:tags r:id="rId15"/>
            </p:custDataLst>
          </p:nvPr>
        </p:nvSpPr>
        <p:spPr>
          <a:xfrm>
            <a:off x="3909060" y="4067810"/>
            <a:ext cx="2146935" cy="631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compact leaf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3: Sub-Trie Node and PMSS</a:t>
            </a:r>
            <a:endParaRPr lang="en-US" altLang="zh-CN" sz="3600"/>
          </a:p>
        </p:txBody>
      </p:sp>
      <p:sp>
        <p:nvSpPr>
          <p:cNvPr id="34" name="矩形 3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12590" y="1838325"/>
            <a:ext cx="3070860" cy="7296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model-based node</a:t>
            </a:r>
            <a:endParaRPr lang="en-US" altLang="zh-CN" sz="2800"/>
          </a:p>
        </p:txBody>
      </p:sp>
      <p:sp>
        <p:nvSpPr>
          <p:cNvPr id="21" name="圆角矩形 20"/>
          <p:cNvSpPr/>
          <p:nvPr>
            <p:custDataLst>
              <p:tags r:id="rId1"/>
            </p:custDataLst>
          </p:nvPr>
        </p:nvSpPr>
        <p:spPr>
          <a:xfrm>
            <a:off x="4925695" y="3025775"/>
            <a:ext cx="759460" cy="631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26" name="圆角矩形 25"/>
          <p:cNvSpPr/>
          <p:nvPr/>
        </p:nvSpPr>
        <p:spPr>
          <a:xfrm>
            <a:off x="3603625" y="4914265"/>
            <a:ext cx="1521460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kv-entry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391150" y="4914265"/>
            <a:ext cx="36131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8" name="圆角矩形 37"/>
          <p:cNvSpPr/>
          <p:nvPr>
            <p:custDataLst>
              <p:tags r:id="rId2"/>
            </p:custDataLst>
          </p:nvPr>
        </p:nvSpPr>
        <p:spPr>
          <a:xfrm>
            <a:off x="62458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cxnSp>
        <p:nvCxnSpPr>
          <p:cNvPr id="39" name="直接箭头连接符 38"/>
          <p:cNvCxnSpPr>
            <a:stCxn id="14" idx="2"/>
            <a:endCxn id="54" idx="0"/>
          </p:cNvCxnSpPr>
          <p:nvPr>
            <p:custDataLst>
              <p:tags r:id="rId3"/>
            </p:custDataLst>
          </p:nvPr>
        </p:nvCxnSpPr>
        <p:spPr>
          <a:xfrm flipH="1">
            <a:off x="4341495" y="2567940"/>
            <a:ext cx="1406525" cy="433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4" idx="2"/>
            <a:endCxn id="16" idx="0"/>
          </p:cNvCxnSpPr>
          <p:nvPr>
            <p:custDataLst>
              <p:tags r:id="rId4"/>
            </p:custDataLst>
          </p:nvPr>
        </p:nvCxnSpPr>
        <p:spPr>
          <a:xfrm>
            <a:off x="5748020" y="2567940"/>
            <a:ext cx="1322070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1" idx="0"/>
          </p:cNvCxnSpPr>
          <p:nvPr>
            <p:custDataLst>
              <p:tags r:id="rId5"/>
            </p:custDataLst>
          </p:nvPr>
        </p:nvCxnSpPr>
        <p:spPr>
          <a:xfrm flipH="1">
            <a:off x="5305425" y="2567940"/>
            <a:ext cx="442595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1" idx="2"/>
            <a:endCxn id="25" idx="0"/>
          </p:cNvCxnSpPr>
          <p:nvPr>
            <p:custDataLst>
              <p:tags r:id="rId6"/>
            </p:custDataLst>
          </p:nvPr>
        </p:nvCxnSpPr>
        <p:spPr>
          <a:xfrm flipH="1">
            <a:off x="4982845" y="3657600"/>
            <a:ext cx="32258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2"/>
            <a:endCxn id="26" idx="0"/>
          </p:cNvCxnSpPr>
          <p:nvPr>
            <p:custDataLst>
              <p:tags r:id="rId7"/>
            </p:custDataLst>
          </p:nvPr>
        </p:nvCxnSpPr>
        <p:spPr>
          <a:xfrm flipH="1">
            <a:off x="4364355" y="4699635"/>
            <a:ext cx="61849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5" idx="2"/>
            <a:endCxn id="32" idx="0"/>
          </p:cNvCxnSpPr>
          <p:nvPr>
            <p:custDataLst>
              <p:tags r:id="rId8"/>
            </p:custDataLst>
          </p:nvPr>
        </p:nvCxnSpPr>
        <p:spPr>
          <a:xfrm>
            <a:off x="4982845" y="4699635"/>
            <a:ext cx="58928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2"/>
            <a:endCxn id="38" idx="0"/>
          </p:cNvCxnSpPr>
          <p:nvPr>
            <p:custDataLst>
              <p:tags r:id="rId9"/>
            </p:custDataLst>
          </p:nvPr>
        </p:nvCxnSpPr>
        <p:spPr>
          <a:xfrm>
            <a:off x="5305425" y="3657600"/>
            <a:ext cx="11061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1" idx="2"/>
            <a:endCxn id="53" idx="0"/>
          </p:cNvCxnSpPr>
          <p:nvPr>
            <p:custDataLst>
              <p:tags r:id="rId10"/>
            </p:custDataLst>
          </p:nvPr>
        </p:nvCxnSpPr>
        <p:spPr>
          <a:xfrm>
            <a:off x="5305425" y="3657600"/>
            <a:ext cx="16268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49020" y="2419985"/>
            <a:ext cx="2230755" cy="2378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Hash-enhanced Prefix Table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9530" y="3810635"/>
            <a:ext cx="759460" cy="7797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270760" y="391858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(HPT)</a:t>
            </a:r>
            <a:endParaRPr lang="en-US" altLang="zh-CN" sz="2800"/>
          </a:p>
        </p:txBody>
      </p:sp>
      <p:sp>
        <p:nvSpPr>
          <p:cNvPr id="53" name="圆角矩形 52"/>
          <p:cNvSpPr/>
          <p:nvPr>
            <p:custDataLst>
              <p:tags r:id="rId12"/>
            </p:custDataLst>
          </p:nvPr>
        </p:nvSpPr>
        <p:spPr>
          <a:xfrm>
            <a:off x="67665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54" name="圆角矩形 53"/>
          <p:cNvSpPr/>
          <p:nvPr>
            <p:custDataLst>
              <p:tags r:id="rId13"/>
            </p:custDataLst>
          </p:nvPr>
        </p:nvSpPr>
        <p:spPr>
          <a:xfrm>
            <a:off x="4175760" y="3001645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9" name="圆角矩形 8"/>
          <p:cNvSpPr/>
          <p:nvPr>
            <p:custDataLst>
              <p:tags r:id="rId14"/>
            </p:custDataLst>
          </p:nvPr>
        </p:nvSpPr>
        <p:spPr>
          <a:xfrm>
            <a:off x="3909060" y="4067810"/>
            <a:ext cx="2146935" cy="631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compact leaf</a:t>
            </a:r>
            <a:endParaRPr lang="en-US" altLang="zh-CN" sz="2800"/>
          </a:p>
        </p:txBody>
      </p:sp>
      <p:sp>
        <p:nvSpPr>
          <p:cNvPr id="7" name="圆角矩形 6"/>
          <p:cNvSpPr/>
          <p:nvPr>
            <p:custDataLst>
              <p:tags r:id="rId15"/>
            </p:custDataLst>
          </p:nvPr>
        </p:nvSpPr>
        <p:spPr>
          <a:xfrm>
            <a:off x="5996305" y="3025775"/>
            <a:ext cx="2146935" cy="631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subtrie node</a:t>
            </a:r>
            <a:endParaRPr lang="en-US" altLang="zh-CN" sz="2800"/>
          </a:p>
        </p:txBody>
      </p:sp>
      <p:sp>
        <p:nvSpPr>
          <p:cNvPr id="29" name="圆角矩形 28"/>
          <p:cNvSpPr/>
          <p:nvPr/>
        </p:nvSpPr>
        <p:spPr>
          <a:xfrm>
            <a:off x="8605520" y="2314575"/>
            <a:ext cx="2635250" cy="2599690"/>
          </a:xfrm>
          <a:prstGeom prst="roundRect">
            <a:avLst/>
          </a:prstGeom>
          <a:solidFill>
            <a:srgbClr val="C8E5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Model for Structure Selection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775" y="3923665"/>
            <a:ext cx="759460" cy="7797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19005" y="403161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(PMSS)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4195445" y="1598295"/>
            <a:ext cx="760539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auto">
              <a:lnSpc>
                <a:spcPct val="10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2800"/>
              <a:t>Important for main-memory database systems </a:t>
            </a:r>
            <a:endParaRPr lang="en-US" altLang="zh-CN" sz="2800"/>
          </a:p>
          <a:p>
            <a:pPr marL="457200" indent="-457200" algn="l" fontAlgn="auto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algn="l" fontAlgn="auto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p"/>
            </a:pPr>
            <a:r>
              <a:rPr lang="en-US" altLang="zh-CN" sz="2800"/>
              <a:t>Common index operations:</a:t>
            </a:r>
            <a:endParaRPr lang="en-US" altLang="zh-CN" sz="2800"/>
          </a:p>
          <a:p>
            <a:pPr marL="457200" indent="-4572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lookup/insert/delete/update</a:t>
            </a:r>
            <a:endParaRPr lang="en-US" altLang="zh-CN" sz="2800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latin typeface="Consolas" panose="020B0609020204030204" charset="0"/>
                <a:cs typeface="Consolas" panose="020B0609020204030204" charset="0"/>
              </a:rPr>
              <a:t>scan</a:t>
            </a:r>
            <a:endParaRPr lang="en-US" altLang="zh-CN" sz="2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Sorted Index is Important</a:t>
            </a:r>
            <a:endParaRPr lang="en-US" altLang="zh-CN" sz="3600"/>
          </a:p>
        </p:txBody>
      </p:sp>
      <p:sp>
        <p:nvSpPr>
          <p:cNvPr id="7" name="圆角矩形 6"/>
          <p:cNvSpPr/>
          <p:nvPr/>
        </p:nvSpPr>
        <p:spPr>
          <a:xfrm>
            <a:off x="1012190" y="1687830"/>
            <a:ext cx="2708910" cy="6102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Applications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2825" y="2364105"/>
            <a:ext cx="121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C00000"/>
                </a:solidFill>
              </a:rPr>
              <a:t>queries</a:t>
            </a:r>
            <a:endParaRPr lang="en-US" altLang="zh-CN" sz="2400" i="1">
              <a:solidFill>
                <a:srgbClr val="C0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2058035" y="2392680"/>
            <a:ext cx="314325" cy="51435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38120" y="2364105"/>
            <a:ext cx="1214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chemeClr val="accent4">
                    <a:lumMod val="50000"/>
                  </a:schemeClr>
                </a:solidFill>
              </a:rPr>
              <a:t>results</a:t>
            </a:r>
            <a:endParaRPr lang="en-US" altLang="zh-CN" sz="2400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2373630" y="2392680"/>
            <a:ext cx="314325" cy="51435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12825" y="3065780"/>
            <a:ext cx="2708910" cy="2576195"/>
          </a:xfrm>
          <a:prstGeom prst="roundRect">
            <a:avLst>
              <a:gd name="adj" fmla="val 82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>
              <a:solidFill>
                <a:schemeClr val="tx1"/>
              </a:solidFill>
            </a:endParaRPr>
          </a:p>
          <a:p>
            <a:pPr algn="ctr"/>
            <a:endParaRPr lang="en-US" altLang="zh-CN" sz="2800">
              <a:solidFill>
                <a:schemeClr val="tx1"/>
              </a:solidFill>
            </a:endParaRPr>
          </a:p>
          <a:p>
            <a:pPr algn="ctr"/>
            <a:endParaRPr lang="en-US" altLang="zh-CN" sz="2800">
              <a:solidFill>
                <a:schemeClr val="tx1"/>
              </a:solidFill>
            </a:endParaRPr>
          </a:p>
          <a:p>
            <a:pPr algn="ctr"/>
            <a:endParaRPr lang="en-US" altLang="zh-CN" sz="2800">
              <a:solidFill>
                <a:schemeClr val="tx1"/>
              </a:solidFill>
            </a:endParaRPr>
          </a:p>
          <a:p>
            <a:pPr algn="ctr"/>
            <a:endParaRPr lang="en-US" altLang="zh-CN" sz="2800">
              <a:solidFill>
                <a:schemeClr val="tx1"/>
              </a:solidFill>
            </a:endParaRPr>
          </a:p>
          <a:p>
            <a:pPr algn="ctr"/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20495" y="4238625"/>
            <a:ext cx="1933575" cy="681990"/>
          </a:xfrm>
          <a:prstGeom prst="roundRect">
            <a:avLst>
              <a:gd name="adj" fmla="val 344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Index</a:t>
            </a:r>
            <a:endParaRPr lang="en-US" altLang="zh-CN" sz="4000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420495" y="4988560"/>
          <a:ext cx="1936750" cy="41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"/>
                <a:gridCol w="193675"/>
                <a:gridCol w="193675"/>
                <a:gridCol w="193675"/>
                <a:gridCol w="193675"/>
                <a:gridCol w="193675"/>
                <a:gridCol w="193675"/>
                <a:gridCol w="193675"/>
                <a:gridCol w="193675"/>
                <a:gridCol w="193675"/>
              </a:tblGrid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1423670" y="4988560"/>
            <a:ext cx="1933575" cy="432435"/>
          </a:xfrm>
          <a:prstGeom prst="roundRect">
            <a:avLst>
              <a:gd name="adj" fmla="val 3445"/>
            </a:avLst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data</a:t>
            </a:r>
            <a:endParaRPr lang="en-US" altLang="zh-CN" sz="3200"/>
          </a:p>
        </p:txBody>
      </p:sp>
      <p:sp>
        <p:nvSpPr>
          <p:cNvPr id="18" name="下箭头 17"/>
          <p:cNvSpPr/>
          <p:nvPr/>
        </p:nvSpPr>
        <p:spPr>
          <a:xfrm>
            <a:off x="2058035" y="3267710"/>
            <a:ext cx="314325" cy="860425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2373630" y="3267710"/>
            <a:ext cx="314325" cy="86042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01115" y="3221990"/>
            <a:ext cx="899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C00000"/>
                </a:solidFill>
              </a:rPr>
              <a:t>index ops</a:t>
            </a:r>
            <a:endParaRPr lang="en-US" altLang="zh-CN" sz="2400" i="1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89225" y="3221990"/>
            <a:ext cx="11334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chemeClr val="accent4">
                    <a:lumMod val="50000"/>
                  </a:schemeClr>
                </a:solidFill>
              </a:rPr>
              <a:t>index results</a:t>
            </a:r>
            <a:endParaRPr lang="en-US" altLang="zh-CN" sz="2400" i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3" name="日期占位符 32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" name="页脚占位符 34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Optimization 3: Sub-Trie Node and PMSS</a:t>
            </a:r>
            <a:endParaRPr lang="en-US" altLang="zh-CN" sz="3600"/>
          </a:p>
        </p:txBody>
      </p:sp>
      <p:sp>
        <p:nvSpPr>
          <p:cNvPr id="3" name="矩形 2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9940" y="1496060"/>
            <a:ext cx="5791200" cy="3012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>
                <a:sym typeface="+mn-ea"/>
              </a:rPr>
              <a:t>Group Partial Key Length(GPKL)</a:t>
            </a:r>
            <a:endParaRPr lang="en-US" altLang="zh-CN" sz="3200">
              <a:sym typeface="+mn-ea"/>
            </a:endParaRPr>
          </a:p>
          <a:p>
            <a:endParaRPr lang="en-US" altLang="zh-CN" sz="3200">
              <a:sym typeface="+mn-ea"/>
            </a:endParaRPr>
          </a:p>
          <a:p>
            <a:endParaRPr lang="en-US" altLang="zh-CN" sz="32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940" y="2665095"/>
            <a:ext cx="4655185" cy="2616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31280" y="2553970"/>
            <a:ext cx="4922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↑GPKL, </a:t>
            </a:r>
            <a:r>
              <a:rPr lang="en-US" altLang="zh-CN" sz="2400">
                <a:sym typeface="+mn-ea"/>
              </a:rPr>
              <a:t>↑</a:t>
            </a:r>
            <a:r>
              <a:rPr lang="en-US" altLang="zh-CN" sz="2400"/>
              <a:t>bytes to consider</a:t>
            </a:r>
            <a:endParaRPr lang="en-US" altLang="zh-CN" sz="2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remove common prefix</a:t>
            </a:r>
            <a:endParaRPr lang="en-US" altLang="zh-CN" sz="2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single-pass calculation</a:t>
            </a:r>
            <a:endParaRPr lang="en-US" altLang="zh-CN" sz="2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665085" y="1413510"/>
            <a:ext cx="3863340" cy="2432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3: Sub-Trie Node and PMSS</a:t>
            </a:r>
            <a:endParaRPr lang="en-US" altLang="zh-CN" sz="3600"/>
          </a:p>
        </p:txBody>
      </p:sp>
      <p:sp>
        <p:nvSpPr>
          <p:cNvPr id="3" name="矩形 2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7065" y="1413510"/>
            <a:ext cx="3863340" cy="2432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51560" y="1762760"/>
            <a:ext cx="3209925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model-based node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1240155" y="2414270"/>
          <a:ext cx="2828925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N1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Nk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rgbClr val="B6C7EA"/>
                    </a:solidFill>
                  </a:tcPr>
                </a:tc>
              </a:tr>
            </a:tbl>
          </a:graphicData>
        </a:graphic>
      </p:graphicFrame>
      <p:sp>
        <p:nvSpPr>
          <p:cNvPr id="15" name="下箭头 14"/>
          <p:cNvSpPr/>
          <p:nvPr/>
        </p:nvSpPr>
        <p:spPr>
          <a:xfrm>
            <a:off x="1962150" y="2917825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57600" y="2917825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470150" y="122936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895" y="953135"/>
            <a:ext cx="301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sub-trie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1635125" y="334645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3352800" y="334645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  <p:sp>
        <p:nvSpPr>
          <p:cNvPr id="41" name="右箭头 40"/>
          <p:cNvSpPr/>
          <p:nvPr/>
        </p:nvSpPr>
        <p:spPr>
          <a:xfrm>
            <a:off x="4714240" y="1762760"/>
            <a:ext cx="2747010" cy="740410"/>
          </a:xfrm>
          <a:prstGeom prst="rightArrow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585335" y="1130300"/>
                <a:ext cx="3021330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PMSS Online Analysis:</a:t>
                </a:r>
                <a:endParaRPr lang="en-US" altLang="zh-CN" sz="2400"/>
              </a:p>
              <a:p>
                <a:pPr algn="l"/>
                <a:endParaRPr lang="en-US" altLang="zh-CN" sz="2400"/>
              </a:p>
              <a:p>
                <a:pPr algn="l"/>
                <a:endParaRPr lang="en-US" altLang="zh-CN" sz="2400"/>
              </a:p>
              <a:p>
                <a:pPr algn="l"/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𝐻𝑂𝑇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300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𝑛𝑠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𝐿𝐼𝑇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400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𝑛𝑠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>
                    <a:solidFill>
                      <a:schemeClr val="accent4">
                        <a:lumMod val="50000"/>
                      </a:schemeClr>
                    </a:solidFill>
                  </a:rPr>
                  <a:t>Dicision: choose HOT</a:t>
                </a:r>
                <a:endParaRPr lang="en-US" altLang="zh-CN" sz="240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35" y="1130300"/>
                <a:ext cx="3021330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>
            <p:custDataLst>
              <p:tags r:id="rId3"/>
            </p:custDataLst>
          </p:nvPr>
        </p:nvSpPr>
        <p:spPr>
          <a:xfrm>
            <a:off x="8447405" y="1755775"/>
            <a:ext cx="2531745" cy="747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subtrie node</a:t>
            </a:r>
            <a:endParaRPr lang="en-US" altLang="zh-CN" sz="2800"/>
          </a:p>
        </p:txBody>
      </p:sp>
      <p:sp>
        <p:nvSpPr>
          <p:cNvPr id="25" name="下箭头 24"/>
          <p:cNvSpPr/>
          <p:nvPr/>
        </p:nvSpPr>
        <p:spPr>
          <a:xfrm>
            <a:off x="9601200" y="122936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079740" y="3072765"/>
            <a:ext cx="1521460" cy="6318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kv-entry</a:t>
            </a:r>
            <a:endParaRPr lang="en-US" altLang="zh-CN" sz="2800"/>
          </a:p>
        </p:txBody>
      </p:sp>
      <p:sp>
        <p:nvSpPr>
          <p:cNvPr id="27" name="下箭头 26"/>
          <p:cNvSpPr/>
          <p:nvPr/>
        </p:nvSpPr>
        <p:spPr>
          <a:xfrm>
            <a:off x="8885555" y="258445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0581005" y="258445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76205" y="3013075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7665085" y="1413510"/>
            <a:ext cx="3863340" cy="2432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3: Sub-Trie Node and PMSS</a:t>
            </a:r>
            <a:endParaRPr lang="en-US" altLang="zh-CN" sz="3600"/>
          </a:p>
        </p:txBody>
      </p:sp>
      <p:sp>
        <p:nvSpPr>
          <p:cNvPr id="3" name="矩形 2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7065" y="1413510"/>
            <a:ext cx="3863340" cy="24326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51560" y="1762760"/>
            <a:ext cx="3209925" cy="13506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model-based node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1240155" y="2414270"/>
          <a:ext cx="2828925" cy="50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785"/>
                <a:gridCol w="565785"/>
                <a:gridCol w="565785"/>
                <a:gridCol w="565785"/>
                <a:gridCol w="565785"/>
              </a:tblGrid>
              <a:tr h="5035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head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N1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...</a:t>
                      </a:r>
                      <a:endParaRPr lang="en-US" altLang="zh-CN" sz="20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Nk</a:t>
                      </a:r>
                      <a:endParaRPr lang="en-US" altLang="zh-CN" sz="2000"/>
                    </a:p>
                  </a:txBody>
                  <a:tcPr marL="0" marR="0" marT="0" marB="0" anchor="ctr">
                    <a:solidFill>
                      <a:srgbClr val="B6C7EA"/>
                    </a:solidFill>
                  </a:tcPr>
                </a:tc>
              </a:tr>
            </a:tbl>
          </a:graphicData>
        </a:graphic>
      </p:graphicFrame>
      <p:sp>
        <p:nvSpPr>
          <p:cNvPr id="15" name="下箭头 14"/>
          <p:cNvSpPr/>
          <p:nvPr/>
        </p:nvSpPr>
        <p:spPr>
          <a:xfrm>
            <a:off x="1962150" y="2917825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57600" y="2917825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470150" y="122936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0895" y="953135"/>
            <a:ext cx="301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sub-trie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1635125" y="334645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3352800" y="3346450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  <p:sp>
        <p:nvSpPr>
          <p:cNvPr id="41" name="右箭头 40"/>
          <p:cNvSpPr/>
          <p:nvPr/>
        </p:nvSpPr>
        <p:spPr>
          <a:xfrm>
            <a:off x="4714240" y="1762760"/>
            <a:ext cx="2747010" cy="740410"/>
          </a:xfrm>
          <a:prstGeom prst="rightArrow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585335" y="1130300"/>
                <a:ext cx="3021330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PMSS Online Analysis:</a:t>
                </a:r>
                <a:endParaRPr lang="en-US" altLang="zh-CN" sz="2400"/>
              </a:p>
              <a:p>
                <a:pPr algn="l"/>
                <a:endParaRPr lang="en-US" altLang="zh-CN" sz="2400"/>
              </a:p>
              <a:p>
                <a:pPr algn="l"/>
                <a:endParaRPr lang="en-US" altLang="zh-CN" sz="2400"/>
              </a:p>
              <a:p>
                <a:pPr algn="l"/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𝐻𝑂𝑇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300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𝑛𝑠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𝐿𝐼𝑇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400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𝑛𝑠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400">
                    <a:solidFill>
                      <a:schemeClr val="accent4">
                        <a:lumMod val="50000"/>
                      </a:schemeClr>
                    </a:solidFill>
                  </a:rPr>
                  <a:t>Dicision: choose HOT</a:t>
                </a:r>
                <a:endParaRPr lang="en-US" altLang="zh-CN" sz="240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335" y="1130300"/>
                <a:ext cx="3021330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>
            <p:custDataLst>
              <p:tags r:id="rId3"/>
            </p:custDataLst>
          </p:nvPr>
        </p:nvSpPr>
        <p:spPr>
          <a:xfrm>
            <a:off x="8447405" y="1755775"/>
            <a:ext cx="2531745" cy="747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subtrie node</a:t>
            </a:r>
            <a:endParaRPr lang="en-US" altLang="zh-CN" sz="2800"/>
          </a:p>
        </p:txBody>
      </p:sp>
      <p:sp>
        <p:nvSpPr>
          <p:cNvPr id="25" name="下箭头 24"/>
          <p:cNvSpPr/>
          <p:nvPr/>
        </p:nvSpPr>
        <p:spPr>
          <a:xfrm>
            <a:off x="9601200" y="122936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079740" y="3072765"/>
            <a:ext cx="1521460" cy="6318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kv-entry</a:t>
            </a:r>
            <a:endParaRPr lang="en-US" altLang="zh-CN" sz="2800"/>
          </a:p>
        </p:txBody>
      </p:sp>
      <p:sp>
        <p:nvSpPr>
          <p:cNvPr id="27" name="下箭头 26"/>
          <p:cNvSpPr/>
          <p:nvPr/>
        </p:nvSpPr>
        <p:spPr>
          <a:xfrm>
            <a:off x="8885555" y="258445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0581005" y="2584450"/>
            <a:ext cx="224790" cy="4286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76205" y="3013075"/>
            <a:ext cx="834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... ...</a:t>
            </a:r>
            <a:endParaRPr lang="en-US" altLang="zh-CN" sz="2400"/>
          </a:p>
        </p:txBody>
      </p:sp>
      <p:sp>
        <p:nvSpPr>
          <p:cNvPr id="32" name="云形标注 31"/>
          <p:cNvSpPr/>
          <p:nvPr/>
        </p:nvSpPr>
        <p:spPr>
          <a:xfrm>
            <a:off x="647065" y="4146550"/>
            <a:ext cx="10881360" cy="153035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>
                <a:solidFill>
                  <a:srgbClr val="C00000"/>
                </a:solidFill>
              </a:rPr>
              <a:t>Trie-based index will be an alternative solution when the model does not perform well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Experimental Setup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363220" y="1250315"/>
            <a:ext cx="54590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3200" dirty="0"/>
              <a:t>Machine configuration</a:t>
            </a:r>
            <a:endParaRPr lang="en-US" altLang="zh-CN" sz="32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- 3.4GHz Intel Xeon Platinum 8380</a:t>
            </a:r>
            <a:endParaRPr lang="en-US" altLang="zh-CN" sz="24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- 256 GB memory size</a:t>
            </a:r>
            <a:endParaRPr lang="en-US" altLang="zh-CN" sz="32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3200" dirty="0"/>
              <a:t>Data sets</a:t>
            </a:r>
            <a:endParaRPr lang="en-US" altLang="zh-CN" sz="32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- 7 real world data sets</a:t>
            </a:r>
            <a:endParaRPr lang="en-US" altLang="zh-CN" sz="24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- 4 synthetic data sets</a:t>
            </a:r>
            <a:endParaRPr lang="en-US" altLang="zh-CN" sz="2400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8270" y="1278255"/>
            <a:ext cx="6739255" cy="431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Single Thread Read/Write Performance</a:t>
            </a: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543685"/>
            <a:ext cx="11831320" cy="29133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01470" y="1032510"/>
            <a:ext cx="3470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Read-Only Performance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7653655" y="1032510"/>
            <a:ext cx="3470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Insert-Only Performance</a:t>
            </a:r>
            <a:endParaRPr lang="en-US" altLang="zh-CN" sz="2400"/>
          </a:p>
        </p:txBody>
      </p:sp>
      <p:sp>
        <p:nvSpPr>
          <p:cNvPr id="2" name="文本框 1"/>
          <p:cNvSpPr txBox="1"/>
          <p:nvPr/>
        </p:nvSpPr>
        <p:spPr>
          <a:xfrm>
            <a:off x="776605" y="4701540"/>
            <a:ext cx="8785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LITS shows </a:t>
            </a:r>
            <a:r>
              <a:rPr lang="en-US" altLang="zh-CN" sz="2800">
                <a:solidFill>
                  <a:srgbClr val="C00000"/>
                </a:solidFill>
              </a:rPr>
              <a:t>1.09~2.07x</a:t>
            </a:r>
            <a:r>
              <a:rPr lang="en-US" altLang="zh-CN" sz="2800"/>
              <a:t> better performance on average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More Details in Paper</a:t>
            </a:r>
            <a:endParaRPr lang="en-US" altLang="zh-CN" sz="3600"/>
          </a:p>
        </p:txBody>
      </p:sp>
      <p:sp>
        <p:nvSpPr>
          <p:cNvPr id="14" name="矩形 1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4290" y="1003935"/>
            <a:ext cx="730631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3200" dirty="0"/>
              <a:t>More details</a:t>
            </a:r>
            <a:endParaRPr lang="en-US" altLang="zh-CN" sz="3200" dirty="0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- mathematical proof of CDF formula</a:t>
            </a:r>
            <a:endParaRPr lang="en-US" altLang="zh-CN" sz="2400" dirty="0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- pseudocode of search &amp; insert</a:t>
            </a:r>
            <a:endParaRPr lang="en-US" altLang="zh-CN" sz="2400" dirty="0"/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- experiements about model comparisions</a:t>
            </a:r>
            <a:endParaRPr lang="en-US" altLang="zh-CN" sz="24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YCSB workloads</a:t>
            </a:r>
            <a:endParaRPr lang="en-US" altLang="zh-CN" sz="24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queries of different distributions</a:t>
            </a:r>
            <a:endParaRPr lang="en-US" altLang="zh-CN" sz="2400" dirty="0">
              <a:sym typeface="+mn-ea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memcost &amp; bulk load time</a:t>
            </a:r>
            <a:endParaRPr lang="en-US" altLang="zh-CN" sz="24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- multi-thread throughput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Conclusion</a:t>
            </a:r>
            <a:endParaRPr lang="en-US" altLang="zh-CN" sz="3600"/>
          </a:p>
        </p:txBody>
      </p:sp>
      <p:sp>
        <p:nvSpPr>
          <p:cNvPr id="14" name="矩形 1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内容占位符 6"/>
          <p:cNvSpPr txBox="1"/>
          <p:nvPr/>
        </p:nvSpPr>
        <p:spPr bwMode="auto">
          <a:xfrm>
            <a:off x="2389251" y="5648425"/>
            <a:ext cx="7413495" cy="597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marL="231775" indent="-231775" algn="l" rtl="0" eaLnBrk="0" fontAlgn="base" hangingPunct="0">
              <a:spcBef>
                <a:spcPts val="1200"/>
              </a:spcBef>
              <a:spcAft>
                <a:spcPts val="300"/>
              </a:spcAft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defRPr>
            </a:lvl1pPr>
            <a:lvl2pPr marL="590550" indent="-244475" algn="l" rtl="0" eaLnBrk="0" fontAlgn="base" hangingPunct="0">
              <a:spcBef>
                <a:spcPts val="3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defRPr>
            </a:lvl2pPr>
            <a:lvl3pPr marL="1028700" indent="-323850" algn="l" rtl="0" eaLnBrk="0" fontAlgn="base" hangingPunct="0">
              <a:spcBef>
                <a:spcPts val="3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defRPr>
            </a:lvl3pPr>
            <a:lvl4pPr marL="1295400" indent="-152400" algn="l" rtl="0" eaLnBrk="0" fontAlgn="base" hangingPunct="0">
              <a:spcBef>
                <a:spcPts val="300"/>
              </a:spcBef>
              <a:spcAft>
                <a:spcPct val="0"/>
              </a:spcAft>
              <a:buFont typeface="Times" panose="02020603050405020304"/>
              <a:buChar char="•"/>
              <a:defRPr sz="200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defRPr>
            </a:lvl4pPr>
            <a:lvl5pPr marL="1819275" indent="-4095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defRPr>
            </a:lvl5pPr>
            <a:lvl6pPr marL="2276475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733675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190875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648075" indent="-4095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400" kern="0" dirty="0">
                <a:solidFill>
                  <a:srgbClr val="000000"/>
                </a:solidFill>
              </a:rPr>
              <a:t>code: https://github.com/schencoding/lits </a:t>
            </a:r>
            <a:endParaRPr lang="en-US" altLang="zh-CN" sz="2000" kern="0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745" y="1184275"/>
            <a:ext cx="87947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3200"/>
              <a:t>LITS: An Optimized Learned Index for Strings</a:t>
            </a:r>
            <a:endParaRPr lang="en-US" altLang="zh-CN" sz="32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A noval string CDF model: HPT</a:t>
            </a:r>
            <a:endParaRPr lang="en-US" altLang="zh-CN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Compact Leaf Node</a:t>
            </a:r>
            <a:endParaRPr lang="en-US" altLang="zh-CN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Sub-trie Node with PMSS</a:t>
            </a:r>
            <a:endParaRPr lang="en-US" altLang="zh-CN" sz="240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LITS outperforms state-of-the-art indexes for strings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/>
        </p:nvSpPr>
        <p:spPr>
          <a:xfrm>
            <a:off x="327146" y="1602367"/>
            <a:ext cx="11537705" cy="113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charset="0"/>
                <a:ea typeface="等线 Light" panose="02010600030101010101" pitchFamily="2" charset="-122"/>
                <a:cs typeface="Calibri" panose="020F0502020204030204" charset="0"/>
              </a:rPr>
              <a:t>Thank you!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charset="0"/>
              <a:ea typeface="等线 Light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791" y="414733"/>
            <a:ext cx="3997717" cy="9559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7" y="470302"/>
            <a:ext cx="5589684" cy="8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78" y="4928474"/>
            <a:ext cx="12131422" cy="1290992"/>
            <a:chOff x="82551" y="4093814"/>
            <a:chExt cx="12131422" cy="1290992"/>
          </a:xfrm>
        </p:grpSpPr>
        <p:sp>
          <p:nvSpPr>
            <p:cNvPr id="15" name="副标题 2"/>
            <p:cNvSpPr txBox="1"/>
            <p:nvPr/>
          </p:nvSpPr>
          <p:spPr>
            <a:xfrm>
              <a:off x="2447700" y="4099315"/>
              <a:ext cx="2892140" cy="8963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YIFAN YANG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  <a:hlinkClick r:id="rId3"/>
                </a:rPr>
                <a:t>yangyifan22z@ict.ac.cn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副标题 2"/>
            <p:cNvSpPr txBox="1"/>
            <p:nvPr/>
          </p:nvSpPr>
          <p:spPr>
            <a:xfrm>
              <a:off x="6896108" y="4093814"/>
              <a:ext cx="2381516" cy="8963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SHIMIN CHEN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  <a:hlinkClick r:id="rId4"/>
                </a:rPr>
                <a:t>chensm@ict.ac.cn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551" y="4984696"/>
              <a:ext cx="121314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</a:rPr>
                <a:t>Institute of Computing Technology, CAS &amp; University of Chinese Academy of Sciences</a:t>
              </a:r>
              <a:endParaRPr lang="zh-CN" altLang="en-US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3905" y="3075940"/>
            <a:ext cx="1379855" cy="1520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2933700"/>
            <a:ext cx="1219200" cy="1706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1825" y="1578610"/>
            <a:ext cx="2670175" cy="7594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31825" y="2006600"/>
            <a:ext cx="3904615" cy="3710305"/>
          </a:xfrm>
          <a:prstGeom prst="roundRect">
            <a:avLst>
              <a:gd name="adj" fmla="val 57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1350" y="1705610"/>
            <a:ext cx="2647315" cy="759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2960" y="1529715"/>
            <a:ext cx="2712720" cy="69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Learned Index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1677670" y="3347085"/>
            <a:ext cx="166560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tx1"/>
                </a:solidFill>
              </a:rPr>
              <a:t>Model</a:t>
            </a:r>
            <a:endParaRPr lang="en-US" altLang="zh-CN" sz="3600">
              <a:solidFill>
                <a:schemeClr val="tx1"/>
              </a:solidFill>
            </a:endParaRP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764540" y="4841875"/>
          <a:ext cx="3657600" cy="41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197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圆角矩形 30"/>
          <p:cNvSpPr/>
          <p:nvPr/>
        </p:nvSpPr>
        <p:spPr>
          <a:xfrm>
            <a:off x="767715" y="4841875"/>
            <a:ext cx="3647440" cy="432435"/>
          </a:xfrm>
          <a:prstGeom prst="roundRect">
            <a:avLst>
              <a:gd name="adj" fmla="val 3445"/>
            </a:avLst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data</a:t>
            </a:r>
            <a:endParaRPr lang="en-US" altLang="zh-CN" sz="3200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>
          <a:xfrm>
            <a:off x="2510790" y="3991610"/>
            <a:ext cx="640080" cy="82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2501265" y="2235200"/>
            <a:ext cx="9525" cy="11118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0640" y="2589530"/>
            <a:ext cx="1710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/>
              <a:t>key</a:t>
            </a:r>
            <a:endParaRPr lang="en-US" altLang="zh-CN" sz="2400" i="1"/>
          </a:p>
        </p:txBody>
      </p:sp>
      <p:sp>
        <p:nvSpPr>
          <p:cNvPr id="11" name="文本框 10"/>
          <p:cNvSpPr txBox="1"/>
          <p:nvPr/>
        </p:nvSpPr>
        <p:spPr>
          <a:xfrm>
            <a:off x="3025140" y="4073525"/>
            <a:ext cx="139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/>
              <a:t>position</a:t>
            </a:r>
            <a:endParaRPr lang="en-US" altLang="zh-CN" sz="2400" i="1"/>
          </a:p>
        </p:txBody>
      </p:sp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  Learned Indexes for </a:t>
            </a:r>
            <a:r>
              <a:rPr lang="en-US" altLang="zh-CN" sz="3600">
                <a:solidFill>
                  <a:srgbClr val="FFFF00"/>
                </a:solidFill>
              </a:rPr>
              <a:t>Fixed-Sized Keys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5995" y="1410335"/>
            <a:ext cx="73253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chemeClr val="tx1"/>
                </a:solidFill>
              </a:rPr>
              <a:t>Fixed-Sized Keys:</a:t>
            </a:r>
            <a:r>
              <a:rPr lang="en-US" altLang="zh-CN" sz="2400">
                <a:solidFill>
                  <a:schemeClr val="tx1"/>
                </a:solidFill>
              </a:rPr>
              <a:t> integer, floating-point numbers</a:t>
            </a:r>
            <a:endParaRPr lang="en-US" altLang="zh-CN" sz="2400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endParaRPr lang="en-US" altLang="zh-CN" sz="2400" b="1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b="1">
                <a:solidFill>
                  <a:schemeClr val="tx1"/>
                </a:solidFill>
              </a:rPr>
              <a:t>Learned indexes perform well on fixed-sized keys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Learned Index[SIGMOD’18], ALEX[SIGMOD’20], RadixSpline[SIGMOD’20], PGM Index[PVLDB’20], LIPP[PVLDB’21], LISA[SIGMOD’20], DILI[PVLDB’23],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... ... 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String Keys: Common in Real World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1020445" y="889000"/>
            <a:ext cx="10333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dirty="0"/>
              <a:t>Character</a:t>
            </a:r>
            <a:r>
              <a:rPr lang="en-US" altLang="zh-CN" sz="2800" dirty="0"/>
              <a:t>istics of string keys</a:t>
            </a:r>
            <a:endParaRPr lang="en-US" altLang="zh-CN" sz="2800" dirty="0"/>
          </a:p>
          <a:p>
            <a:pPr marL="914400" lvl="1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long, variable-sized: bring pointer-chasing dereferences</a:t>
            </a:r>
            <a:endParaRPr lang="en-US" altLang="zh-CN" sz="2800" dirty="0"/>
          </a:p>
          <a:p>
            <a:pPr marL="914400" lvl="1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skewed prefixes: examine a large number of bytes</a:t>
            </a:r>
            <a:endParaRPr lang="en-US" altLang="zh-CN" sz="28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0610" y="3295650"/>
            <a:ext cx="2030730" cy="19818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30572"/>
          <a:stretch>
            <a:fillRect/>
          </a:stretch>
        </p:blipFill>
        <p:spPr>
          <a:xfrm>
            <a:off x="1716405" y="3295650"/>
            <a:ext cx="2046605" cy="19824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295650"/>
            <a:ext cx="1946910" cy="19824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80615" y="5277485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URL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5361305" y="5277485"/>
            <a:ext cx="173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address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8393430" y="5277485"/>
            <a:ext cx="1735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user ID</a:t>
            </a:r>
            <a:endParaRPr lang="en-US" altLang="zh-CN" sz="2800"/>
          </a:p>
        </p:txBody>
      </p:sp>
      <p:sp>
        <p:nvSpPr>
          <p:cNvPr id="22" name="文本框 21"/>
          <p:cNvSpPr txBox="1"/>
          <p:nvPr/>
        </p:nvSpPr>
        <p:spPr>
          <a:xfrm>
            <a:off x="906780" y="5756275"/>
            <a:ext cx="898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457200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“google.cn”	  “124 Elm Street, Spring Field”	“2024K8001”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Existing Indexes Optimized for Strings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3300"/>
          <a:stretch>
            <a:fillRect/>
          </a:stretch>
        </p:blipFill>
        <p:spPr>
          <a:xfrm>
            <a:off x="2258695" y="1236980"/>
            <a:ext cx="6675755" cy="4520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6734" b="49385"/>
          <a:stretch>
            <a:fillRect/>
          </a:stretch>
        </p:blipFill>
        <p:spPr>
          <a:xfrm>
            <a:off x="5565775" y="3517265"/>
            <a:ext cx="3329305" cy="228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Our Solution: LITS</a:t>
            </a:r>
            <a:endParaRPr lang="en-US" altLang="zh-CN" sz="3600"/>
          </a:p>
        </p:txBody>
      </p:sp>
      <p:sp>
        <p:nvSpPr>
          <p:cNvPr id="4" name="圆角矩形 3"/>
          <p:cNvSpPr/>
          <p:nvPr/>
        </p:nvSpPr>
        <p:spPr>
          <a:xfrm>
            <a:off x="4212590" y="1838325"/>
            <a:ext cx="3070860" cy="7296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model-based node</a:t>
            </a:r>
            <a:endParaRPr lang="en-US" altLang="zh-CN" sz="2800"/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5996305" y="3025775"/>
            <a:ext cx="2146935" cy="6318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subtrie node</a:t>
            </a:r>
            <a:endParaRPr lang="en-US" altLang="zh-CN" sz="2800"/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4925695" y="3025775"/>
            <a:ext cx="759460" cy="6318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3909060" y="4067810"/>
            <a:ext cx="2146935" cy="631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compact leaf</a:t>
            </a:r>
            <a:endParaRPr lang="en-US" altLang="zh-CN" sz="2800"/>
          </a:p>
        </p:txBody>
      </p:sp>
      <p:sp>
        <p:nvSpPr>
          <p:cNvPr id="10" name="圆角矩形 9"/>
          <p:cNvSpPr/>
          <p:nvPr/>
        </p:nvSpPr>
        <p:spPr>
          <a:xfrm>
            <a:off x="3603625" y="4914265"/>
            <a:ext cx="1521460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kv-entry</a:t>
            </a:r>
            <a:endParaRPr lang="en-US" altLang="zh-CN" sz="2800"/>
          </a:p>
        </p:txBody>
      </p:sp>
      <p:sp>
        <p:nvSpPr>
          <p:cNvPr id="11" name="圆角矩形 10"/>
          <p:cNvSpPr/>
          <p:nvPr/>
        </p:nvSpPr>
        <p:spPr>
          <a:xfrm>
            <a:off x="5391150" y="4914265"/>
            <a:ext cx="36131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sp>
        <p:nvSpPr>
          <p:cNvPr id="13" name="圆角矩形 12"/>
          <p:cNvSpPr/>
          <p:nvPr>
            <p:custDataLst>
              <p:tags r:id="rId4"/>
            </p:custDataLst>
          </p:nvPr>
        </p:nvSpPr>
        <p:spPr>
          <a:xfrm>
            <a:off x="62458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800"/>
          </a:p>
        </p:txBody>
      </p:sp>
      <p:cxnSp>
        <p:nvCxnSpPr>
          <p:cNvPr id="15" name="直接箭头连接符 14"/>
          <p:cNvCxnSpPr>
            <a:stCxn id="4" idx="2"/>
            <a:endCxn id="33" idx="0"/>
          </p:cNvCxnSpPr>
          <p:nvPr>
            <p:custDataLst>
              <p:tags r:id="rId5"/>
            </p:custDataLst>
          </p:nvPr>
        </p:nvCxnSpPr>
        <p:spPr>
          <a:xfrm flipH="1">
            <a:off x="4341495" y="2567940"/>
            <a:ext cx="1406525" cy="4337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7" idx="0"/>
          </p:cNvCxnSpPr>
          <p:nvPr>
            <p:custDataLst>
              <p:tags r:id="rId6"/>
            </p:custDataLst>
          </p:nvPr>
        </p:nvCxnSpPr>
        <p:spPr>
          <a:xfrm>
            <a:off x="5748020" y="2567940"/>
            <a:ext cx="1322070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8" idx="0"/>
          </p:cNvCxnSpPr>
          <p:nvPr>
            <p:custDataLst>
              <p:tags r:id="rId7"/>
            </p:custDataLst>
          </p:nvPr>
        </p:nvCxnSpPr>
        <p:spPr>
          <a:xfrm flipH="1">
            <a:off x="5305425" y="2567940"/>
            <a:ext cx="442595" cy="45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9" idx="0"/>
          </p:cNvCxnSpPr>
          <p:nvPr>
            <p:custDataLst>
              <p:tags r:id="rId8"/>
            </p:custDataLst>
          </p:nvPr>
        </p:nvCxnSpPr>
        <p:spPr>
          <a:xfrm flipH="1">
            <a:off x="4982845" y="3657600"/>
            <a:ext cx="32258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0" idx="0"/>
          </p:cNvCxnSpPr>
          <p:nvPr>
            <p:custDataLst>
              <p:tags r:id="rId9"/>
            </p:custDataLst>
          </p:nvPr>
        </p:nvCxnSpPr>
        <p:spPr>
          <a:xfrm flipH="1">
            <a:off x="4364355" y="4699635"/>
            <a:ext cx="61849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  <a:endCxn id="11" idx="0"/>
          </p:cNvCxnSpPr>
          <p:nvPr>
            <p:custDataLst>
              <p:tags r:id="rId10"/>
            </p:custDataLst>
          </p:nvPr>
        </p:nvCxnSpPr>
        <p:spPr>
          <a:xfrm>
            <a:off x="4982845" y="4699635"/>
            <a:ext cx="589280" cy="214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3" idx="0"/>
          </p:cNvCxnSpPr>
          <p:nvPr>
            <p:custDataLst>
              <p:tags r:id="rId11"/>
            </p:custDataLst>
          </p:nvPr>
        </p:nvCxnSpPr>
        <p:spPr>
          <a:xfrm>
            <a:off x="5305425" y="3657600"/>
            <a:ext cx="11061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3" idx="0"/>
          </p:cNvCxnSpPr>
          <p:nvPr>
            <p:custDataLst>
              <p:tags r:id="rId12"/>
            </p:custDataLst>
          </p:nvPr>
        </p:nvCxnSpPr>
        <p:spPr>
          <a:xfrm>
            <a:off x="5305425" y="3657600"/>
            <a:ext cx="1626870" cy="410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049020" y="2419985"/>
            <a:ext cx="2230755" cy="2378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Hash-enhanced Prefix Table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530" y="3810635"/>
            <a:ext cx="759460" cy="77978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70760" y="391858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(HPT)</a:t>
            </a:r>
            <a:endParaRPr lang="en-US" altLang="zh-CN" sz="2800"/>
          </a:p>
        </p:txBody>
      </p:sp>
      <p:sp>
        <p:nvSpPr>
          <p:cNvPr id="29" name="圆角矩形 28"/>
          <p:cNvSpPr/>
          <p:nvPr/>
        </p:nvSpPr>
        <p:spPr>
          <a:xfrm>
            <a:off x="8605520" y="2314575"/>
            <a:ext cx="2635250" cy="2599690"/>
          </a:xfrm>
          <a:prstGeom prst="roundRect">
            <a:avLst/>
          </a:prstGeom>
          <a:solidFill>
            <a:srgbClr val="C8E5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Model for Structure Selection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775" y="3923665"/>
            <a:ext cx="759460" cy="77978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819005" y="4031615"/>
            <a:ext cx="116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(PMSS)</a:t>
            </a:r>
            <a:endParaRPr lang="en-US" altLang="zh-CN" sz="2800"/>
          </a:p>
        </p:txBody>
      </p:sp>
      <p:sp>
        <p:nvSpPr>
          <p:cNvPr id="34" name="矩形 3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8420" y="1006475"/>
            <a:ext cx="9890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LITS: </a:t>
            </a:r>
            <a:r>
              <a:rPr lang="en-US" altLang="zh-CN" sz="2800" u="sng"/>
              <a:t>L</a:t>
            </a:r>
            <a:r>
              <a:rPr lang="en-US" altLang="zh-CN" sz="2800"/>
              <a:t>earned </a:t>
            </a:r>
            <a:r>
              <a:rPr lang="en-US" altLang="zh-CN" sz="2800" u="sng"/>
              <a:t>I</a:t>
            </a:r>
            <a:r>
              <a:rPr lang="en-US" altLang="zh-CN" sz="2800"/>
              <a:t>ndex with Hash-enhanced Prefix </a:t>
            </a:r>
            <a:r>
              <a:rPr lang="en-US" altLang="zh-CN" sz="2800" u="sng"/>
              <a:t>T</a:t>
            </a:r>
            <a:r>
              <a:rPr lang="en-US" altLang="zh-CN" sz="2800"/>
              <a:t>able and </a:t>
            </a:r>
            <a:r>
              <a:rPr lang="en-US" altLang="zh-CN" sz="2800" u="sng"/>
              <a:t>S</a:t>
            </a:r>
            <a:r>
              <a:rPr lang="en-US" altLang="zh-CN" sz="2800"/>
              <a:t>ub-tries</a:t>
            </a:r>
            <a:endParaRPr lang="en-US" altLang="zh-CN" sz="2800"/>
          </a:p>
        </p:txBody>
      </p:sp>
      <p:sp>
        <p:nvSpPr>
          <p:cNvPr id="3" name="圆角矩形 2"/>
          <p:cNvSpPr/>
          <p:nvPr>
            <p:custDataLst>
              <p:tags r:id="rId14"/>
            </p:custDataLst>
          </p:nvPr>
        </p:nvSpPr>
        <p:spPr>
          <a:xfrm>
            <a:off x="6766560" y="4067810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4175760" y="3001645"/>
            <a:ext cx="330835" cy="6318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Learn the Pattern of Strings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536575" y="835660"/>
            <a:ext cx="111188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tx1"/>
                </a:solidFill>
              </a:rPr>
              <a:t>Basic idea: </a:t>
            </a:r>
            <a:r>
              <a:rPr lang="en-US" altLang="zh-CN" sz="2800">
                <a:solidFill>
                  <a:srgbClr val="C00000"/>
                </a:solidFill>
              </a:rPr>
              <a:t>conditional probability of characters </a:t>
            </a:r>
            <a:r>
              <a:rPr lang="en-US" altLang="zh-CN" sz="2800">
                <a:solidFill>
                  <a:srgbClr val="7030A0"/>
                </a:solidFill>
              </a:rPr>
              <a:t>given prefix</a:t>
            </a:r>
            <a:endParaRPr lang="en-US" altLang="zh-CN" sz="280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3005" y="1506855"/>
            <a:ext cx="106222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800"/>
              <a:t>e.g.	url: 		“</a:t>
            </a:r>
            <a:r>
              <a:rPr lang="en-US" altLang="zh-CN" sz="2800">
                <a:solidFill>
                  <a:srgbClr val="7030A0"/>
                </a:solidFill>
              </a:rPr>
              <a:t>http</a:t>
            </a:r>
            <a:r>
              <a:rPr lang="en-US" altLang="zh-CN" sz="2800"/>
              <a:t>”		  “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  <a:r>
              <a:rPr lang="en-US" altLang="zh-CN" sz="2800"/>
              <a:t>”, “</a:t>
            </a:r>
            <a:r>
              <a:rPr lang="en-US" altLang="zh-CN" sz="2800">
                <a:solidFill>
                  <a:srgbClr val="FF0000"/>
                </a:solidFill>
              </a:rPr>
              <a:t>s</a:t>
            </a:r>
            <a:r>
              <a:rPr lang="en-US" altLang="zh-CN" sz="2800"/>
              <a:t>”</a:t>
            </a:r>
            <a:endParaRPr lang="en-US" altLang="zh-CN" sz="2800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 sz="2800"/>
              <a:t>address: 	“</a:t>
            </a:r>
            <a:r>
              <a:rPr lang="en-US" altLang="zh-CN" sz="2800">
                <a:solidFill>
                  <a:srgbClr val="7030A0"/>
                </a:solidFill>
              </a:rPr>
              <a:t>stree</a:t>
            </a:r>
            <a:r>
              <a:rPr lang="en-US" altLang="zh-CN" sz="2800"/>
              <a:t>” 	   “</a:t>
            </a:r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en-US" altLang="zh-CN" sz="2800"/>
              <a:t>”</a:t>
            </a:r>
            <a:endParaRPr lang="en-US" altLang="zh-CN" sz="2800"/>
          </a:p>
        </p:txBody>
      </p:sp>
      <p:sp>
        <p:nvSpPr>
          <p:cNvPr id="2" name="矩形 1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3683635"/>
            <a:ext cx="8021955" cy="780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375" y="3161665"/>
            <a:ext cx="847090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/>
              <a:t>Recursive Formula for CDF Computation: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28345" y="4767580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cdf for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of length k+1</a:t>
                </a:r>
                <a:endParaRPr lang="en-US" altLang="zh-CN" sz="24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5" y="4767580"/>
                <a:ext cx="194627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>
            <a:endCxn id="8" idx="0"/>
          </p:cNvCxnSpPr>
          <p:nvPr/>
        </p:nvCxnSpPr>
        <p:spPr>
          <a:xfrm flipH="1">
            <a:off x="1701800" y="4373245"/>
            <a:ext cx="768350" cy="394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246120" y="4767580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cdf for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of length k</a:t>
                </a:r>
                <a:endParaRPr lang="en-US" altLang="zh-CN" sz="2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0" y="4767580"/>
                <a:ext cx="1946275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>
            <a:endCxn id="14" idx="0"/>
          </p:cNvCxnSpPr>
          <p:nvPr/>
        </p:nvCxnSpPr>
        <p:spPr>
          <a:xfrm flipH="1">
            <a:off x="4219575" y="4373245"/>
            <a:ext cx="335280" cy="394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81015" y="4886643"/>
                <a:ext cx="1946275" cy="82994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probability of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15" y="4886643"/>
                <a:ext cx="1946275" cy="829945"/>
              </a:xfrm>
              <a:prstGeom prst="rect">
                <a:avLst/>
              </a:prstGeom>
              <a:blipFill rotWithShape="1">
                <a:blip r:embed="rId4"/>
                <a:stretch>
                  <a:fillRect t="-3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>
            <a:endCxn id="16" idx="0"/>
          </p:cNvCxnSpPr>
          <p:nvPr/>
        </p:nvCxnSpPr>
        <p:spPr>
          <a:xfrm>
            <a:off x="5876290" y="4321810"/>
            <a:ext cx="678180" cy="565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460105" y="4766946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conditional probability of </a:t>
                </a:r>
                <a:r>
                  <a:rPr lang="en-US" altLang="zh-CN" sz="2400" i="1"/>
                  <a:t>c</a:t>
                </a:r>
                <a:r>
                  <a:rPr lang="en-US" altLang="zh-CN" sz="240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05" y="4766946"/>
                <a:ext cx="1946275" cy="11988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endCxn id="18" idx="0"/>
          </p:cNvCxnSpPr>
          <p:nvPr/>
        </p:nvCxnSpPr>
        <p:spPr>
          <a:xfrm>
            <a:off x="8766175" y="4285615"/>
            <a:ext cx="667385" cy="481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31740" y="1951355"/>
            <a:ext cx="84963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93970" y="2620010"/>
            <a:ext cx="849630" cy="6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Learn the Pattern of Strings</a:t>
            </a:r>
            <a:endParaRPr lang="en-US" altLang="zh-CN" sz="3600"/>
          </a:p>
        </p:txBody>
      </p:sp>
      <p:sp>
        <p:nvSpPr>
          <p:cNvPr id="2" name="矩形 1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3683635"/>
            <a:ext cx="8021955" cy="780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7375" y="3161665"/>
            <a:ext cx="847090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/>
              <a:t>Recursive Formula for CDF Computation: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28345" y="4767580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cdf for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of length k+1</a:t>
                </a:r>
                <a:endParaRPr lang="en-US" altLang="zh-CN" sz="24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5" y="4767580"/>
                <a:ext cx="194627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>
            <a:endCxn id="8" idx="0"/>
          </p:cNvCxnSpPr>
          <p:nvPr/>
        </p:nvCxnSpPr>
        <p:spPr>
          <a:xfrm flipH="1">
            <a:off x="1701800" y="4373245"/>
            <a:ext cx="768350" cy="394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246120" y="4767580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cdf for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of length k</a:t>
                </a:r>
                <a:endParaRPr lang="en-US" altLang="zh-CN" sz="2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0" y="4767580"/>
                <a:ext cx="1946275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>
            <a:endCxn id="14" idx="0"/>
          </p:cNvCxnSpPr>
          <p:nvPr/>
        </p:nvCxnSpPr>
        <p:spPr>
          <a:xfrm flipH="1">
            <a:off x="4219575" y="4373245"/>
            <a:ext cx="335280" cy="394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81015" y="4886643"/>
                <a:ext cx="1946275" cy="82994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probability of </a:t>
                </a:r>
                <a:endParaRPr lang="en-US" altLang="zh-CN" sz="2400"/>
              </a:p>
              <a:p>
                <a:pPr algn="ctr"/>
                <a:r>
                  <a:rPr lang="en-US" altLang="zh-CN" sz="2400"/>
                  <a:t>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15" y="4886643"/>
                <a:ext cx="1946275" cy="829945"/>
              </a:xfrm>
              <a:prstGeom prst="rect">
                <a:avLst/>
              </a:prstGeom>
              <a:blipFill rotWithShape="1">
                <a:blip r:embed="rId4"/>
                <a:stretch>
                  <a:fillRect t="-3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>
            <a:endCxn id="16" idx="0"/>
          </p:cNvCxnSpPr>
          <p:nvPr/>
        </p:nvCxnSpPr>
        <p:spPr>
          <a:xfrm>
            <a:off x="5876290" y="4321810"/>
            <a:ext cx="678180" cy="565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460105" y="4766946"/>
                <a:ext cx="1946275" cy="119888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p>
                <a:pPr algn="ctr"/>
                <a:r>
                  <a:rPr lang="en-US" altLang="zh-CN" sz="2400"/>
                  <a:t>conditional probability of </a:t>
                </a:r>
                <a:r>
                  <a:rPr lang="en-US" altLang="zh-CN" sz="2400" i="1"/>
                  <a:t>c</a:t>
                </a:r>
                <a:r>
                  <a:rPr lang="en-US" altLang="zh-CN" sz="240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105" y="4766946"/>
                <a:ext cx="1946275" cy="11988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>
            <a:endCxn id="18" idx="0"/>
          </p:cNvCxnSpPr>
          <p:nvPr/>
        </p:nvCxnSpPr>
        <p:spPr>
          <a:xfrm>
            <a:off x="8766175" y="4285615"/>
            <a:ext cx="667385" cy="481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云形标注 9"/>
          <p:cNvSpPr/>
          <p:nvPr/>
        </p:nvSpPr>
        <p:spPr>
          <a:xfrm>
            <a:off x="478790" y="1051560"/>
            <a:ext cx="10217785" cy="1695450"/>
          </a:xfrm>
          <a:prstGeom prst="cloud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3200" b="1">
                <a:solidFill>
                  <a:srgbClr val="C00000"/>
                </a:solidFill>
              </a:rPr>
              <a:t>Conditional probability distributions should be captured by CDF model!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14640" y="3712210"/>
            <a:ext cx="1764030" cy="74803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0" idx="1"/>
            <a:endCxn id="20" idx="0"/>
          </p:cNvCxnSpPr>
          <p:nvPr/>
        </p:nvCxnSpPr>
        <p:spPr>
          <a:xfrm>
            <a:off x="5588000" y="2745105"/>
            <a:ext cx="3208655" cy="96710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13335"/>
            <a:ext cx="12198350" cy="848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ym typeface="+mn-ea"/>
              </a:rPr>
              <a:t>Optimization 1: Hash-enhanced Prefix Table(HPT)</a:t>
            </a:r>
            <a:endParaRPr lang="en-US" altLang="zh-CN" sz="3600"/>
          </a:p>
        </p:txBody>
      </p:sp>
      <p:sp>
        <p:nvSpPr>
          <p:cNvPr id="4" name="矩形 3"/>
          <p:cNvSpPr/>
          <p:nvPr/>
        </p:nvSpPr>
        <p:spPr>
          <a:xfrm>
            <a:off x="0" y="6393815"/>
            <a:ext cx="12198350" cy="471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440170"/>
            <a:ext cx="2743200" cy="365125"/>
          </a:xfrm>
        </p:spPr>
        <p:txBody>
          <a:bodyPr/>
          <a:lstStyle/>
          <a:p>
            <a:pPr>
              <a:defRPr/>
            </a:pPr>
            <a:fld id="{808DFC9C-F465-46C3-8067-9868D95A5EB3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440170"/>
            <a:ext cx="27432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YIFAN YANG and SHIMIN CHEN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4038600" y="6440170"/>
            <a:ext cx="41148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LITS: An Optimized Learned Index for Strings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3510" y="1851660"/>
          <a:ext cx="5222240" cy="3884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775"/>
                <a:gridCol w="1325245"/>
                <a:gridCol w="1323975"/>
                <a:gridCol w="1325245"/>
              </a:tblGrid>
              <a:tr h="572770"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cdf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prob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0.7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0.2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0.3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7405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0.1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0.3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0.5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28040">
                <a:tc>
                  <a:txBody>
                    <a:bodyPr/>
                    <a:p>
                      <a:pPr algn="ctr"/>
                      <a:r>
                        <a:rPr lang="en-US" altLang="zh-CN" sz="24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0.4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  </a:t>
                      </a:r>
                      <a:r>
                        <a:rPr lang="en-US" altLang="zh-CN" sz="24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1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152*33"/>
  <p:tag name="TABLE_ENDDRAG_RECT" val="111*392*152*33"/>
</p:tagLst>
</file>

<file path=ppt/tags/tag1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17.xml><?xml version="1.0" encoding="utf-8"?>
<p:tagLst xmlns:p="http://schemas.openxmlformats.org/presentationml/2006/main">
  <p:tag name="TABLE_ENDDRAG_ORIGIN_RECT" val="411*305"/>
  <p:tag name="TABLE_ENDDRAG_RECT" val="116*196*411*305"/>
</p:tagLst>
</file>

<file path=ppt/tags/tag18.xml><?xml version="1.0" encoding="utf-8"?>
<p:tagLst xmlns:p="http://schemas.openxmlformats.org/presentationml/2006/main">
  <p:tag name="TABLE_ENDDRAG_ORIGIN_RECT" val="411*305"/>
  <p:tag name="TABLE_ENDDRAG_RECT" val="116*196*411*305"/>
</p:tagLst>
</file>

<file path=ppt/tags/tag19.xml><?xml version="1.0" encoding="utf-8"?>
<p:tagLst xmlns:p="http://schemas.openxmlformats.org/presentationml/2006/main">
  <p:tag name="TABLE_ENDDRAG_ORIGIN_RECT" val="411*305"/>
  <p:tag name="TABLE_ENDDRAG_RECT" val="116*196*411*305"/>
</p:tagLst>
</file>

<file path=ppt/tags/tag2.xml><?xml version="1.0" encoding="utf-8"?>
<p:tagLst xmlns:p="http://schemas.openxmlformats.org/presentationml/2006/main">
  <p:tag name="TABLE_ENDDRAG_ORIGIN_RECT" val="152*33"/>
  <p:tag name="TABLE_ENDDRAG_RECT" val="293*409*152*33"/>
</p:tagLst>
</file>

<file path=ppt/tags/tag20.xml><?xml version="1.0" encoding="utf-8"?>
<p:tagLst xmlns:p="http://schemas.openxmlformats.org/presentationml/2006/main">
  <p:tag name="TABLE_ENDDRAG_ORIGIN_RECT" val="411*305"/>
  <p:tag name="TABLE_ENDDRAG_RECT" val="116*196*411*305"/>
</p:tagLst>
</file>

<file path=ppt/tags/tag21.xml><?xml version="1.0" encoding="utf-8"?>
<p:tagLst xmlns:p="http://schemas.openxmlformats.org/presentationml/2006/main">
  <p:tag name="TABLE_ENDDRAG_ORIGIN_RECT" val="311*36"/>
  <p:tag name="TABLE_ENDDRAG_RECT" val="95*142*311*36"/>
</p:tagLst>
</file>

<file path=ppt/tags/tag22.xml><?xml version="1.0" encoding="utf-8"?>
<p:tagLst xmlns:p="http://schemas.openxmlformats.org/presentationml/2006/main">
  <p:tag name="TABLE_ENDDRAG_ORIGIN_RECT" val="342*50"/>
  <p:tag name="TABLE_ENDDRAG_RECT" val="144*255*342*50"/>
</p:tagLst>
</file>

<file path=ppt/tags/tag23.xml><?xml version="1.0" encoding="utf-8"?>
<p:tagLst xmlns:p="http://schemas.openxmlformats.org/presentationml/2006/main">
  <p:tag name="TABLE_ENDDRAG_ORIGIN_RECT" val="311*39"/>
  <p:tag name="TABLE_ENDDRAG_RECT" val="95*149*311*39"/>
</p:tagLst>
</file>

<file path=ppt/tags/tag2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2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2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2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2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2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3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4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5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5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52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53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54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55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56.xml><?xml version="1.0" encoding="utf-8"?>
<p:tagLst xmlns:p="http://schemas.openxmlformats.org/presentationml/2006/main">
  <p:tag name="TABLE_ENDDRAG_ORIGIN_RECT" val="257*48"/>
  <p:tag name="TABLE_ENDDRAG_RECT" val="592*200*257*48"/>
</p:tagLst>
</file>

<file path=ppt/tags/tag57.xml><?xml version="1.0" encoding="utf-8"?>
<p:tagLst xmlns:p="http://schemas.openxmlformats.org/presentationml/2006/main">
  <p:tag name="TABLE_ENDDRAG_ORIGIN_RECT" val="362*98"/>
  <p:tag name="TABLE_ENDDRAG_RECT" val="546*345*362*98"/>
</p:tagLst>
</file>

<file path=ppt/tags/tag5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5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6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6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7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0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1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2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3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4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5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6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87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88.xml><?xml version="1.0" encoding="utf-8"?>
<p:tagLst xmlns:p="http://schemas.openxmlformats.org/presentationml/2006/main">
  <p:tag name="TABLE_ENDDRAG_ORIGIN_RECT" val="222*39"/>
  <p:tag name="TABLE_ENDDRAG_RECT" val="95*178*222*39"/>
</p:tagLst>
</file>

<file path=ppt/tags/tag8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9.xml><?xml version="1.0" encoding="utf-8"?>
<p:tagLst xmlns:p="http://schemas.openxmlformats.org/presentationml/2006/main">
  <p:tag name="KSO_WM_DIAGRAM_VIRTUALLY_FRAME" val="{&quot;height&quot;:273.05,&quot;left&quot;:54.55,&quot;top&quot;:128.2,&quot;width&quot;:696.45}"/>
</p:tagLst>
</file>

<file path=ppt/tags/tag90.xml><?xml version="1.0" encoding="utf-8"?>
<p:tagLst xmlns:p="http://schemas.openxmlformats.org/presentationml/2006/main">
  <p:tag name="commondata" val="eyJoZGlkIjoiNDI1NGQ4MDY4NjMxYWVlMzc3ODM2NDE0MmU1ODUxYz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7287</Words>
  <Application>WPS 演示</Application>
  <PresentationFormat>Custom</PresentationFormat>
  <Paragraphs>871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等线 Light</vt:lpstr>
      <vt:lpstr>等线</vt:lpstr>
      <vt:lpstr>Wingdings</vt:lpstr>
      <vt:lpstr>Consolas</vt:lpstr>
      <vt:lpstr>Cambria Math</vt:lpstr>
      <vt:lpstr>Times New Roman</vt:lpstr>
      <vt:lpstr>微软雅黑</vt:lpstr>
      <vt:lpstr>Arial Unicode MS</vt:lpstr>
      <vt:lpstr>MS Mincho</vt:lpstr>
      <vt:lpstr>Cambria Math</vt:lpstr>
      <vt:lpstr>Calibri (正文)</vt:lpstr>
      <vt:lpstr>楷体</vt:lpstr>
      <vt:lpstr>Times</vt:lpstr>
      <vt:lpstr>Verdana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fan982</dc:creator>
  <cp:lastModifiedBy>fan982</cp:lastModifiedBy>
  <cp:revision>61</cp:revision>
  <dcterms:created xsi:type="dcterms:W3CDTF">2023-08-09T12:44:00Z</dcterms:created>
  <dcterms:modified xsi:type="dcterms:W3CDTF">2024-08-28T09:05:35Z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2052-12.1.0.17857</vt:lpwstr>
  </property>
</Properties>
</file>