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719" r:id="rId2"/>
  </p:sldMasterIdLst>
  <p:notesMasterIdLst>
    <p:notesMasterId r:id="rId22"/>
  </p:notesMasterIdLst>
  <p:handoutMasterIdLst>
    <p:handoutMasterId r:id="rId23"/>
  </p:handoutMasterIdLst>
  <p:sldIdLst>
    <p:sldId id="257" r:id="rId3"/>
    <p:sldId id="267" r:id="rId4"/>
    <p:sldId id="270" r:id="rId5"/>
    <p:sldId id="258" r:id="rId6"/>
    <p:sldId id="271" r:id="rId7"/>
    <p:sldId id="272" r:id="rId8"/>
    <p:sldId id="273" r:id="rId9"/>
    <p:sldId id="259" r:id="rId10"/>
    <p:sldId id="275" r:id="rId11"/>
    <p:sldId id="266" r:id="rId12"/>
    <p:sldId id="261" r:id="rId13"/>
    <p:sldId id="262" r:id="rId14"/>
    <p:sldId id="263" r:id="rId15"/>
    <p:sldId id="265" r:id="rId16"/>
    <p:sldId id="276" r:id="rId17"/>
    <p:sldId id="274" r:id="rId18"/>
    <p:sldId id="260" r:id="rId19"/>
    <p:sldId id="269" r:id="rId20"/>
    <p:sldId id="26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B2E928"/>
    <a:srgbClr val="000000"/>
    <a:srgbClr val="114481"/>
    <a:srgbClr val="0B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58" autoAdjust="0"/>
  </p:normalViewPr>
  <p:slideViewPr>
    <p:cSldViewPr>
      <p:cViewPr varScale="1">
        <p:scale>
          <a:sx n="126" d="100"/>
          <a:sy n="126" d="100"/>
        </p:scale>
        <p:origin x="-5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5F2E0-F15D-4F33-8C46-29A512589638}" type="datetimeFigureOut">
              <a:rPr lang="de-DE" smtClean="0"/>
              <a:pPr/>
              <a:t>16.05.2012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0A3B8-F6EA-4767-BCE5-14B3AB23CD5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528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2B2C3-D264-4D63-A26E-C3997EBF9387}" type="datetimeFigureOut">
              <a:rPr lang="de-DE" smtClean="0"/>
              <a:pPr/>
              <a:t>16.05.2012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D2026-B054-4C01-8473-47B83C1FFE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14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Gliederu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03200"/>
            <a:ext cx="5143536" cy="511156"/>
          </a:xfrm>
          <a:prstGeom prst="rect">
            <a:avLst/>
          </a:prstGeom>
        </p:spPr>
        <p:txBody>
          <a:bodyPr/>
          <a:lstStyle>
            <a:lvl1pPr algn="l">
              <a:buFont typeface="Wingdings" pitchFamily="2" charset="2"/>
              <a:buNone/>
              <a:defRPr sz="2400" b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857250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Tx/>
              <a:buBlip>
                <a:blip r:embed="rId2"/>
              </a:buBlip>
              <a:defRPr sz="2000" b="0" i="0" cap="small" baseline="0">
                <a:solidFill>
                  <a:srgbClr val="555555"/>
                </a:solidFill>
                <a:latin typeface="+mn-lt"/>
              </a:defRPr>
            </a:lvl1pPr>
            <a:lvl2pPr marL="900000" indent="-216000" algn="l">
              <a:spcBef>
                <a:spcPts val="0"/>
              </a:spcBef>
              <a:spcAft>
                <a:spcPts val="0"/>
              </a:spcAft>
              <a:buClr>
                <a:srgbClr val="B2E928"/>
              </a:buClr>
              <a:buFontTx/>
              <a:buBlip>
                <a:blip r:embed="rId3"/>
              </a:buBlip>
              <a:defRPr sz="16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 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0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en-US" dirty="0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03200"/>
            <a:ext cx="5143536" cy="511156"/>
          </a:xfrm>
          <a:prstGeom prst="rect">
            <a:avLst/>
          </a:prstGeom>
        </p:spPr>
        <p:txBody>
          <a:bodyPr/>
          <a:lstStyle>
            <a:lvl1pPr algn="l">
              <a:buFont typeface="Wingdings" pitchFamily="2" charset="2"/>
              <a:buNone/>
              <a:defRPr sz="2400" b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857250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defRPr sz="2000" b="0" i="1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en-US" dirty="0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Bpedia-Zwischen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2910" y="3143248"/>
            <a:ext cx="7786742" cy="511156"/>
          </a:xfrm>
          <a:prstGeom prst="rect">
            <a:avLst/>
          </a:prstGeom>
        </p:spPr>
        <p:txBody>
          <a:bodyPr/>
          <a:lstStyle>
            <a:lvl1pPr algn="ctr">
              <a:buFont typeface="Wingdings" pitchFamily="2" charset="2"/>
              <a:buNone/>
              <a:defRPr sz="3200" b="0" i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en-US" dirty="0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  <p:sp>
        <p:nvSpPr>
          <p:cNvPr id="8" name="Rechteck 7"/>
          <p:cNvSpPr/>
          <p:nvPr userDrawn="1"/>
        </p:nvSpPr>
        <p:spPr>
          <a:xfrm>
            <a:off x="214282" y="285728"/>
            <a:ext cx="357190" cy="285752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Bpedia-Zweispalt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 userDrawn="1"/>
        </p:nvSpPr>
        <p:spPr>
          <a:xfrm>
            <a:off x="8072462" y="6500834"/>
            <a:ext cx="214314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smtClean="0">
                <a:solidFill>
                  <a:srgbClr val="555555"/>
                </a:solidFill>
              </a:rPr>
              <a:t>|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0034" y="201600"/>
            <a:ext cx="5357850" cy="511156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rgbClr val="555555"/>
                </a:solidFill>
              </a:defRPr>
            </a:lvl1pPr>
          </a:lstStyle>
          <a:p>
            <a:r>
              <a:rPr lang="de-DE" dirty="0" smtClean="0"/>
              <a:t>Folientitel</a:t>
            </a:r>
            <a:endParaRPr lang="de-DE" dirty="0"/>
          </a:p>
        </p:txBody>
      </p:sp>
      <p:sp>
        <p:nvSpPr>
          <p:cNvPr id="3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285750" y="1116000"/>
            <a:ext cx="428625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defRPr sz="2000" b="0" i="1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8358214" y="6429396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9456504-F3EE-4951-BA5D-CD0652275A46}" type="slidenum">
              <a:rPr lang="de-DE" sz="2000" smtClean="0">
                <a:solidFill>
                  <a:srgbClr val="555555"/>
                </a:solidFill>
              </a:rPr>
              <a:pPr algn="r"/>
              <a:t>‹Nr.›</a:t>
            </a:fld>
            <a:endParaRPr lang="de-DE" sz="2000" dirty="0">
              <a:solidFill>
                <a:srgbClr val="555555"/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2714400" y="6501600"/>
            <a:ext cx="5356800" cy="277200"/>
          </a:xfrm>
        </p:spPr>
        <p:txBody>
          <a:bodyPr/>
          <a:lstStyle>
            <a:lvl1pPr>
              <a:defRPr>
                <a:solidFill>
                  <a:srgbClr val="555555"/>
                </a:solidFill>
              </a:defRPr>
            </a:lvl1pPr>
          </a:lstStyle>
          <a:p>
            <a:pPr algn="r"/>
            <a:r>
              <a:rPr lang="en-US" dirty="0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8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572000" y="1116000"/>
            <a:ext cx="4286220" cy="5148000"/>
          </a:xfrm>
          <a:prstGeom prst="rect">
            <a:avLst/>
          </a:prstGeom>
        </p:spPr>
        <p:txBody>
          <a:bodyPr/>
          <a:lstStyle>
            <a:lvl1pPr marL="252000" indent="-144000" algn="l">
              <a:spcBef>
                <a:spcPts val="300"/>
              </a:spcBef>
              <a:spcAft>
                <a:spcPts val="400"/>
              </a:spcAft>
              <a:buClr>
                <a:srgbClr val="555555"/>
              </a:buClr>
              <a:buFont typeface="Calibri" pitchFamily="34" charset="0"/>
              <a:buChar char=" "/>
              <a:defRPr sz="2000" b="0" i="1">
                <a:solidFill>
                  <a:srgbClr val="555555"/>
                </a:solidFill>
                <a:latin typeface="+mn-lt"/>
              </a:defRPr>
            </a:lvl1pPr>
            <a:lvl2pPr marL="504000" indent="-216000" algn="l"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800">
                <a:solidFill>
                  <a:srgbClr val="555555"/>
                </a:solidFill>
                <a:latin typeface="+mn-lt"/>
              </a:defRPr>
            </a:lvl2pPr>
            <a:lvl3pPr marL="72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Wingdings" pitchFamily="2" charset="2"/>
              <a:buChar char="§"/>
              <a:defRPr sz="1500" baseline="0">
                <a:solidFill>
                  <a:srgbClr val="555555"/>
                </a:solidFill>
                <a:latin typeface="+mn-lt"/>
              </a:defRPr>
            </a:lvl3pPr>
            <a:lvl4pPr marL="900000" indent="-18000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Font typeface="Arial" pitchFamily="34" charset="0"/>
              <a:buNone/>
              <a:defRPr sz="1600">
                <a:solidFill>
                  <a:srgbClr val="555555"/>
                </a:solidFill>
                <a:latin typeface="+mn-lt"/>
              </a:defRPr>
            </a:lvl4pPr>
            <a:lvl5pPr marL="1188000" indent="-288000" algn="l">
              <a:spcBef>
                <a:spcPts val="0"/>
              </a:spcBef>
              <a:buFont typeface="Calibri" pitchFamily="34" charset="0"/>
              <a:buChar char="»"/>
              <a:defRPr sz="18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de-DE" dirty="0" smtClean="0"/>
              <a:t>Überschrift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85720" y="208800"/>
            <a:ext cx="214314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/>
            <a:r>
              <a:rPr lang="de-DE" sz="2800" b="1" dirty="0" smtClean="0">
                <a:solidFill>
                  <a:srgbClr val="B2E928"/>
                </a:solidFill>
              </a:rPr>
              <a:t>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Themen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5"/>
          <p:cNvSpPr>
            <a:spLocks noGrp="1"/>
          </p:cNvSpPr>
          <p:nvPr>
            <p:ph type="title" hasCustomPrompt="1"/>
          </p:nvPr>
        </p:nvSpPr>
        <p:spPr>
          <a:xfrm>
            <a:off x="1428728" y="2857500"/>
            <a:ext cx="7000924" cy="1571632"/>
          </a:xfrm>
          <a:prstGeom prst="rect">
            <a:avLst/>
          </a:prstGeom>
        </p:spPr>
        <p:txBody>
          <a:bodyPr/>
          <a:lstStyle>
            <a:lvl1pPr algn="l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Themenabschnitt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8596" y="2571754"/>
            <a:ext cx="1000132" cy="928684"/>
          </a:xfrm>
          <a:prstGeom prst="rect">
            <a:avLst/>
          </a:prstGeom>
        </p:spPr>
        <p:txBody>
          <a:bodyPr/>
          <a:lstStyle>
            <a:lvl1pPr algn="r">
              <a:defRPr sz="5700">
                <a:solidFill>
                  <a:srgbClr val="B2E928"/>
                </a:solidFill>
              </a:defRPr>
            </a:lvl1pPr>
          </a:lstStyle>
          <a:p>
            <a:pPr lvl="0"/>
            <a:r>
              <a:rPr lang="de-DE" dirty="0" smtClean="0"/>
              <a:t>A0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Modu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5"/>
          <p:cNvSpPr>
            <a:spLocks noGrp="1"/>
          </p:cNvSpPr>
          <p:nvPr>
            <p:ph type="title" hasCustomPrompt="1"/>
          </p:nvPr>
        </p:nvSpPr>
        <p:spPr>
          <a:xfrm>
            <a:off x="571472" y="2857500"/>
            <a:ext cx="7858180" cy="1571632"/>
          </a:xfrm>
          <a:prstGeom prst="rect">
            <a:avLst/>
          </a:prstGeom>
        </p:spPr>
        <p:txBody>
          <a:bodyPr/>
          <a:lstStyle>
            <a:lvl1pPr algn="l">
              <a:defRPr sz="3200" b="0" i="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des Moduls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472" y="2071678"/>
            <a:ext cx="4286280" cy="642942"/>
          </a:xfrm>
          <a:prstGeom prst="rect">
            <a:avLst/>
          </a:prstGeom>
        </p:spPr>
        <p:txBody>
          <a:bodyPr/>
          <a:lstStyle>
            <a:lvl1pPr algn="l">
              <a:defRPr sz="3600" i="0" u="none" cap="small" baseline="0">
                <a:solidFill>
                  <a:srgbClr val="B2E928"/>
                </a:solidFill>
              </a:defRPr>
            </a:lvl1pPr>
          </a:lstStyle>
          <a:p>
            <a:pPr lvl="0"/>
            <a:r>
              <a:rPr lang="de-DE" dirty="0" smtClean="0"/>
              <a:t>Modul A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Bpedia-Vortrags-Th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5"/>
          <p:cNvSpPr>
            <a:spLocks noGrp="1"/>
          </p:cNvSpPr>
          <p:nvPr>
            <p:ph type="title" hasCustomPrompt="1"/>
          </p:nvPr>
        </p:nvSpPr>
        <p:spPr>
          <a:xfrm>
            <a:off x="571472" y="2857500"/>
            <a:ext cx="7858180" cy="1571632"/>
          </a:xfrm>
          <a:prstGeom prst="rect">
            <a:avLst/>
          </a:prstGeom>
        </p:spPr>
        <p:txBody>
          <a:bodyPr/>
          <a:lstStyle>
            <a:lvl1pPr algn="l">
              <a:defRPr sz="3200" b="0" i="1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des Vortrags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1472" y="2071678"/>
            <a:ext cx="4286280" cy="642942"/>
          </a:xfrm>
          <a:prstGeom prst="rect">
            <a:avLst/>
          </a:prstGeom>
        </p:spPr>
        <p:txBody>
          <a:bodyPr/>
          <a:lstStyle>
            <a:lvl1pPr algn="l">
              <a:defRPr sz="3200" i="0" u="none">
                <a:solidFill>
                  <a:srgbClr val="B2E928"/>
                </a:solidFill>
              </a:defRPr>
            </a:lvl1pPr>
          </a:lstStyle>
          <a:p>
            <a:pPr lvl="0"/>
            <a:r>
              <a:rPr lang="de-DE" dirty="0" smtClean="0"/>
              <a:t>Vortragender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-32" y="647280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rgbClr val="555555"/>
                </a:solidFill>
              </a:rPr>
              <a:t>©</a:t>
            </a:r>
            <a:r>
              <a:rPr lang="de-DE" sz="1400" b="0" dirty="0" smtClean="0">
                <a:solidFill>
                  <a:srgbClr val="555555"/>
                </a:solidFill>
              </a:rPr>
              <a:t> </a:t>
            </a:r>
            <a:r>
              <a:rPr lang="de-DE" sz="1000" b="0" dirty="0" smtClean="0">
                <a:solidFill>
                  <a:srgbClr val="555555"/>
                </a:solidFill>
              </a:rPr>
              <a:t>Dipl.-Ing. Thomas Kissinger </a:t>
            </a:r>
            <a:r>
              <a:rPr lang="de-DE" sz="1000" b="0" baseline="0" dirty="0" smtClean="0">
                <a:solidFill>
                  <a:srgbClr val="555555"/>
                </a:solidFill>
              </a:rPr>
              <a:t>|</a:t>
            </a:r>
          </a:p>
        </p:txBody>
      </p:sp>
      <p:pic>
        <p:nvPicPr>
          <p:cNvPr id="18" name="Grafik 17" descr="logo_blau_425x123.gif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1931299" y="6571148"/>
            <a:ext cx="497561" cy="144000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0" y="6822024"/>
            <a:ext cx="9144000" cy="36000"/>
          </a:xfrm>
          <a:prstGeom prst="rect">
            <a:avLst/>
          </a:prstGeom>
          <a:solidFill>
            <a:srgbClr val="555555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-32" y="6786586"/>
            <a:ext cx="9144000" cy="360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B2E928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 flipV="1">
            <a:off x="8858280" y="671513"/>
            <a:ext cx="276195" cy="1"/>
          </a:xfrm>
          <a:prstGeom prst="line">
            <a:avLst/>
          </a:prstGeom>
          <a:ln w="12700">
            <a:solidFill>
              <a:srgbClr val="55555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8964032" y="642918"/>
            <a:ext cx="180000" cy="159"/>
          </a:xfrm>
          <a:prstGeom prst="line">
            <a:avLst/>
          </a:prstGeom>
          <a:ln w="12700">
            <a:solidFill>
              <a:srgbClr val="B2E92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1" y="642918"/>
            <a:ext cx="8345355" cy="1588"/>
          </a:xfrm>
          <a:prstGeom prst="line">
            <a:avLst/>
          </a:prstGeom>
          <a:ln w="12700">
            <a:solidFill>
              <a:srgbClr val="55555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-36" y="671514"/>
            <a:ext cx="8172000" cy="1588"/>
          </a:xfrm>
          <a:prstGeom prst="line">
            <a:avLst/>
          </a:prstGeom>
          <a:ln w="12700">
            <a:solidFill>
              <a:srgbClr val="B2E92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A1 Datenbanksysteme: Was? Wie? Warum?</a:t>
            </a:r>
            <a:endParaRPr lang="de-DE"/>
          </a:p>
        </p:txBody>
      </p:sp>
      <p:pic>
        <p:nvPicPr>
          <p:cNvPr id="1027" name="Picture 3" descr="C:\Dokumente und Einstellungen\Martin\Desktop\Bilder\logo-tes_03.pn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783283" y="208800"/>
            <a:ext cx="3074997" cy="63284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5" r:id="rId2"/>
    <p:sldLayoutId id="2147483728" r:id="rId3"/>
    <p:sldLayoutId id="2147483727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55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/>
          <p:cNvSpPr txBox="1"/>
          <p:nvPr/>
        </p:nvSpPr>
        <p:spPr>
          <a:xfrm>
            <a:off x="-32" y="6472800"/>
            <a:ext cx="200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rgbClr val="555555"/>
                </a:solidFill>
              </a:rPr>
              <a:t>©</a:t>
            </a:r>
            <a:r>
              <a:rPr lang="de-DE" sz="1400" b="0" dirty="0" smtClean="0">
                <a:solidFill>
                  <a:srgbClr val="555555"/>
                </a:solidFill>
              </a:rPr>
              <a:t> </a:t>
            </a:r>
            <a:r>
              <a:rPr lang="de-DE" sz="1000" b="0" dirty="0" smtClean="0">
                <a:solidFill>
                  <a:srgbClr val="555555"/>
                </a:solidFill>
              </a:rPr>
              <a:t>Prof. Dr.-Ing.</a:t>
            </a:r>
            <a:r>
              <a:rPr lang="de-DE" sz="1000" b="0" baseline="0" dirty="0" smtClean="0">
                <a:solidFill>
                  <a:srgbClr val="555555"/>
                </a:solidFill>
              </a:rPr>
              <a:t> Wolfgang Lehner |</a:t>
            </a:r>
          </a:p>
        </p:txBody>
      </p:sp>
      <p:pic>
        <p:nvPicPr>
          <p:cNvPr id="1027" name="Picture 3" descr="C:\Dokumente und Einstellungen\Martin\Desktop\Bilder\logo-tes_03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-3196" y="81507"/>
            <a:ext cx="3074997" cy="632848"/>
          </a:xfrm>
          <a:prstGeom prst="rect">
            <a:avLst/>
          </a:prstGeom>
          <a:noFill/>
        </p:spPr>
      </p:pic>
      <p:sp>
        <p:nvSpPr>
          <p:cNvPr id="20" name="Rechteck 19"/>
          <p:cNvSpPr/>
          <p:nvPr/>
        </p:nvSpPr>
        <p:spPr>
          <a:xfrm>
            <a:off x="-32" y="6822024"/>
            <a:ext cx="9144000" cy="36000"/>
          </a:xfrm>
          <a:prstGeom prst="rect">
            <a:avLst/>
          </a:prstGeom>
          <a:solidFill>
            <a:srgbClr val="B2E928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noFill/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0" y="528638"/>
            <a:ext cx="2571736" cy="1588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0" y="500042"/>
            <a:ext cx="2143108" cy="1588"/>
          </a:xfrm>
          <a:prstGeom prst="line">
            <a:avLst/>
          </a:prstGeom>
          <a:ln w="12700">
            <a:solidFill>
              <a:srgbClr val="B2E92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3143240" y="500042"/>
            <a:ext cx="6000760" cy="1588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3384000" y="528638"/>
            <a:ext cx="5760000" cy="1588"/>
          </a:xfrm>
          <a:prstGeom prst="line">
            <a:avLst/>
          </a:prstGeom>
          <a:ln w="12700">
            <a:solidFill>
              <a:srgbClr val="B2E92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kumente und Einstellungen\Martin\Desktop\logo_weiss_266x77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72462" y="142852"/>
            <a:ext cx="888984" cy="25733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9" r:id="rId2"/>
    <p:sldLayoutId id="2147483721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ts val="0"/>
        </a:spcBef>
        <a:buFont typeface="Arial" pitchFamily="34" charset="0"/>
        <a:buNone/>
        <a:defRPr sz="40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200" b="0" kern="1200">
          <a:solidFill>
            <a:schemeClr val="bg1"/>
          </a:solidFill>
          <a:latin typeface="Calibri" pitchFamily="34" charset="0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KISS-Tree</a:t>
            </a:r>
            <a:r>
              <a:rPr lang="en-US" dirty="0"/>
              <a:t>: Smart Latch-Free In-Memory Indexing on Modern Architectures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Thomas Kissinger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Workloads</a:t>
            </a:r>
          </a:p>
          <a:p>
            <a:pPr lvl="1"/>
            <a:r>
              <a:rPr lang="en-US" dirty="0" smtClean="0"/>
              <a:t>Uniform key distribution</a:t>
            </a:r>
          </a:p>
          <a:p>
            <a:pPr lvl="1"/>
            <a:r>
              <a:rPr lang="en-US" dirty="0" smtClean="0"/>
              <a:t>Sequential workload (keys randomly picked from the sequence range)</a:t>
            </a:r>
          </a:p>
          <a:p>
            <a:pPr lvl="1"/>
            <a:endParaRPr lang="en-US" dirty="0"/>
          </a:p>
          <a:p>
            <a:r>
              <a:rPr lang="en-US" dirty="0" smtClean="0"/>
              <a:t>Evaluation Hardware</a:t>
            </a:r>
            <a:endParaRPr lang="en-US" dirty="0"/>
          </a:p>
          <a:p>
            <a:pPr lvl="1"/>
            <a:r>
              <a:rPr lang="en-US" dirty="0" smtClean="0"/>
              <a:t>Intel i7-2600 (SMP, 4 cores with Hyper-Threading)</a:t>
            </a:r>
          </a:p>
          <a:p>
            <a:pPr lvl="1"/>
            <a:r>
              <a:rPr lang="en-US" dirty="0" smtClean="0"/>
              <a:t>8 MB LLC</a:t>
            </a:r>
          </a:p>
          <a:p>
            <a:pPr lvl="1"/>
            <a:r>
              <a:rPr lang="en-US" dirty="0" smtClean="0"/>
              <a:t>16 GB main memory</a:t>
            </a:r>
          </a:p>
          <a:p>
            <a:pPr lvl="1"/>
            <a:r>
              <a:rPr lang="en-US" dirty="0" smtClean="0"/>
              <a:t>Ubuntu 11.10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Hardware Platforms</a:t>
            </a:r>
            <a:endParaRPr lang="en-US" dirty="0"/>
          </a:p>
          <a:p>
            <a:pPr marL="288000" lvl="1" indent="0">
              <a:buNone/>
            </a:pPr>
            <a:endParaRPr lang="en-US" dirty="0"/>
          </a:p>
          <a:p>
            <a:pPr marL="288000" lvl="1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3" y="4437112"/>
            <a:ext cx="8055279" cy="182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4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Performance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pic>
        <p:nvPicPr>
          <p:cNvPr id="1026" name="Picture 2" descr="C:\Users\Tom\Desktop\SVN\papers\2012\damon-kissIndex\figures\exp_read_uni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5472608" cy="278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\Desktop\SVN\papers\2012\damon-kissIndex\figures\exp_read_vl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34" y="3717032"/>
            <a:ext cx="5455238" cy="27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868144" y="980728"/>
            <a:ext cx="2664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5555"/>
                </a:solidFill>
              </a:rPr>
              <a:t>Uniform </a:t>
            </a:r>
            <a:r>
              <a:rPr lang="en-US" sz="2000" dirty="0" smtClean="0">
                <a:solidFill>
                  <a:srgbClr val="555555"/>
                </a:solidFill>
              </a:rPr>
              <a:t>Distribution</a:t>
            </a:r>
          </a:p>
          <a:p>
            <a:endParaRPr lang="en-US" sz="2000" dirty="0">
              <a:solidFill>
                <a:srgbClr val="555555"/>
              </a:solidFill>
            </a:endParaRPr>
          </a:p>
          <a:p>
            <a:r>
              <a:rPr lang="en-US" sz="2000" dirty="0" smtClean="0">
                <a:solidFill>
                  <a:srgbClr val="555555"/>
                </a:solidFill>
              </a:rPr>
              <a:t>Single-threaded CSB+-Tree: ~3Million Ops/s</a:t>
            </a:r>
          </a:p>
          <a:p>
            <a:pPr marL="342900" indent="-342900">
              <a:buFont typeface="Wingdings"/>
              <a:buChar char="à"/>
            </a:pPr>
            <a:r>
              <a:rPr lang="en-US" sz="2000" dirty="0" smtClean="0">
                <a:solidFill>
                  <a:srgbClr val="555555"/>
                </a:solidFill>
                <a:sym typeface="Wingdings" pitchFamily="2" charset="2"/>
              </a:rPr>
              <a:t>KISS-Tree: 18 Million Ops/s with one thread</a:t>
            </a:r>
          </a:p>
          <a:p>
            <a:r>
              <a:rPr lang="en-US" sz="2000" dirty="0" smtClean="0">
                <a:solidFill>
                  <a:srgbClr val="555555"/>
                </a:solidFill>
                <a:sym typeface="Wingdings" pitchFamily="2" charset="2"/>
              </a:rPr>
              <a:t>(64M Keys)</a:t>
            </a:r>
            <a:endParaRPr lang="en-US" sz="2000" dirty="0" smtClean="0">
              <a:solidFill>
                <a:srgbClr val="555555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0769" y="386104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5555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253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Performance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pic>
        <p:nvPicPr>
          <p:cNvPr id="2050" name="Picture 2" descr="C:\Users\Tom\Desktop\SVN\papers\2012\damon-kissIndex\figures\exp_update_unifor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5472608" cy="275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m\Desktop\SVN\papers\2012\damon-kissIndex\figures\exp_update_vl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657598"/>
            <a:ext cx="5298704" cy="268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4"/>
          <p:cNvSpPr txBox="1"/>
          <p:nvPr/>
        </p:nvSpPr>
        <p:spPr>
          <a:xfrm>
            <a:off x="5904148" y="9807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555555"/>
                </a:solidFill>
              </a:rPr>
              <a:t>Uniform Distribution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23528" y="385584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5555"/>
                </a:solidFill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5063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Platforms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pic>
        <p:nvPicPr>
          <p:cNvPr id="3074" name="Picture 2" descr="C:\Users\Tom\Desktop\SVN\papers\2012\damon-kissIndex\figures\exp_hardwa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137293" cy="413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0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Consumption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pic>
        <p:nvPicPr>
          <p:cNvPr id="5122" name="Picture 2" descr="C:\Users\Tom\Desktop\SVN\papers\2012\damon-kissIndex\figures\exp_memor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56494" cy="429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52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Hardware Trends</a:t>
            </a:r>
          </a:p>
          <a:p>
            <a:pPr lvl="1"/>
            <a:r>
              <a:rPr lang="en-US" dirty="0" smtClean="0"/>
              <a:t>More and more parallel Hardware</a:t>
            </a:r>
          </a:p>
          <a:p>
            <a:pPr lvl="1"/>
            <a:r>
              <a:rPr lang="en-US" dirty="0" smtClean="0"/>
              <a:t>High capacities of main memory affordable</a:t>
            </a:r>
          </a:p>
          <a:p>
            <a:pPr lvl="1"/>
            <a:endParaRPr lang="en-US" dirty="0"/>
          </a:p>
          <a:p>
            <a:r>
              <a:rPr lang="en-US" dirty="0" smtClean="0"/>
              <a:t>KISS-Tree</a:t>
            </a:r>
          </a:p>
          <a:p>
            <a:pPr lvl="1"/>
            <a:r>
              <a:rPr lang="en-US" dirty="0" smtClean="0"/>
              <a:t>Prefix Tree based in-memory index structure</a:t>
            </a:r>
          </a:p>
          <a:p>
            <a:pPr lvl="1"/>
            <a:r>
              <a:rPr lang="en-US" dirty="0" smtClean="0"/>
              <a:t>2-3 memory access per key</a:t>
            </a:r>
          </a:p>
          <a:p>
            <a:pPr lvl="1"/>
            <a:r>
              <a:rPr lang="en-US" dirty="0" smtClean="0"/>
              <a:t>Currently only for 32bit keys</a:t>
            </a:r>
          </a:p>
          <a:p>
            <a:pPr lvl="1"/>
            <a:endParaRPr lang="en-US" dirty="0"/>
          </a:p>
          <a:p>
            <a:r>
              <a:rPr lang="en-US" dirty="0" smtClean="0"/>
              <a:t>Outlook</a:t>
            </a:r>
          </a:p>
          <a:p>
            <a:pPr lvl="1"/>
            <a:r>
              <a:rPr lang="en-US" dirty="0" smtClean="0"/>
              <a:t>Support for larger keys, especially 64bit</a:t>
            </a:r>
          </a:p>
          <a:p>
            <a:pPr lvl="1"/>
            <a:r>
              <a:rPr lang="en-US" dirty="0" smtClean="0"/>
              <a:t>Allow in-place updates for existing keys</a:t>
            </a:r>
          </a:p>
          <a:p>
            <a:pPr lvl="1"/>
            <a:r>
              <a:rPr lang="en-US" dirty="0" smtClean="0"/>
              <a:t>Optimizations for NUMA-systems</a:t>
            </a:r>
          </a:p>
          <a:p>
            <a:pPr marL="288000" lvl="1" indent="0">
              <a:buNone/>
            </a:pPr>
            <a:endParaRPr lang="en-US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86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KISS-Tree</a:t>
            </a:r>
            <a:r>
              <a:rPr lang="en-US" dirty="0"/>
              <a:t>: Smart Latch-Free In-Memory Indexing on Modern </a:t>
            </a:r>
            <a:r>
              <a:rPr lang="en-US" dirty="0" smtClean="0"/>
              <a:t>Architectures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Questions? Feedback?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wwwdb.inf.tu-dresden.de/</a:t>
            </a:r>
            <a:r>
              <a:rPr lang="en-US" dirty="0" err="1" smtClean="0"/>
              <a:t>dexter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Thomas Kissinger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055593" y="2277646"/>
            <a:ext cx="472243" cy="36004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055593" y="2637686"/>
            <a:ext cx="472243" cy="36004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feld 6"/>
          <p:cNvSpPr txBox="1"/>
          <p:nvPr/>
        </p:nvSpPr>
        <p:spPr>
          <a:xfrm rot="13344253">
            <a:off x="1589343" y="232442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540519" y="2138741"/>
            <a:ext cx="400236" cy="36004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9" name="Rechteck 8"/>
          <p:cNvSpPr/>
          <p:nvPr/>
        </p:nvSpPr>
        <p:spPr>
          <a:xfrm>
            <a:off x="1540519" y="2498781"/>
            <a:ext cx="400236" cy="36004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0" name="Rechteck 9"/>
          <p:cNvSpPr/>
          <p:nvPr/>
        </p:nvSpPr>
        <p:spPr>
          <a:xfrm>
            <a:off x="2173258" y="5045275"/>
            <a:ext cx="1715846" cy="28803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349358" y="5045275"/>
            <a:ext cx="823900" cy="288032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feld 11"/>
          <p:cNvSpPr txBox="1"/>
          <p:nvPr/>
        </p:nvSpPr>
        <p:spPr>
          <a:xfrm rot="13344253">
            <a:off x="3097195" y="4948038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361434" y="5261299"/>
            <a:ext cx="1812460" cy="28803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637390" y="5261299"/>
            <a:ext cx="2736304" cy="288032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679964" y="5413699"/>
            <a:ext cx="4104456" cy="28803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032164" y="5413699"/>
            <a:ext cx="1647800" cy="288032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1335511" y="3565437"/>
            <a:ext cx="1715846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35275" y="3565437"/>
            <a:ext cx="440432" cy="28803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feld 18"/>
          <p:cNvSpPr txBox="1"/>
          <p:nvPr/>
        </p:nvSpPr>
        <p:spPr>
          <a:xfrm rot="13344253">
            <a:off x="1932126" y="3476584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815868" y="3781461"/>
            <a:ext cx="747904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335511" y="3781461"/>
            <a:ext cx="1480356" cy="28803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671852" y="3933861"/>
            <a:ext cx="1296144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63739" y="3933861"/>
            <a:ext cx="1008112" cy="28803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724731" y="1274614"/>
            <a:ext cx="576064" cy="50405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ihandform 24"/>
          <p:cNvSpPr/>
          <p:nvPr/>
        </p:nvSpPr>
        <p:spPr>
          <a:xfrm>
            <a:off x="1866892" y="1346653"/>
            <a:ext cx="305212" cy="321426"/>
          </a:xfrm>
          <a:custGeom>
            <a:avLst/>
            <a:gdLst>
              <a:gd name="connsiteX0" fmla="*/ 288212 w 305212"/>
              <a:gd name="connsiteY0" fmla="*/ 0 h 321426"/>
              <a:gd name="connsiteX1" fmla="*/ 38 w 305212"/>
              <a:gd name="connsiteY1" fmla="*/ 110837 h 321426"/>
              <a:gd name="connsiteX2" fmla="*/ 304838 w 305212"/>
              <a:gd name="connsiteY2" fmla="*/ 205048 h 321426"/>
              <a:gd name="connsiteX3" fmla="*/ 49914 w 305212"/>
              <a:gd name="connsiteY3" fmla="*/ 321426 h 32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12" h="321426">
                <a:moveTo>
                  <a:pt x="288212" y="0"/>
                </a:moveTo>
                <a:cubicBezTo>
                  <a:pt x="142739" y="38331"/>
                  <a:pt x="-2733" y="76662"/>
                  <a:pt x="38" y="110837"/>
                </a:cubicBezTo>
                <a:cubicBezTo>
                  <a:pt x="2809" y="145012"/>
                  <a:pt x="296525" y="169950"/>
                  <a:pt x="304838" y="205048"/>
                </a:cubicBezTo>
                <a:cubicBezTo>
                  <a:pt x="313151" y="240146"/>
                  <a:pt x="181532" y="280786"/>
                  <a:pt x="49914" y="32142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Gerade Verbindung mit Pfeil 25"/>
          <p:cNvCxnSpPr>
            <a:stCxn id="25" idx="3"/>
          </p:cNvCxnSpPr>
          <p:nvPr/>
        </p:nvCxnSpPr>
        <p:spPr>
          <a:xfrm flipH="1">
            <a:off x="1796667" y="1668079"/>
            <a:ext cx="120139" cy="385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echteck 26"/>
          <p:cNvSpPr/>
          <p:nvPr/>
        </p:nvSpPr>
        <p:spPr>
          <a:xfrm>
            <a:off x="1212290" y="1994725"/>
            <a:ext cx="400236" cy="36004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1212290" y="2354765"/>
            <a:ext cx="400236" cy="36004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99592" y="352046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281666" y="375851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63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619672" y="38999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327323" y="500544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631454" y="522064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63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023779" y="53942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168161" y="2277677"/>
            <a:ext cx="472243" cy="36004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168161" y="2637717"/>
            <a:ext cx="472243" cy="36004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feld 36"/>
          <p:cNvSpPr txBox="1"/>
          <p:nvPr/>
        </p:nvSpPr>
        <p:spPr>
          <a:xfrm rot="13344253">
            <a:off x="6701911" y="232445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6653087" y="2138772"/>
            <a:ext cx="400236" cy="36004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9" name="Rechteck 38"/>
          <p:cNvSpPr/>
          <p:nvPr/>
        </p:nvSpPr>
        <p:spPr>
          <a:xfrm>
            <a:off x="6653087" y="2498812"/>
            <a:ext cx="400236" cy="36004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0" name="Rechteck 39"/>
          <p:cNvSpPr/>
          <p:nvPr/>
        </p:nvSpPr>
        <p:spPr>
          <a:xfrm>
            <a:off x="5727999" y="3565468"/>
            <a:ext cx="1715846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327763" y="3565468"/>
            <a:ext cx="440432" cy="28803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feld 41"/>
          <p:cNvSpPr txBox="1"/>
          <p:nvPr/>
        </p:nvSpPr>
        <p:spPr>
          <a:xfrm rot="13344253">
            <a:off x="6324614" y="3476615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7208356" y="3781492"/>
            <a:ext cx="747904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727999" y="3781492"/>
            <a:ext cx="1480356" cy="28803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7064340" y="3933892"/>
            <a:ext cx="1296144" cy="2880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6056227" y="3933892"/>
            <a:ext cx="1008112" cy="28803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837299" y="1274645"/>
            <a:ext cx="576064" cy="50405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Freihandform 47"/>
          <p:cNvSpPr/>
          <p:nvPr/>
        </p:nvSpPr>
        <p:spPr>
          <a:xfrm>
            <a:off x="6979460" y="1346684"/>
            <a:ext cx="305212" cy="321426"/>
          </a:xfrm>
          <a:custGeom>
            <a:avLst/>
            <a:gdLst>
              <a:gd name="connsiteX0" fmla="*/ 288212 w 305212"/>
              <a:gd name="connsiteY0" fmla="*/ 0 h 321426"/>
              <a:gd name="connsiteX1" fmla="*/ 38 w 305212"/>
              <a:gd name="connsiteY1" fmla="*/ 110837 h 321426"/>
              <a:gd name="connsiteX2" fmla="*/ 304838 w 305212"/>
              <a:gd name="connsiteY2" fmla="*/ 205048 h 321426"/>
              <a:gd name="connsiteX3" fmla="*/ 49914 w 305212"/>
              <a:gd name="connsiteY3" fmla="*/ 321426 h 32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12" h="321426">
                <a:moveTo>
                  <a:pt x="288212" y="0"/>
                </a:moveTo>
                <a:cubicBezTo>
                  <a:pt x="142739" y="38331"/>
                  <a:pt x="-2733" y="76662"/>
                  <a:pt x="38" y="110837"/>
                </a:cubicBezTo>
                <a:cubicBezTo>
                  <a:pt x="2809" y="145012"/>
                  <a:pt x="296525" y="169950"/>
                  <a:pt x="304838" y="205048"/>
                </a:cubicBezTo>
                <a:cubicBezTo>
                  <a:pt x="313151" y="240146"/>
                  <a:pt x="181532" y="280786"/>
                  <a:pt x="49914" y="32142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9" name="Gerade Verbindung mit Pfeil 48"/>
          <p:cNvCxnSpPr>
            <a:stCxn id="48" idx="3"/>
          </p:cNvCxnSpPr>
          <p:nvPr/>
        </p:nvCxnSpPr>
        <p:spPr>
          <a:xfrm flipH="1">
            <a:off x="6909235" y="1668110"/>
            <a:ext cx="120139" cy="385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Rechteck 49"/>
          <p:cNvSpPr/>
          <p:nvPr/>
        </p:nvSpPr>
        <p:spPr>
          <a:xfrm>
            <a:off x="6324858" y="1994756"/>
            <a:ext cx="400236" cy="36004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6324858" y="2354796"/>
            <a:ext cx="400236" cy="36004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5292080" y="35204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5674154" y="37585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63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6012160" y="389993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64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5" name="Pfeil nach unten 54"/>
          <p:cNvSpPr/>
          <p:nvPr/>
        </p:nvSpPr>
        <p:spPr>
          <a:xfrm rot="10800000">
            <a:off x="2671851" y="4365909"/>
            <a:ext cx="333691" cy="504056"/>
          </a:xfrm>
          <a:prstGeom prst="down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Pfeil nach unten 55"/>
          <p:cNvSpPr/>
          <p:nvPr/>
        </p:nvSpPr>
        <p:spPr>
          <a:xfrm rot="10800000">
            <a:off x="6324858" y="4365909"/>
            <a:ext cx="333691" cy="504056"/>
          </a:xfrm>
          <a:prstGeom prst="downArrow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161881" y="2282757"/>
            <a:ext cx="27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RCU-Aware Free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159684" y="5765194"/>
            <a:ext cx="64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</a:rPr>
              <a:t>Global Memory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303700" y="2951895"/>
            <a:ext cx="640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Thread-Local Memory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820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vs. Index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6" name="Gefaltete Ecke 5"/>
          <p:cNvSpPr/>
          <p:nvPr/>
        </p:nvSpPr>
        <p:spPr>
          <a:xfrm>
            <a:off x="6156176" y="4311352"/>
            <a:ext cx="1080120" cy="504056"/>
          </a:xfrm>
          <a:prstGeom prst="foldedCorner">
            <a:avLst>
              <a:gd name="adj" fmla="val 31677"/>
            </a:avLst>
          </a:prstGeom>
          <a:solidFill>
            <a:srgbClr val="B2E928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b="1" dirty="0" smtClean="0">
              <a:solidFill>
                <a:srgbClr val="555555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555555"/>
                </a:solidFill>
              </a:rPr>
              <a:t>&lt;1µs</a:t>
            </a:r>
            <a:endParaRPr lang="en-US" sz="2400" b="1" dirty="0">
              <a:solidFill>
                <a:srgbClr val="555555"/>
              </a:solidFill>
            </a:endParaRPr>
          </a:p>
        </p:txBody>
      </p:sp>
      <p:sp>
        <p:nvSpPr>
          <p:cNvPr id="7" name="Gefaltete Ecke 6"/>
          <p:cNvSpPr/>
          <p:nvPr/>
        </p:nvSpPr>
        <p:spPr>
          <a:xfrm>
            <a:off x="6156176" y="2151112"/>
            <a:ext cx="1080120" cy="504056"/>
          </a:xfrm>
          <a:prstGeom prst="foldedCorner">
            <a:avLst>
              <a:gd name="adj" fmla="val 31677"/>
            </a:avLst>
          </a:prstGeom>
          <a:solidFill>
            <a:srgbClr val="FFCC6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b="1" dirty="0" smtClean="0">
              <a:solidFill>
                <a:srgbClr val="555555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555555"/>
                </a:solidFill>
              </a:rPr>
              <a:t>813 s</a:t>
            </a:r>
            <a:endParaRPr lang="en-US" sz="2400" b="1" dirty="0">
              <a:solidFill>
                <a:srgbClr val="555555"/>
              </a:solidFill>
            </a:endParaRPr>
          </a:p>
        </p:txBody>
      </p:sp>
      <p:sp>
        <p:nvSpPr>
          <p:cNvPr id="8" name="Gefaltete Ecke 7"/>
          <p:cNvSpPr/>
          <p:nvPr/>
        </p:nvSpPr>
        <p:spPr>
          <a:xfrm>
            <a:off x="6156176" y="2871192"/>
            <a:ext cx="1080120" cy="504056"/>
          </a:xfrm>
          <a:prstGeom prst="foldedCorner">
            <a:avLst>
              <a:gd name="adj" fmla="val 31677"/>
            </a:avLst>
          </a:prstGeom>
          <a:solidFill>
            <a:srgbClr val="B2E928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b="1" dirty="0" smtClean="0">
              <a:solidFill>
                <a:srgbClr val="555555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555555"/>
                </a:solidFill>
              </a:rPr>
              <a:t>23 s</a:t>
            </a:r>
            <a:endParaRPr lang="en-US" sz="2400" b="1" dirty="0">
              <a:solidFill>
                <a:srgbClr val="555555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6156176" y="2007096"/>
            <a:ext cx="108012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rot="5400000" flipH="1" flipV="1">
            <a:off x="6082977" y="3807693"/>
            <a:ext cx="577653" cy="797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20"/>
          <p:cNvSpPr txBox="1"/>
          <p:nvPr/>
        </p:nvSpPr>
        <p:spPr>
          <a:xfrm>
            <a:off x="6300192" y="3591272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 smtClean="0">
                <a:solidFill>
                  <a:srgbClr val="FF0000"/>
                </a:solidFill>
              </a:rPr>
              <a:t>&gt;10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7</a:t>
            </a:r>
          </a:p>
        </p:txBody>
      </p:sp>
      <p:pic>
        <p:nvPicPr>
          <p:cNvPr id="12" name="Picture 2" descr="C:\Data\Repositories\WFPE\test7\results\experiment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960" y="2014449"/>
            <a:ext cx="4913176" cy="3070735"/>
          </a:xfrm>
          <a:prstGeom prst="rect">
            <a:avLst/>
          </a:prstGeom>
          <a:noFill/>
        </p:spPr>
      </p:pic>
      <p:sp>
        <p:nvSpPr>
          <p:cNvPr id="13" name="Textfeld 12"/>
          <p:cNvSpPr txBox="1"/>
          <p:nvPr/>
        </p:nvSpPr>
        <p:spPr>
          <a:xfrm>
            <a:off x="539552" y="105273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55555"/>
                </a:solidFill>
              </a:rPr>
              <a:t>About 40 GB/s scan performance with in-memory Databases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555555"/>
                </a:solidFill>
              </a:rPr>
              <a:t>Real-Time Analytics requires low response time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67544" y="5333146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555555"/>
                </a:solidFill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555555"/>
                </a:solidFill>
              </a:rPr>
              <a:t>Indexing is still necessary for ordering, grouping, point- and range-queries</a:t>
            </a:r>
          </a:p>
        </p:txBody>
      </p:sp>
    </p:spTree>
    <p:extLst>
      <p:ext uri="{BB962C8B-B14F-4D97-AF65-F5344CB8AC3E}">
        <p14:creationId xmlns:p14="http://schemas.microsoft.com/office/powerpoint/2010/main" val="269751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Rate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pic>
        <p:nvPicPr>
          <p:cNvPr id="4098" name="Picture 2" descr="C:\Users\Tom\Desktop\SVN\papers\2012\damon-kissIndex\figures\exp_m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628800"/>
            <a:ext cx="7664376" cy="429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750856" y="2528828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(1)</a:t>
            </a:r>
            <a:endParaRPr lang="en-US" dirty="0"/>
          </a:p>
        </p:txBody>
      </p:sp>
      <p:pic>
        <p:nvPicPr>
          <p:cNvPr id="1026" name="Picture 2" descr="http://www.infendo.com/wp-content/uploads/2008/09/3951-hdd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08587"/>
            <a:ext cx="1080120" cy="91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www.infendo.com/wp-content/uploads/2008/09/3951-hdd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108587"/>
            <a:ext cx="1080120" cy="91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www.infendo.com/wp-content/uploads/2008/09/3951-hdd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108587"/>
            <a:ext cx="1080120" cy="91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35458"/>
              </p:ext>
            </p:extLst>
          </p:nvPr>
        </p:nvGraphicFramePr>
        <p:xfrm>
          <a:off x="611560" y="2924944"/>
          <a:ext cx="2969640" cy="7200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29960"/>
                <a:gridCol w="329960"/>
                <a:gridCol w="329960"/>
                <a:gridCol w="329960"/>
                <a:gridCol w="329960"/>
                <a:gridCol w="329960"/>
                <a:gridCol w="329960"/>
                <a:gridCol w="329960"/>
                <a:gridCol w="329960"/>
              </a:tblGrid>
              <a:tr h="240027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8KB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8KB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…</a:t>
                      </a:r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/>
                </a:tc>
              </a:tr>
              <a:tr h="240027"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http://priceinfoworld.com/computer/files/2011/11/Intel-Core-i7-3960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8" y="1236822"/>
            <a:ext cx="1160128" cy="7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priceinfoworld.com/computer/files/2011/11/Intel-Core-i7-3960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85" y="1236822"/>
            <a:ext cx="1160128" cy="7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2551056" y="2528829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 nach oben und unten 10"/>
          <p:cNvSpPr/>
          <p:nvPr/>
        </p:nvSpPr>
        <p:spPr>
          <a:xfrm>
            <a:off x="1835696" y="4053669"/>
            <a:ext cx="504056" cy="1031515"/>
          </a:xfrm>
          <a:prstGeom prst="upDown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7" name="Pfeil nach oben und unten 16"/>
          <p:cNvSpPr/>
          <p:nvPr/>
        </p:nvSpPr>
        <p:spPr>
          <a:xfrm>
            <a:off x="1835696" y="1844824"/>
            <a:ext cx="504056" cy="1031515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27584" y="83671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55555"/>
                </a:solidFill>
              </a:rPr>
              <a:t>Data Processing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55576" y="602128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55555"/>
                </a:solidFill>
              </a:rPr>
              <a:t>Hard Disk Storage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91580" y="3645024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55555"/>
                </a:solidFill>
              </a:rPr>
              <a:t>Buffer</a:t>
            </a:r>
          </a:p>
        </p:txBody>
      </p:sp>
      <p:sp>
        <p:nvSpPr>
          <p:cNvPr id="16" name="Rechteck 15"/>
          <p:cNvSpPr/>
          <p:nvPr/>
        </p:nvSpPr>
        <p:spPr>
          <a:xfrm>
            <a:off x="4222575" y="119849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555555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555776" y="21235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~40 GB/s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2555776" y="43847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~</a:t>
            </a:r>
            <a:r>
              <a:rPr lang="en-US" b="1" dirty="0" smtClean="0">
                <a:solidFill>
                  <a:schemeClr val="accent6"/>
                </a:solidFill>
              </a:rPr>
              <a:t>100 </a:t>
            </a:r>
            <a:r>
              <a:rPr lang="en-US" b="1" dirty="0">
                <a:solidFill>
                  <a:schemeClr val="accent6"/>
                </a:solidFill>
              </a:rPr>
              <a:t>M</a:t>
            </a:r>
            <a:r>
              <a:rPr lang="en-US" b="1" dirty="0" smtClean="0">
                <a:solidFill>
                  <a:schemeClr val="accent6"/>
                </a:solidFill>
              </a:rPr>
              <a:t>B/s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3" name="Picture 4" descr="http://priceinfoworld.com/computer/files/2011/11/Intel-Core-i7-3960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83" y="1269160"/>
            <a:ext cx="1160128" cy="7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://priceinfoworld.com/computer/files/2011/11/Intel-Core-i7-3960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69160"/>
            <a:ext cx="1160128" cy="7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priceinfoworld.com/computer/files/2011/11/Intel-Core-i7-3960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43" y="1269160"/>
            <a:ext cx="1160128" cy="7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ttp://priceinfoworld.com/computer/files/2011/11/Intel-Core-i7-3960X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415" y="1269160"/>
            <a:ext cx="1160128" cy="71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6516216" y="141277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5555"/>
                </a:solidFill>
              </a:rPr>
              <a:t>…</a:t>
            </a:r>
          </a:p>
        </p:txBody>
      </p:sp>
      <p:pic>
        <p:nvPicPr>
          <p:cNvPr id="30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6030222" y="2983950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6998240" y="2972088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5886206" y="3291547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6854224" y="3279685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5753883" y="3872938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old.geutebrueck.de/content/files/internetdateien/produkte/images/www/downloadbild/DDR2_RAM_d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20906">
            <a:off x="6721901" y="3861076"/>
            <a:ext cx="959948" cy="55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 rot="6618836">
            <a:off x="6625423" y="369695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555555"/>
                </a:solidFill>
              </a:rPr>
              <a:t>…</a:t>
            </a:r>
          </a:p>
        </p:txBody>
      </p:sp>
      <p:sp>
        <p:nvSpPr>
          <p:cNvPr id="37" name="Pfeil nach rechts 36"/>
          <p:cNvSpPr/>
          <p:nvPr/>
        </p:nvSpPr>
        <p:spPr>
          <a:xfrm>
            <a:off x="3176813" y="1484784"/>
            <a:ext cx="1611211" cy="28803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8" name="Pfeil nach rechts 37"/>
          <p:cNvSpPr/>
          <p:nvPr/>
        </p:nvSpPr>
        <p:spPr>
          <a:xfrm>
            <a:off x="3896893" y="3140968"/>
            <a:ext cx="1611211" cy="288032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4435984" y="1988440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55555"/>
                </a:solidFill>
              </a:rPr>
              <a:t>More and more cores and CPUs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283968" y="4233282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555555"/>
                </a:solidFill>
              </a:rPr>
              <a:t>More and more main memory per Server</a:t>
            </a:r>
          </a:p>
          <a:p>
            <a:pPr algn="ctr"/>
            <a:r>
              <a:rPr lang="en-US" sz="2000" dirty="0" smtClean="0">
                <a:solidFill>
                  <a:srgbClr val="555555"/>
                </a:solidFill>
              </a:rPr>
              <a:t>(2TB currently)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353114" y="5013109"/>
            <a:ext cx="46833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/>
              <a:buChar char="à"/>
            </a:pPr>
            <a:r>
              <a:rPr lang="en-US" sz="2000" b="1" dirty="0" smtClean="0">
                <a:solidFill>
                  <a:srgbClr val="555555"/>
                </a:solidFill>
                <a:sym typeface="Wingdings" pitchFamily="2" charset="2"/>
              </a:rPr>
              <a:t>Entire data pool in-memory</a:t>
            </a:r>
          </a:p>
          <a:p>
            <a:pPr marL="342900" indent="-342900">
              <a:buFont typeface="Wingdings"/>
              <a:buChar char="à"/>
            </a:pPr>
            <a:r>
              <a:rPr lang="en-US" sz="2000" b="1" dirty="0" smtClean="0">
                <a:solidFill>
                  <a:srgbClr val="555555"/>
                </a:solidFill>
                <a:sym typeface="Wingdings" pitchFamily="2" charset="2"/>
              </a:rPr>
              <a:t>Reduction of </a:t>
            </a:r>
            <a:r>
              <a:rPr lang="en-US" sz="2000" b="1" strike="sngStrike" dirty="0" smtClean="0">
                <a:solidFill>
                  <a:srgbClr val="555555"/>
                </a:solidFill>
                <a:sym typeface="Wingdings" pitchFamily="2" charset="2"/>
              </a:rPr>
              <a:t>disk-accesses</a:t>
            </a:r>
            <a:r>
              <a:rPr lang="en-US" sz="2000" b="1" dirty="0" smtClean="0">
                <a:solidFill>
                  <a:srgbClr val="555555"/>
                </a:solidFill>
                <a:sym typeface="Wingdings" pitchFamily="2" charset="2"/>
              </a:rPr>
              <a:t> memory-accesses is optimization goal</a:t>
            </a:r>
            <a:endParaRPr lang="en-US" sz="2000" b="1" dirty="0" smtClean="0">
              <a:solidFill>
                <a:srgbClr val="555555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089736" y="2359234"/>
            <a:ext cx="505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555555"/>
                </a:solidFill>
                <a:sym typeface="Wingdings" pitchFamily="2" charset="2"/>
              </a:rPr>
              <a:t> Efficient p</a:t>
            </a:r>
            <a:r>
              <a:rPr lang="en-US" sz="2000" b="1" dirty="0" smtClean="0">
                <a:solidFill>
                  <a:srgbClr val="555555"/>
                </a:solidFill>
              </a:rPr>
              <a:t>arallel access becomes important</a:t>
            </a:r>
          </a:p>
        </p:txBody>
      </p:sp>
    </p:spTree>
    <p:extLst>
      <p:ext uri="{BB962C8B-B14F-4D97-AF65-F5344CB8AC3E}">
        <p14:creationId xmlns:p14="http://schemas.microsoft.com/office/powerpoint/2010/main" val="104098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pic>
        <p:nvPicPr>
          <p:cNvPr id="1026" name="Picture 2" descr="C:\Users\Tom\Desktop\SVN\papers\2012\damon-kissIndex\figures\fa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09675"/>
            <a:ext cx="2329730" cy="176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om\Desktop\SVN\papers\2012\damon-kissIndex\figures\ctri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87399"/>
            <a:ext cx="3040376" cy="191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m\Desktop\SVN\papers\2012\damon-kissIndex\figures\pal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832" y="943258"/>
            <a:ext cx="3012640" cy="183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m\Desktop\SVN\papers\2012\damon-kissIndex\figures\pt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861048"/>
            <a:ext cx="2932893" cy="17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7"/>
          <p:cNvCxnSpPr/>
          <p:nvPr/>
        </p:nvCxnSpPr>
        <p:spPr>
          <a:xfrm>
            <a:off x="-324544" y="3284984"/>
            <a:ext cx="9721080" cy="360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79512" y="634321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B-Tree based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79512" y="3350651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Unbalanced trees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91208" y="2812866"/>
            <a:ext cx="2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555555"/>
                </a:solidFill>
              </a:rPr>
              <a:t>FAST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951848" y="2818816"/>
            <a:ext cx="2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555555"/>
                </a:solidFill>
              </a:rPr>
              <a:t>PALM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95536" y="5877272"/>
            <a:ext cx="2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555555"/>
                </a:solidFill>
              </a:rPr>
              <a:t>Prefix Tree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940152" y="5877272"/>
            <a:ext cx="258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555555"/>
                </a:solidFill>
              </a:rPr>
              <a:t>CTrie</a:t>
            </a:r>
            <a:endParaRPr lang="en-US" sz="2000" b="1" dirty="0" smtClean="0">
              <a:solidFill>
                <a:srgbClr val="555555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71800" y="1303600"/>
            <a:ext cx="27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Complex locking schemes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Comprehensive balancing tasks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dirty="0">
              <a:solidFill>
                <a:srgbClr val="555555"/>
              </a:solidFill>
            </a:endParaRPr>
          </a:p>
          <a:p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 Cache-awareness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131840" y="3956863"/>
            <a:ext cx="3108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Deterministic path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Balanced read/update rate</a:t>
            </a:r>
          </a:p>
          <a:p>
            <a:pPr marL="171450" indent="-171450">
              <a:buFont typeface="Wingdings" pitchFamily="2" charset="2"/>
              <a:buChar char="§"/>
            </a:pPr>
            <a:endParaRPr lang="en-US" dirty="0">
              <a:solidFill>
                <a:srgbClr val="555555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endParaRPr lang="en-US" dirty="0" smtClean="0">
              <a:solidFill>
                <a:srgbClr val="555555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endParaRPr lang="en-US" dirty="0" smtClean="0">
              <a:solidFill>
                <a:srgbClr val="555555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endParaRPr lang="en-US" dirty="0">
              <a:solidFill>
                <a:srgbClr val="555555"/>
              </a:solidFill>
            </a:endParaRPr>
          </a:p>
          <a:p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 Memory access-optimized</a:t>
            </a:r>
            <a:endParaRPr lang="en-US" dirty="0" smtClean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19" grpId="0"/>
      <p:bldP spid="20" grpId="0"/>
      <p:bldP spid="21" grpId="0"/>
      <p:bldP spid="13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KISS-Tree Overview</a:t>
            </a:r>
            <a:endParaRPr lang="en-US" dirty="0"/>
          </a:p>
        </p:txBody>
      </p:sp>
      <p:pic>
        <p:nvPicPr>
          <p:cNvPr id="2050" name="Picture 2" descr="C:\Users\Tom\Desktop\SVN\papers\2012\damon-kissIndex\figures\over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063769"/>
            <a:ext cx="4968552" cy="267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323528" y="1104957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Based on Prefix Tree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Specialized version for 32bit </a:t>
            </a:r>
            <a:r>
              <a:rPr lang="en-US" dirty="0" smtClean="0">
                <a:solidFill>
                  <a:srgbClr val="555555"/>
                </a:solidFill>
              </a:rPr>
              <a:t>keys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Latch-free updates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Order-preserving</a:t>
            </a:r>
            <a:endParaRPr lang="en-US" dirty="0" smtClean="0">
              <a:solidFill>
                <a:srgbClr val="555555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2-3 memory accesses per key</a:t>
            </a:r>
          </a:p>
          <a:p>
            <a:endParaRPr lang="en-US" dirty="0" smtClean="0">
              <a:solidFill>
                <a:srgbClr val="555555"/>
              </a:solidFill>
            </a:endParaRP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Fastest reported read performance for order-preserving in-memory indexes</a:t>
            </a: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High update performance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23528" y="418392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Heterogeneous in-memory index structure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Combination of direct and indirect addressing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Takes advantage of virtual memory management of the hardware and the operating system</a:t>
            </a:r>
            <a:endParaRPr lang="en-US" dirty="0">
              <a:solidFill>
                <a:srgbClr val="555555"/>
              </a:solidFill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Compression mechanisms</a:t>
            </a:r>
          </a:p>
        </p:txBody>
      </p:sp>
    </p:spTree>
    <p:extLst>
      <p:ext uri="{BB962C8B-B14F-4D97-AF65-F5344CB8AC3E}">
        <p14:creationId xmlns:p14="http://schemas.microsoft.com/office/powerpoint/2010/main" val="51564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1: Virtual Level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 rot="5400000">
            <a:off x="1295635" y="726994"/>
            <a:ext cx="288031" cy="2232249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05289" y="1933506"/>
                <a:ext cx="1301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9" y="1933506"/>
                <a:ext cx="13012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2892872" y="980728"/>
            <a:ext cx="22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Decimal Key: 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3529" y="1348354"/>
            <a:ext cx="2232247" cy="288032"/>
          </a:xfrm>
          <a:prstGeom prst="rect">
            <a:avLst/>
          </a:prstGeom>
          <a:solidFill>
            <a:srgbClr val="EBFFF4"/>
          </a:solidFill>
          <a:ln w="25400" cap="flat" cmpd="sng" algn="ctr">
            <a:solidFill>
              <a:srgbClr val="00B05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0000 0000 0000 0000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15481" y="1350060"/>
            <a:ext cx="1524471" cy="2863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184341" y="1350060"/>
            <a:ext cx="954342" cy="2863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10 1010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Geschweifte Klammer rechts 10"/>
          <p:cNvSpPr/>
          <p:nvPr/>
        </p:nvSpPr>
        <p:spPr>
          <a:xfrm rot="5400000">
            <a:off x="3226603" y="1073786"/>
            <a:ext cx="288031" cy="1538665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4517495" y="1365949"/>
            <a:ext cx="288031" cy="954341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738051" y="1933506"/>
                <a:ext cx="1289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10bit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51" y="1933506"/>
                <a:ext cx="12891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139951" y="1933506"/>
                <a:ext cx="108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1" y="1933506"/>
                <a:ext cx="1089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/>
          <p:cNvSpPr/>
          <p:nvPr/>
        </p:nvSpPr>
        <p:spPr>
          <a:xfrm>
            <a:off x="467544" y="4437112"/>
            <a:ext cx="7416825" cy="792088"/>
          </a:xfrm>
          <a:prstGeom prst="rect">
            <a:avLst/>
          </a:prstGeom>
          <a:solidFill>
            <a:srgbClr val="D9EFFF"/>
          </a:solidFill>
          <a:ln w="25400" cap="flat" cmpd="sng" algn="ctr">
            <a:solidFill>
              <a:srgbClr val="0070C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539552" y="4467390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Level 2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403647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796135" y="446208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128929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56915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582197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4307479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32761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6300191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025473" y="4578805"/>
            <a:ext cx="72528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" lastClr="FFFFFF"/>
                </a:solidFill>
                <a:latin typeface="Calibri"/>
              </a:rPr>
              <a:t>Node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Gerade Verbindung mit Pfeil 43"/>
          <p:cNvCxnSpPr>
            <a:stCxn id="6" idx="2"/>
          </p:cNvCxnSpPr>
          <p:nvPr/>
        </p:nvCxnSpPr>
        <p:spPr>
          <a:xfrm>
            <a:off x="1455909" y="2302838"/>
            <a:ext cx="0" cy="40608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244391" y="2729866"/>
            <a:ext cx="432049" cy="288032"/>
          </a:xfrm>
          <a:prstGeom prst="rect">
            <a:avLst/>
          </a:prstGeom>
          <a:solidFill>
            <a:srgbClr val="EBFFF4"/>
          </a:solidFill>
          <a:ln w="25400" cap="flat" cmpd="sng" algn="ctr">
            <a:solidFill>
              <a:srgbClr val="00B05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>
            <a:off x="1460415" y="3017898"/>
            <a:ext cx="0" cy="156090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323527" y="5517232"/>
            <a:ext cx="828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55555"/>
                </a:solidFill>
              </a:rPr>
              <a:t>Requirement for Level 2: All nodes have to be stored sequentially in memory </a:t>
            </a:r>
            <a:endParaRPr lang="en-US" sz="2000" b="1" dirty="0" smtClean="0">
              <a:solidFill>
                <a:srgbClr val="555555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123208" y="2505670"/>
            <a:ext cx="5545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Calculate corresponding 2nd node address from the first fragment</a:t>
            </a:r>
          </a:p>
          <a:p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Direct addressing</a:t>
            </a:r>
          </a:p>
          <a:p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No memory required for level 1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5386701" y="1308557"/>
            <a:ext cx="323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</a:rPr>
              <a:t>Split key in 3 fragments</a:t>
            </a:r>
            <a:endParaRPr lang="en-US" dirty="0" smtClean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3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 smtClean="0"/>
              <a:t>2: on-demand level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 rot="5400000">
            <a:off x="1295637" y="726994"/>
            <a:ext cx="288031" cy="2232249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05291" y="1933506"/>
                <a:ext cx="1301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16bit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91" y="1933506"/>
                <a:ext cx="13012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2892874" y="980728"/>
            <a:ext cx="22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Decimal Key: 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3531" y="1348354"/>
            <a:ext cx="223224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0000 0000 0000 0000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15483" y="1350060"/>
            <a:ext cx="1524471" cy="286326"/>
          </a:xfrm>
          <a:prstGeom prst="rect">
            <a:avLst/>
          </a:prstGeom>
          <a:solidFill>
            <a:srgbClr val="D9EFFF"/>
          </a:solidFill>
          <a:ln w="25400" cap="flat" cmpd="sng" algn="ctr">
            <a:solidFill>
              <a:srgbClr val="0070C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184343" y="1350060"/>
            <a:ext cx="954342" cy="2863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10 1010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Geschweifte Klammer rechts 10"/>
          <p:cNvSpPr/>
          <p:nvPr/>
        </p:nvSpPr>
        <p:spPr>
          <a:xfrm rot="5400000">
            <a:off x="3226605" y="1073786"/>
            <a:ext cx="288031" cy="1538665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4517497" y="1365949"/>
            <a:ext cx="288031" cy="954341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738053" y="1933506"/>
                <a:ext cx="1289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53" y="1933506"/>
                <a:ext cx="12891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139953" y="1933506"/>
                <a:ext cx="108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3" y="1933506"/>
                <a:ext cx="1089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/>
          <p:cNvSpPr/>
          <p:nvPr/>
        </p:nvSpPr>
        <p:spPr>
          <a:xfrm>
            <a:off x="323528" y="2780928"/>
            <a:ext cx="7416825" cy="792088"/>
          </a:xfrm>
          <a:prstGeom prst="rect">
            <a:avLst/>
          </a:prstGeom>
          <a:solidFill>
            <a:srgbClr val="D9EFFF"/>
          </a:solidFill>
          <a:ln w="25400" cap="flat" cmpd="sng" algn="ctr">
            <a:solidFill>
              <a:srgbClr val="0070C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95536" y="281120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Level 2</a:t>
            </a:r>
            <a:endParaRPr kumimoji="0" lang="en-US" sz="1400" b="1" i="1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381246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2035704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588224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933767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338483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684025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364088" y="278092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641013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986555" y="2922621"/>
            <a:ext cx="648072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125203" y="4005064"/>
            <a:ext cx="2033340" cy="100811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Memory Management Unit (MMU)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Gerade Verbindung 41"/>
          <p:cNvCxnSpPr>
            <a:stCxn id="31" idx="2"/>
          </p:cNvCxnSpPr>
          <p:nvPr/>
        </p:nvCxnSpPr>
        <p:spPr>
          <a:xfrm flipH="1">
            <a:off x="1698481" y="3431323"/>
            <a:ext cx="6801" cy="3577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>
            <a:off x="1691680" y="3789040"/>
            <a:ext cx="158417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3261570" y="378904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3662519" y="3431323"/>
            <a:ext cx="0" cy="57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4788024" y="3431323"/>
            <a:ext cx="0" cy="57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Gerade Verbindung 56"/>
          <p:cNvCxnSpPr/>
          <p:nvPr/>
        </p:nvCxnSpPr>
        <p:spPr>
          <a:xfrm flipH="1">
            <a:off x="6905459" y="3431322"/>
            <a:ext cx="6801" cy="35771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Gerade Verbindung 57"/>
          <p:cNvCxnSpPr/>
          <p:nvPr/>
        </p:nvCxnSpPr>
        <p:spPr>
          <a:xfrm>
            <a:off x="5004048" y="3789040"/>
            <a:ext cx="1912974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5015953" y="3789039"/>
            <a:ext cx="0" cy="213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352070" y="5589240"/>
            <a:ext cx="7416825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1409788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064246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6616766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5962309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3367025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2712567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5392630" y="558924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4669555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015097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761716" y="5730933"/>
            <a:ext cx="648072" cy="50870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KB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8" name="Gerade Verbindung mit Pfeil 77"/>
          <p:cNvCxnSpPr>
            <a:endCxn id="64" idx="0"/>
          </p:cNvCxnSpPr>
          <p:nvPr/>
        </p:nvCxnSpPr>
        <p:spPr>
          <a:xfrm flipH="1">
            <a:off x="1733824" y="5013176"/>
            <a:ext cx="1542032" cy="71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2388282" y="5013176"/>
            <a:ext cx="1275608" cy="71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 flipH="1">
            <a:off x="3662519" y="5013176"/>
            <a:ext cx="1022336" cy="711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>
            <a:endCxn id="71" idx="0"/>
          </p:cNvCxnSpPr>
          <p:nvPr/>
        </p:nvCxnSpPr>
        <p:spPr>
          <a:xfrm flipH="1">
            <a:off x="4993591" y="5013176"/>
            <a:ext cx="22362" cy="71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5386701" y="2411596"/>
            <a:ext cx="271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</a:rPr>
              <a:t>Virtual Memory Address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5292080" y="5219908"/>
            <a:ext cx="271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</a:rPr>
              <a:t>Physical Memory Address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5296107" y="4324454"/>
            <a:ext cx="271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</a:rPr>
              <a:t>Hardware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611560" y="4077072"/>
            <a:ext cx="1446300" cy="79208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Page Directory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Gerade Verbindung 90"/>
          <p:cNvCxnSpPr>
            <a:stCxn id="89" idx="3"/>
          </p:cNvCxnSpPr>
          <p:nvPr/>
        </p:nvCxnSpPr>
        <p:spPr>
          <a:xfrm>
            <a:off x="2057860" y="4473116"/>
            <a:ext cx="107398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4" name="Textfeld 93"/>
          <p:cNvSpPr txBox="1"/>
          <p:nvPr/>
        </p:nvSpPr>
        <p:spPr>
          <a:xfrm>
            <a:off x="611561" y="4869160"/>
            <a:ext cx="14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55555"/>
                </a:solidFill>
              </a:rPr>
              <a:t>OS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5283156" y="836712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Change over to indirect addressing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1024 buckets per node containing</a:t>
            </a:r>
            <a:r>
              <a:rPr lang="en-US" dirty="0">
                <a:solidFill>
                  <a:srgbClr val="555555"/>
                </a:solidFill>
              </a:rPr>
              <a:t> </a:t>
            </a:r>
            <a:r>
              <a:rPr lang="en-US" dirty="0" smtClean="0">
                <a:solidFill>
                  <a:srgbClr val="555555"/>
                </a:solidFill>
              </a:rPr>
              <a:t>a compact pointer to the 3</a:t>
            </a:r>
            <a:r>
              <a:rPr lang="en-US" baseline="30000" dirty="0" smtClean="0">
                <a:solidFill>
                  <a:srgbClr val="555555"/>
                </a:solidFill>
              </a:rPr>
              <a:t>rd</a:t>
            </a:r>
            <a:r>
              <a:rPr lang="en-US" dirty="0" smtClean="0">
                <a:solidFill>
                  <a:srgbClr val="555555"/>
                </a:solidFill>
              </a:rPr>
              <a:t> level node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256 MB maximum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923928" y="1646635"/>
            <a:ext cx="760927" cy="1275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</a:t>
            </a:r>
            <a:r>
              <a:rPr lang="en-US" dirty="0" smtClean="0"/>
              <a:t>3: compression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5" name="Geschweifte Klammer rechts 4"/>
          <p:cNvSpPr/>
          <p:nvPr/>
        </p:nvSpPr>
        <p:spPr>
          <a:xfrm rot="5400000">
            <a:off x="1295635" y="726994"/>
            <a:ext cx="288031" cy="2232249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/>
              <p:cNvSpPr txBox="1"/>
              <p:nvPr/>
            </p:nvSpPr>
            <p:spPr>
              <a:xfrm>
                <a:off x="805289" y="1933506"/>
                <a:ext cx="1301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16bit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" name="Textfeld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9" y="1933506"/>
                <a:ext cx="13012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/>
          <p:cNvSpPr txBox="1"/>
          <p:nvPr/>
        </p:nvSpPr>
        <p:spPr>
          <a:xfrm>
            <a:off x="2892872" y="980728"/>
            <a:ext cx="22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Decimal Key: 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3529" y="1348354"/>
            <a:ext cx="223224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0000 0000 0000 0000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615481" y="1350060"/>
            <a:ext cx="1524471" cy="2863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184341" y="1350060"/>
            <a:ext cx="954342" cy="286326"/>
          </a:xfrm>
          <a:prstGeom prst="rect">
            <a:avLst/>
          </a:prstGeom>
          <a:solidFill>
            <a:srgbClr val="FDEADB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10 1010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Geschweifte Klammer rechts 10"/>
          <p:cNvSpPr/>
          <p:nvPr/>
        </p:nvSpPr>
        <p:spPr>
          <a:xfrm rot="5400000">
            <a:off x="3226603" y="1073786"/>
            <a:ext cx="288031" cy="1538665"/>
          </a:xfrm>
          <a:prstGeom prst="rightBrace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Geschweifte Klammer rechts 11"/>
          <p:cNvSpPr/>
          <p:nvPr/>
        </p:nvSpPr>
        <p:spPr>
          <a:xfrm rot="5400000">
            <a:off x="4517495" y="1365949"/>
            <a:ext cx="288031" cy="954341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/>
              <p:cNvSpPr txBox="1"/>
              <p:nvPr/>
            </p:nvSpPr>
            <p:spPr>
              <a:xfrm>
                <a:off x="2738051" y="1933506"/>
                <a:ext cx="1289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10bit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75000"/>
                      </a:schemeClr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51" y="1933506"/>
                <a:ext cx="12891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/>
              <p:cNvSpPr txBox="1"/>
              <p:nvPr/>
            </p:nvSpPr>
            <p:spPr>
              <a:xfrm>
                <a:off x="4418299" y="1933506"/>
                <a:ext cx="108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99" y="1933506"/>
                <a:ext cx="1089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/>
          <p:cNvSpPr/>
          <p:nvPr/>
        </p:nvSpPr>
        <p:spPr>
          <a:xfrm>
            <a:off x="323527" y="3616801"/>
            <a:ext cx="7416826" cy="828092"/>
          </a:xfrm>
          <a:prstGeom prst="rect">
            <a:avLst/>
          </a:prstGeom>
          <a:solidFill>
            <a:srgbClr val="FDEADB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275856" y="3785497"/>
            <a:ext cx="2296319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275856" y="3785737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Gerade Verbindung 20"/>
          <p:cNvCxnSpPr/>
          <p:nvPr/>
        </p:nvCxnSpPr>
        <p:spPr>
          <a:xfrm>
            <a:off x="3429977" y="3780195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Gerade Verbindung 21"/>
          <p:cNvCxnSpPr/>
          <p:nvPr/>
        </p:nvCxnSpPr>
        <p:spPr>
          <a:xfrm>
            <a:off x="3704301" y="3777683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echteck 22"/>
          <p:cNvSpPr/>
          <p:nvPr/>
        </p:nvSpPr>
        <p:spPr>
          <a:xfrm>
            <a:off x="3861209" y="3844762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737789" y="3844762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873579" y="3780195"/>
            <a:ext cx="1434725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873579" y="3780435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Gerade Verbindung 26"/>
          <p:cNvCxnSpPr/>
          <p:nvPr/>
        </p:nvCxnSpPr>
        <p:spPr>
          <a:xfrm>
            <a:off x="6156176" y="3774893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hteck 27"/>
          <p:cNvSpPr/>
          <p:nvPr/>
        </p:nvSpPr>
        <p:spPr>
          <a:xfrm>
            <a:off x="6458932" y="3839460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05288" y="3785497"/>
            <a:ext cx="1434725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05288" y="3785737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Gerade Verbindung 30"/>
          <p:cNvCxnSpPr/>
          <p:nvPr/>
        </p:nvCxnSpPr>
        <p:spPr>
          <a:xfrm>
            <a:off x="1137763" y="3780195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" name="Rechteck 31"/>
          <p:cNvSpPr/>
          <p:nvPr/>
        </p:nvSpPr>
        <p:spPr>
          <a:xfrm>
            <a:off x="1390641" y="3844762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Gerade Verbindung 34"/>
          <p:cNvCxnSpPr>
            <a:stCxn id="30" idx="2"/>
          </p:cNvCxnSpPr>
          <p:nvPr/>
        </p:nvCxnSpPr>
        <p:spPr>
          <a:xfrm flipH="1">
            <a:off x="1064706" y="4276197"/>
            <a:ext cx="1" cy="44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19804" y="4731906"/>
            <a:ext cx="108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smtClean="0">
                <a:solidFill>
                  <a:sysClr val="windowText" lastClr="000000"/>
                </a:solidFill>
              </a:rPr>
              <a:t>64bit </a:t>
            </a:r>
            <a:r>
              <a:rPr lang="de-DE" kern="0" dirty="0" err="1" smtClean="0">
                <a:solidFill>
                  <a:sysClr val="windowText" lastClr="000000"/>
                </a:solidFill>
              </a:rPr>
              <a:t>Bitmask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8" name="Gerade Verbindung 37"/>
          <p:cNvCxnSpPr/>
          <p:nvPr/>
        </p:nvCxnSpPr>
        <p:spPr>
          <a:xfrm flipH="1">
            <a:off x="2082881" y="4293096"/>
            <a:ext cx="1" cy="448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1537979" y="4748805"/>
            <a:ext cx="108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kern="0" dirty="0" smtClean="0">
                <a:solidFill>
                  <a:sysClr val="windowText" lastClr="000000"/>
                </a:solidFill>
              </a:rPr>
              <a:t>Values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1" name="Gerade Verbindung 40"/>
          <p:cNvCxnSpPr/>
          <p:nvPr/>
        </p:nvCxnSpPr>
        <p:spPr>
          <a:xfrm>
            <a:off x="4418299" y="1636386"/>
            <a:ext cx="0" cy="78450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4145268" y="2420888"/>
            <a:ext cx="561584" cy="286326"/>
          </a:xfrm>
          <a:prstGeom prst="rect">
            <a:avLst/>
          </a:prstGeom>
          <a:solidFill>
            <a:srgbClr val="FDEADB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Calibri"/>
              </a:rPr>
              <a:t>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Gerade Verbindung 42"/>
          <p:cNvCxnSpPr>
            <a:stCxn id="42" idx="1"/>
          </p:cNvCxnSpPr>
          <p:nvPr/>
        </p:nvCxnSpPr>
        <p:spPr>
          <a:xfrm flipH="1">
            <a:off x="1137763" y="2564051"/>
            <a:ext cx="30075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>
            <a:off x="1137763" y="2552166"/>
            <a:ext cx="0" cy="1241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Gekrümmte Verbindung 65"/>
          <p:cNvCxnSpPr/>
          <p:nvPr/>
        </p:nvCxnSpPr>
        <p:spPr>
          <a:xfrm>
            <a:off x="1454609" y="3501008"/>
            <a:ext cx="318144" cy="273885"/>
          </a:xfrm>
          <a:prstGeom prst="curvedConnector3">
            <a:avLst>
              <a:gd name="adj1" fmla="val 4002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Gekrümmte Verbindung 72"/>
          <p:cNvCxnSpPr/>
          <p:nvPr/>
        </p:nvCxnSpPr>
        <p:spPr>
          <a:xfrm flipV="1">
            <a:off x="1137763" y="3501008"/>
            <a:ext cx="318146" cy="273885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5084786" y="2420888"/>
            <a:ext cx="4180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64 possible node sizes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Bitmap indicates which bucket is in use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Only existing values are stored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347900" y="5687214"/>
            <a:ext cx="7407441" cy="504056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Thread-Local Memory Management Subsyste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3052934" y="4725144"/>
            <a:ext cx="497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Read-copy-updates</a:t>
            </a:r>
          </a:p>
          <a:p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 No in-place updates possible (lost updates)</a:t>
            </a:r>
            <a:endParaRPr lang="en-US" dirty="0" smtClean="0">
              <a:solidFill>
                <a:srgbClr val="5555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Example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2806894"/>
            <a:ext cx="7416825" cy="792088"/>
          </a:xfrm>
          <a:prstGeom prst="rect">
            <a:avLst/>
          </a:prstGeom>
          <a:solidFill>
            <a:srgbClr val="D9EFFF"/>
          </a:solidFill>
          <a:ln w="25400" cap="flat" cmpd="sng" algn="ctr">
            <a:solidFill>
              <a:srgbClr val="0070C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9551" y="3959022"/>
            <a:ext cx="7416826" cy="828092"/>
          </a:xfrm>
          <a:prstGeom prst="rect">
            <a:avLst/>
          </a:prstGeom>
          <a:solidFill>
            <a:srgbClr val="FDEADB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Geschweifte Klammer rechts 6"/>
          <p:cNvSpPr/>
          <p:nvPr/>
        </p:nvSpPr>
        <p:spPr>
          <a:xfrm rot="5400000">
            <a:off x="1511659" y="1015026"/>
            <a:ext cx="288031" cy="2232249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1021313" y="2221538"/>
                <a:ext cx="1301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0" lang="de-DE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/>
                      </a:rPr>
                      <m:t>)</m:t>
                    </m:r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13" y="2221538"/>
                <a:ext cx="130124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eschweifte Klammer rechts 8"/>
          <p:cNvSpPr/>
          <p:nvPr/>
        </p:nvSpPr>
        <p:spPr>
          <a:xfrm>
            <a:off x="8028385" y="2806894"/>
            <a:ext cx="288031" cy="792088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16416" y="30182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10bit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eschweifte Klammer rechts 10"/>
          <p:cNvSpPr/>
          <p:nvPr/>
        </p:nvSpPr>
        <p:spPr>
          <a:xfrm>
            <a:off x="8028385" y="3959022"/>
            <a:ext cx="288031" cy="828092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316416" y="419342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6bit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83568" y="2948587"/>
            <a:ext cx="1561774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652120" y="280689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91880" y="4127718"/>
            <a:ext cx="2296319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39553" y="5183158"/>
            <a:ext cx="7407441" cy="504056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Thread-Local Memory Management Subsyste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108896" y="1268760"/>
            <a:ext cx="225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Decimal Key: 42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539553" y="1636386"/>
            <a:ext cx="2232247" cy="288032"/>
          </a:xfrm>
          <a:prstGeom prst="rect">
            <a:avLst/>
          </a:prstGeom>
          <a:solidFill>
            <a:srgbClr val="EBFFF4"/>
          </a:solidFill>
          <a:ln w="25400" cap="flat" cmpd="sng" algn="ctr">
            <a:solidFill>
              <a:srgbClr val="00B05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0000 0000 0000 0000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831505" y="1638092"/>
            <a:ext cx="1524471" cy="286326"/>
          </a:xfrm>
          <a:prstGeom prst="rect">
            <a:avLst/>
          </a:prstGeom>
          <a:solidFill>
            <a:srgbClr val="D9EFFF"/>
          </a:solidFill>
          <a:ln w="25400" cap="flat" cmpd="sng" algn="ctr">
            <a:solidFill>
              <a:srgbClr val="0070C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0000 0000 00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400365" y="1638092"/>
            <a:ext cx="954342" cy="286326"/>
          </a:xfrm>
          <a:prstGeom prst="rect">
            <a:avLst/>
          </a:prstGeom>
          <a:solidFill>
            <a:srgbClr val="FDEADB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10 1010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Geschweifte Klammer rechts 20"/>
          <p:cNvSpPr/>
          <p:nvPr/>
        </p:nvSpPr>
        <p:spPr>
          <a:xfrm rot="5400000">
            <a:off x="3442627" y="1361818"/>
            <a:ext cx="288031" cy="1538665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Geschweifte Klammer rechts 21"/>
          <p:cNvSpPr/>
          <p:nvPr/>
        </p:nvSpPr>
        <p:spPr>
          <a:xfrm rot="5400000">
            <a:off x="4733519" y="1653981"/>
            <a:ext cx="288031" cy="954341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/>
              <p:cNvSpPr txBox="1"/>
              <p:nvPr/>
            </p:nvSpPr>
            <p:spPr>
              <a:xfrm>
                <a:off x="2954075" y="2221538"/>
                <a:ext cx="12891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75" y="2221538"/>
                <a:ext cx="12891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/>
              <p:cNvSpPr txBox="1"/>
              <p:nvPr/>
            </p:nvSpPr>
            <p:spPr>
              <a:xfrm>
                <a:off x="4355975" y="2221538"/>
                <a:ext cx="1089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4" name="Textfeld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5" y="2221538"/>
                <a:ext cx="1089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hteck 24"/>
          <p:cNvSpPr/>
          <p:nvPr/>
        </p:nvSpPr>
        <p:spPr>
          <a:xfrm>
            <a:off x="755576" y="3031302"/>
            <a:ext cx="279648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515850" y="3024787"/>
            <a:ext cx="679886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058285" y="285673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036887" y="2937541"/>
            <a:ext cx="2471255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108896" y="3020256"/>
            <a:ext cx="279648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765895" y="3013741"/>
            <a:ext cx="679886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370071" y="2845688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788334" y="3007226"/>
            <a:ext cx="484179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296018" y="284993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272482" y="2952922"/>
            <a:ext cx="1561774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344490" y="3035637"/>
            <a:ext cx="279648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104764" y="3029122"/>
            <a:ext cx="679886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647199" y="286106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378011" y="2830291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491880" y="4127958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>
            <a:off x="3646001" y="4122416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Gerade Verbindung 40"/>
          <p:cNvCxnSpPr/>
          <p:nvPr/>
        </p:nvCxnSpPr>
        <p:spPr>
          <a:xfrm>
            <a:off x="3920325" y="4119904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Rechteck 41"/>
          <p:cNvSpPr/>
          <p:nvPr/>
        </p:nvSpPr>
        <p:spPr>
          <a:xfrm>
            <a:off x="4077233" y="4186983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953813" y="4186983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089603" y="4122416"/>
            <a:ext cx="1434725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089603" y="4122656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Gerade Verbindung 45"/>
          <p:cNvCxnSpPr/>
          <p:nvPr/>
        </p:nvCxnSpPr>
        <p:spPr>
          <a:xfrm>
            <a:off x="6372200" y="4117114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Rechteck 46"/>
          <p:cNvSpPr/>
          <p:nvPr/>
        </p:nvSpPr>
        <p:spPr>
          <a:xfrm>
            <a:off x="6674956" y="4181681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mit Pfeil 47"/>
          <p:cNvCxnSpPr>
            <a:stCxn id="30" idx="2"/>
            <a:endCxn id="44" idx="0"/>
          </p:cNvCxnSpPr>
          <p:nvPr/>
        </p:nvCxnSpPr>
        <p:spPr>
          <a:xfrm>
            <a:off x="5105838" y="3370043"/>
            <a:ext cx="1701128" cy="75237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9" name="Gerade Verbindung mit Pfeil 48"/>
          <p:cNvCxnSpPr>
            <a:stCxn id="32" idx="2"/>
            <a:endCxn id="15" idx="0"/>
          </p:cNvCxnSpPr>
          <p:nvPr/>
        </p:nvCxnSpPr>
        <p:spPr>
          <a:xfrm>
            <a:off x="4030424" y="3363528"/>
            <a:ext cx="609616" cy="7641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0" name="Rechteck 49"/>
          <p:cNvSpPr/>
          <p:nvPr/>
        </p:nvSpPr>
        <p:spPr>
          <a:xfrm>
            <a:off x="1021312" y="4127718"/>
            <a:ext cx="1434725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021312" y="4127958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353787" y="4122416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Rechteck 52"/>
          <p:cNvSpPr/>
          <p:nvPr/>
        </p:nvSpPr>
        <p:spPr>
          <a:xfrm>
            <a:off x="1606665" y="4186983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Nach links gekrümmter Pfeil 53"/>
          <p:cNvSpPr/>
          <p:nvPr/>
        </p:nvSpPr>
        <p:spPr>
          <a:xfrm rot="10800000">
            <a:off x="1447946" y="4577153"/>
            <a:ext cx="216024" cy="641288"/>
          </a:xfrm>
          <a:prstGeom prst="curvedLef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Gerade Verbindung mit Pfeil 54"/>
          <p:cNvCxnSpPr>
            <a:stCxn id="25" idx="2"/>
            <a:endCxn id="50" idx="0"/>
          </p:cNvCxnSpPr>
          <p:nvPr/>
        </p:nvCxnSpPr>
        <p:spPr>
          <a:xfrm>
            <a:off x="895400" y="3387604"/>
            <a:ext cx="843275" cy="740114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dash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6" name="Rechteck 55"/>
          <p:cNvSpPr/>
          <p:nvPr/>
        </p:nvSpPr>
        <p:spPr>
          <a:xfrm>
            <a:off x="5846969" y="1648642"/>
            <a:ext cx="403346" cy="31105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273072" y="1619505"/>
            <a:ext cx="187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Virtual Page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5846969" y="2089982"/>
            <a:ext cx="403346" cy="311058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273072" y="2060845"/>
            <a:ext cx="1877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Physically allocated Page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Ellipse 59"/>
          <p:cNvSpPr/>
          <p:nvPr/>
        </p:nvSpPr>
        <p:spPr>
          <a:xfrm>
            <a:off x="521766" y="1323021"/>
            <a:ext cx="385330" cy="350745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Ellipse 60"/>
          <p:cNvSpPr/>
          <p:nvPr/>
        </p:nvSpPr>
        <p:spPr>
          <a:xfrm>
            <a:off x="2003071" y="2667527"/>
            <a:ext cx="385330" cy="350745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2" name="Ellipse 61"/>
          <p:cNvSpPr/>
          <p:nvPr/>
        </p:nvSpPr>
        <p:spPr>
          <a:xfrm>
            <a:off x="1641444" y="4722424"/>
            <a:ext cx="385330" cy="350745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63" name="Ellipse 62"/>
          <p:cNvSpPr/>
          <p:nvPr/>
        </p:nvSpPr>
        <p:spPr>
          <a:xfrm>
            <a:off x="2313843" y="3915237"/>
            <a:ext cx="385330" cy="350745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4" name="Ellipse 63"/>
          <p:cNvSpPr/>
          <p:nvPr/>
        </p:nvSpPr>
        <p:spPr>
          <a:xfrm>
            <a:off x="1463009" y="3461624"/>
            <a:ext cx="385330" cy="350745"/>
          </a:xfrm>
          <a:prstGeom prst="ellipse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64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025EE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4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Batched Reads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 smtClean="0"/>
              <a:t>KISS-Tree: Smart Latch-Free In-Memory Indexing on Modern Architectures 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9552" y="3068960"/>
            <a:ext cx="7416825" cy="792088"/>
          </a:xfrm>
          <a:prstGeom prst="rect">
            <a:avLst/>
          </a:prstGeom>
          <a:solidFill>
            <a:srgbClr val="D9EFFF"/>
          </a:solidFill>
          <a:ln w="25400" cap="flat" cmpd="sng" algn="ctr">
            <a:solidFill>
              <a:srgbClr val="0070C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39551" y="4653136"/>
            <a:ext cx="7416826" cy="828092"/>
          </a:xfrm>
          <a:prstGeom prst="rect">
            <a:avLst/>
          </a:prstGeom>
          <a:solidFill>
            <a:srgbClr val="FDEADB"/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Geschweifte Klammer rechts 8"/>
          <p:cNvSpPr/>
          <p:nvPr/>
        </p:nvSpPr>
        <p:spPr>
          <a:xfrm>
            <a:off x="8028385" y="3068960"/>
            <a:ext cx="288031" cy="792088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316416" y="32803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10bit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eschweifte Klammer rechts 10"/>
          <p:cNvSpPr/>
          <p:nvPr/>
        </p:nvSpPr>
        <p:spPr>
          <a:xfrm>
            <a:off x="8028385" y="4653136"/>
            <a:ext cx="288031" cy="828092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8316416" y="48875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6bit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83568" y="3210653"/>
            <a:ext cx="1561774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652120" y="306896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91880" y="4821832"/>
            <a:ext cx="2296319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55576" y="3293368"/>
            <a:ext cx="279648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515850" y="3286853"/>
            <a:ext cx="679886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058285" y="31188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3036887" y="3199607"/>
            <a:ext cx="2471255" cy="508702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108896" y="3282322"/>
            <a:ext cx="279648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4765895" y="3275807"/>
            <a:ext cx="679886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370071" y="310775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788334" y="3269292"/>
            <a:ext cx="484179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4296018" y="3112000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6272482" y="3214988"/>
            <a:ext cx="1561774" cy="5087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344490" y="3297703"/>
            <a:ext cx="279648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104764" y="3291188"/>
            <a:ext cx="679886" cy="35630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1023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647199" y="3123135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378011" y="309235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491880" y="4822072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Gerade Verbindung 39"/>
          <p:cNvCxnSpPr/>
          <p:nvPr/>
        </p:nvCxnSpPr>
        <p:spPr>
          <a:xfrm>
            <a:off x="3646001" y="4816530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Gerade Verbindung 40"/>
          <p:cNvCxnSpPr/>
          <p:nvPr/>
        </p:nvCxnSpPr>
        <p:spPr>
          <a:xfrm>
            <a:off x="3920325" y="4814018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Rechteck 41"/>
          <p:cNvSpPr/>
          <p:nvPr/>
        </p:nvSpPr>
        <p:spPr>
          <a:xfrm>
            <a:off x="4077233" y="4881097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953813" y="4881097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089603" y="4816530"/>
            <a:ext cx="1434725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6089603" y="4816770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Gerade Verbindung 45"/>
          <p:cNvCxnSpPr/>
          <p:nvPr/>
        </p:nvCxnSpPr>
        <p:spPr>
          <a:xfrm>
            <a:off x="6372200" y="4811228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7" name="Rechteck 46"/>
          <p:cNvSpPr/>
          <p:nvPr/>
        </p:nvSpPr>
        <p:spPr>
          <a:xfrm>
            <a:off x="6674956" y="4875795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1021312" y="4821832"/>
            <a:ext cx="1434725" cy="490700"/>
          </a:xfrm>
          <a:prstGeom prst="rect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021312" y="4822072"/>
            <a:ext cx="518837" cy="4904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2" name="Gerade Verbindung 51"/>
          <p:cNvCxnSpPr/>
          <p:nvPr/>
        </p:nvCxnSpPr>
        <p:spPr>
          <a:xfrm>
            <a:off x="1353787" y="4816530"/>
            <a:ext cx="0" cy="490460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Rechteck 52"/>
          <p:cNvSpPr/>
          <p:nvPr/>
        </p:nvSpPr>
        <p:spPr>
          <a:xfrm>
            <a:off x="1606665" y="4881097"/>
            <a:ext cx="715888" cy="356302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34771" y="908720"/>
            <a:ext cx="70345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238221" y="908720"/>
            <a:ext cx="70345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938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41671" y="908720"/>
            <a:ext cx="70345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4459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645121" y="908720"/>
            <a:ext cx="703450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3388544" y="908720"/>
            <a:ext cx="271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55555"/>
                </a:solidFill>
              </a:rPr>
              <a:t>Batch Size = 4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34770" y="1412776"/>
            <a:ext cx="799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Each </a:t>
            </a:r>
            <a:r>
              <a:rPr lang="en-US" dirty="0">
                <a:solidFill>
                  <a:srgbClr val="555555"/>
                </a:solidFill>
              </a:rPr>
              <a:t>t</a:t>
            </a:r>
            <a:r>
              <a:rPr lang="en-US" dirty="0" smtClean="0">
                <a:solidFill>
                  <a:srgbClr val="555555"/>
                </a:solidFill>
              </a:rPr>
              <a:t>hread processes multiple read operation at a time </a:t>
            </a:r>
            <a:r>
              <a:rPr lang="en-US" dirty="0" smtClean="0">
                <a:solidFill>
                  <a:srgbClr val="555555"/>
                </a:solidFill>
                <a:sym typeface="Wingdings" pitchFamily="2" charset="2"/>
              </a:rPr>
              <a:t> Software pipelining</a:t>
            </a:r>
            <a:endParaRPr lang="en-US" dirty="0" smtClean="0">
              <a:solidFill>
                <a:srgbClr val="555555"/>
              </a:solidFill>
            </a:endParaRPr>
          </a:p>
        </p:txBody>
      </p:sp>
      <p:sp>
        <p:nvSpPr>
          <p:cNvPr id="70" name="Pfeil nach rechts 69"/>
          <p:cNvSpPr/>
          <p:nvPr/>
        </p:nvSpPr>
        <p:spPr>
          <a:xfrm>
            <a:off x="534771" y="4005064"/>
            <a:ext cx="7421606" cy="216024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1" name="Pfeil nach rechts 70"/>
          <p:cNvSpPr/>
          <p:nvPr/>
        </p:nvSpPr>
        <p:spPr>
          <a:xfrm>
            <a:off x="537161" y="5589240"/>
            <a:ext cx="7421606" cy="216024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534682" y="2062589"/>
            <a:ext cx="799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Better cache usage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dirty="0" smtClean="0">
                <a:solidFill>
                  <a:srgbClr val="555555"/>
                </a:solidFill>
              </a:rPr>
              <a:t>Prefetching of next nodes possible</a:t>
            </a:r>
          </a:p>
        </p:txBody>
      </p:sp>
    </p:spTree>
    <p:extLst>
      <p:ext uri="{BB962C8B-B14F-4D97-AF65-F5344CB8AC3E}">
        <p14:creationId xmlns:p14="http://schemas.microsoft.com/office/powerpoint/2010/main" val="33648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/>
    </p:bldLst>
  </p:timing>
</p:sld>
</file>

<file path=ppt/theme/theme1.xml><?xml version="1.0" encoding="utf-8"?>
<a:theme xmlns:a="http://schemas.openxmlformats.org/drawingml/2006/main" name="DBpedia">
  <a:themeElements>
    <a:clrScheme name="dbpedia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B2E92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5875">
          <a:noFill/>
        </a:ln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r">
          <a:defRPr sz="1200" dirty="0" smtClean="0">
            <a:solidFill>
              <a:srgbClr val="555555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Bpedia-Titel">
  <a:themeElements>
    <a:clrScheme name="dbpedia">
      <a:dk1>
        <a:srgbClr val="555555"/>
      </a:dk1>
      <a:lt1>
        <a:sysClr val="window" lastClr="FFFFFF"/>
      </a:lt1>
      <a:dk2>
        <a:srgbClr val="555555"/>
      </a:dk2>
      <a:lt2>
        <a:srgbClr val="FFFFFF"/>
      </a:lt2>
      <a:accent1>
        <a:srgbClr val="B2E928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5875">
          <a:noFill/>
        </a:ln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DBpedia</Template>
  <TotalTime>0</TotalTime>
  <Words>885</Words>
  <Application>Microsoft Office PowerPoint</Application>
  <PresentationFormat>Bildschirmpräsentation (4:3)</PresentationFormat>
  <Paragraphs>292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DBpedia</vt:lpstr>
      <vt:lpstr>DBpedia-Titel</vt:lpstr>
      <vt:lpstr>KISS-Tree: Smart Latch-Free In-Memory Indexing on Modern Architectures </vt:lpstr>
      <vt:lpstr>Introduction (1)</vt:lpstr>
      <vt:lpstr>Related Work</vt:lpstr>
      <vt:lpstr>KISS-Tree Overview</vt:lpstr>
      <vt:lpstr>Level 1: Virtual Level</vt:lpstr>
      <vt:lpstr>Level 2: on-demand level</vt:lpstr>
      <vt:lpstr>Level 3: compression</vt:lpstr>
      <vt:lpstr>Insert Example</vt:lpstr>
      <vt:lpstr>Batched Reads</vt:lpstr>
      <vt:lpstr>Evaluation</vt:lpstr>
      <vt:lpstr>Read Performance</vt:lpstr>
      <vt:lpstr>Update Performance</vt:lpstr>
      <vt:lpstr>Hardware Platforms</vt:lpstr>
      <vt:lpstr>Memory Consumption</vt:lpstr>
      <vt:lpstr>Conclusion</vt:lpstr>
      <vt:lpstr>KISS-Tree: Smart Latch-Free In-Memory Indexing on Modern Architectures  Questions? Feedback?   wwwdb.inf.tu-dresden.de/dexter </vt:lpstr>
      <vt:lpstr>Memory Management</vt:lpstr>
      <vt:lpstr>Scan vs. Index</vt:lpstr>
      <vt:lpstr>Update Rate</vt:lpstr>
    </vt:vector>
  </TitlesOfParts>
  <Company>TU Dresden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Kissinger</dc:creator>
  <cp:lastModifiedBy>Thomas Kissinger</cp:lastModifiedBy>
  <cp:revision>40</cp:revision>
  <dcterms:created xsi:type="dcterms:W3CDTF">2012-05-15T12:22:51Z</dcterms:created>
  <dcterms:modified xsi:type="dcterms:W3CDTF">2012-05-16T19:12:21Z</dcterms:modified>
</cp:coreProperties>
</file>