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notesSlides/notesSlide12.xml" ContentType="application/vnd.openxmlformats-officedocument.presentationml.notesSlide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2" r:id="rId3"/>
    <p:sldId id="298" r:id="rId4"/>
    <p:sldId id="301" r:id="rId5"/>
    <p:sldId id="339" r:id="rId6"/>
    <p:sldId id="332" r:id="rId7"/>
    <p:sldId id="322" r:id="rId8"/>
    <p:sldId id="334" r:id="rId9"/>
    <p:sldId id="335" r:id="rId10"/>
    <p:sldId id="313" r:id="rId11"/>
    <p:sldId id="317" r:id="rId12"/>
    <p:sldId id="328" r:id="rId13"/>
    <p:sldId id="326" r:id="rId14"/>
    <p:sldId id="30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78147" autoAdjust="0"/>
  </p:normalViewPr>
  <p:slideViewPr>
    <p:cSldViewPr snapToObjects="1" showGuides="1">
      <p:cViewPr>
        <p:scale>
          <a:sx n="70" d="100"/>
          <a:sy n="70" d="100"/>
        </p:scale>
        <p:origin x="-1152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99" d="100"/>
          <a:sy n="99" d="100"/>
        </p:scale>
        <p:origin x="-349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papers\tpce\tpc-microarchitectural-v03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papers\tpce\tpc-microarchitectural-v03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collaborators\islam\DAMON-2012\ExperimentsList_DaM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collaborators\islam\DAMON-2012\ExperimentsList_DaMoN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cygwin\home\pinar\collaborators\islam\DAMON-2012\ExperimentsList_DaM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891999528797704"/>
          <c:y val="3.5676081703112907E-2"/>
          <c:w val="0.74108000471202296"/>
          <c:h val="0.851138180036877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Summary!$A$4</c:f>
              <c:strCache>
                <c:ptCount val="1"/>
                <c:pt idx="0">
                  <c:v>No HT</c:v>
                </c:pt>
              </c:strCache>
            </c:strRef>
          </c:tx>
          <c:invertIfNegative val="0"/>
          <c:cat>
            <c:strRef>
              <c:f>Summary!$C$2:$D$2</c:f>
              <c:strCache>
                <c:ptCount val="2"/>
                <c:pt idx="0">
                  <c:v>TPC-C</c:v>
                </c:pt>
                <c:pt idx="1">
                  <c:v>TPC-E</c:v>
                </c:pt>
              </c:strCache>
            </c:strRef>
          </c:cat>
          <c:val>
            <c:numRef>
              <c:f>Summary!$C$4:$D$4</c:f>
              <c:numCache>
                <c:formatCode>General</c:formatCode>
                <c:ptCount val="2"/>
                <c:pt idx="0">
                  <c:v>0.68117235711013502</c:v>
                </c:pt>
                <c:pt idx="1">
                  <c:v>0.84511857459171602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2868096"/>
        <c:axId val="82869632"/>
      </c:barChart>
      <c:catAx>
        <c:axId val="828680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82869632"/>
        <c:crosses val="autoZero"/>
        <c:auto val="1"/>
        <c:lblAlgn val="ctr"/>
        <c:lblOffset val="100"/>
        <c:noMultiLvlLbl val="0"/>
      </c:catAx>
      <c:valAx>
        <c:axId val="8286963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Instructions </a:t>
                </a:r>
                <a:r>
                  <a:rPr lang="en-US" sz="2000" baseline="0" dirty="0" smtClean="0"/>
                  <a:t> per </a:t>
                </a:r>
                <a:r>
                  <a:rPr lang="en-US" sz="2000" dirty="0" smtClean="0"/>
                  <a:t>Cycle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6860818623364383E-3"/>
              <c:y val="0.1404426931797147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286809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402887139107612"/>
          <c:y val="0.16903958562204405"/>
          <c:w val="0.6869140419947507"/>
          <c:h val="0.73236815080033602"/>
        </c:manualLayout>
      </c:layout>
      <c:barChart>
        <c:barDir val="col"/>
        <c:grouping val="percentStacked"/>
        <c:varyColors val="0"/>
        <c:ser>
          <c:idx val="1"/>
          <c:order val="0"/>
          <c:tx>
            <c:strRef>
              <c:f>Summary!$AA$130</c:f>
              <c:strCache>
                <c:ptCount val="1"/>
                <c:pt idx="0">
                  <c:v>Instructions</c:v>
                </c:pt>
              </c:strCache>
            </c:strRef>
          </c:tx>
          <c:invertIfNegative val="0"/>
          <c:cat>
            <c:strRef>
              <c:f>Summary!$AB$127:$AC$128</c:f>
              <c:strCache>
                <c:ptCount val="2"/>
                <c:pt idx="0">
                  <c:v>TPC-C</c:v>
                </c:pt>
                <c:pt idx="1">
                  <c:v>TPC-E</c:v>
                </c:pt>
              </c:strCache>
            </c:strRef>
          </c:cat>
          <c:val>
            <c:numRef>
              <c:f>Summary!$AB$130:$AC$130</c:f>
              <c:numCache>
                <c:formatCode>General</c:formatCode>
                <c:ptCount val="2"/>
                <c:pt idx="0">
                  <c:v>834840000000</c:v>
                </c:pt>
                <c:pt idx="1">
                  <c:v>477684000000</c:v>
                </c:pt>
              </c:numCache>
            </c:numRef>
          </c:val>
        </c:ser>
        <c:ser>
          <c:idx val="0"/>
          <c:order val="1"/>
          <c:tx>
            <c:strRef>
              <c:f>Summary!$AA$129</c:f>
              <c:strCache>
                <c:ptCount val="1"/>
                <c:pt idx="0">
                  <c:v>Resource (includes data)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cat>
            <c:strRef>
              <c:f>Summary!$AB$127:$AC$128</c:f>
              <c:strCache>
                <c:ptCount val="2"/>
                <c:pt idx="0">
                  <c:v>TPC-C</c:v>
                </c:pt>
                <c:pt idx="1">
                  <c:v>TPC-E</c:v>
                </c:pt>
              </c:strCache>
            </c:strRef>
          </c:cat>
          <c:val>
            <c:numRef>
              <c:f>Summary!$AB$129:$AC$129</c:f>
              <c:numCache>
                <c:formatCode>General</c:formatCode>
                <c:ptCount val="2"/>
                <c:pt idx="0">
                  <c:v>329238000000</c:v>
                </c:pt>
                <c:pt idx="1">
                  <c:v>80280000000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5073920"/>
        <c:axId val="85075456"/>
      </c:barChart>
      <c:catAx>
        <c:axId val="85073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85075456"/>
        <c:crosses val="autoZero"/>
        <c:auto val="1"/>
        <c:lblAlgn val="ctr"/>
        <c:lblOffset val="100"/>
        <c:noMultiLvlLbl val="0"/>
      </c:catAx>
      <c:valAx>
        <c:axId val="85075456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Breakdown of Core</a:t>
                </a:r>
                <a:r>
                  <a:rPr lang="en-US" sz="2000" baseline="0" dirty="0" smtClean="0"/>
                  <a:t> Stalls</a:t>
                </a:r>
              </a:p>
            </c:rich>
          </c:tx>
          <c:layout>
            <c:manualLayout>
              <c:xMode val="edge"/>
              <c:yMode val="edge"/>
              <c:x val="5.5555555555555558E-3"/>
              <c:y val="0.2184354772088343"/>
            </c:manualLayout>
          </c:layout>
          <c:overlay val="0"/>
        </c:title>
        <c:numFmt formatCode="0%" sourceLinked="1"/>
        <c:majorTickMark val="out"/>
        <c:minorTickMark val="none"/>
        <c:tickLblPos val="nextTo"/>
        <c:crossAx val="850739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22469250610915012"/>
          <c:y val="1.5125231354871514E-5"/>
          <c:w val="0.65263734274594987"/>
          <c:h val="0.13108548669546838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27238261883931"/>
          <c:y val="2.8252405949256341E-2"/>
          <c:w val="0.8391718917079809"/>
          <c:h val="0.77243438320209978"/>
        </c:manualLayout>
      </c:layout>
      <c:lineChart>
        <c:grouping val="standard"/>
        <c:varyColors val="0"/>
        <c:ser>
          <c:idx val="0"/>
          <c:order val="0"/>
          <c:tx>
            <c:strRef>
              <c:f>presentation!$B$57</c:f>
              <c:strCache>
                <c:ptCount val="1"/>
                <c:pt idx="0">
                  <c:v>TPC-C</c:v>
                </c:pt>
              </c:strCache>
            </c:strRef>
          </c:tx>
          <c:cat>
            <c:numRef>
              <c:f>presentation!$B$58:$H$58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presentation!$B$59:$H$59</c:f>
              <c:numCache>
                <c:formatCode>General</c:formatCode>
                <c:ptCount val="7"/>
                <c:pt idx="0">
                  <c:v>41.730380022980889</c:v>
                </c:pt>
                <c:pt idx="1">
                  <c:v>28.080503026724706</c:v>
                </c:pt>
                <c:pt idx="2">
                  <c:v>11.956521550926112</c:v>
                </c:pt>
                <c:pt idx="3">
                  <c:v>2.8186060380646429</c:v>
                </c:pt>
                <c:pt idx="4">
                  <c:v>0.48787212140194036</c:v>
                </c:pt>
                <c:pt idx="5">
                  <c:v>0.15573390540808421</c:v>
                </c:pt>
                <c:pt idx="6">
                  <c:v>5.5694200268926505E-2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presentation!$I$57</c:f>
              <c:strCache>
                <c:ptCount val="1"/>
                <c:pt idx="0">
                  <c:v>TPC-E</c:v>
                </c:pt>
              </c:strCache>
            </c:strRef>
          </c:tx>
          <c:cat>
            <c:numRef>
              <c:f>presentation!$I$58:$O$58</c:f>
              <c:numCache>
                <c:formatCode>General</c:formatCode>
                <c:ptCount val="7"/>
                <c:pt idx="0">
                  <c:v>16</c:v>
                </c:pt>
                <c:pt idx="1">
                  <c:v>32</c:v>
                </c:pt>
                <c:pt idx="2">
                  <c:v>64</c:v>
                </c:pt>
                <c:pt idx="3">
                  <c:v>128</c:v>
                </c:pt>
                <c:pt idx="4">
                  <c:v>256</c:v>
                </c:pt>
                <c:pt idx="5">
                  <c:v>512</c:v>
                </c:pt>
                <c:pt idx="6">
                  <c:v>1024</c:v>
                </c:pt>
              </c:numCache>
            </c:numRef>
          </c:cat>
          <c:val>
            <c:numRef>
              <c:f>presentation!$I$59:$O$59</c:f>
              <c:numCache>
                <c:formatCode>General</c:formatCode>
                <c:ptCount val="7"/>
                <c:pt idx="0">
                  <c:v>48.617137673013509</c:v>
                </c:pt>
                <c:pt idx="1">
                  <c:v>27.375609685955411</c:v>
                </c:pt>
                <c:pt idx="2">
                  <c:v>9.2053365504358862</c:v>
                </c:pt>
                <c:pt idx="3">
                  <c:v>2.0067906778634668</c:v>
                </c:pt>
                <c:pt idx="4">
                  <c:v>0.28407638353939901</c:v>
                </c:pt>
                <c:pt idx="5">
                  <c:v>0.10062330159246455</c:v>
                </c:pt>
                <c:pt idx="6">
                  <c:v>3.6638787010230281E-2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121664"/>
        <c:axId val="85123840"/>
      </c:lineChart>
      <c:catAx>
        <c:axId val="851216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Cache </a:t>
                </a:r>
                <a:r>
                  <a:rPr lang="en-US" dirty="0" smtClean="0"/>
                  <a:t>Size (KB)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44398403324584429"/>
              <c:y val="0.928514031999018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5123840"/>
        <c:crosses val="autoZero"/>
        <c:auto val="1"/>
        <c:lblAlgn val="ctr"/>
        <c:lblOffset val="100"/>
        <c:noMultiLvlLbl val="0"/>
      </c:catAx>
      <c:valAx>
        <c:axId val="8512384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Misses </a:t>
                </a:r>
                <a:r>
                  <a:rPr lang="en-US" dirty="0"/>
                  <a:t>per k-Instruction</a:t>
                </a:r>
              </a:p>
            </c:rich>
          </c:tx>
          <c:layout>
            <c:manualLayout>
              <c:xMode val="edge"/>
              <c:yMode val="edge"/>
              <c:x val="2.6899606299212602E-2"/>
              <c:y val="0.1503290324381903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51216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1239489161077083"/>
          <c:y val="0.49446674042579902"/>
          <c:w val="0.149333552055993"/>
          <c:h val="0.16743438320209975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80324681637017"/>
          <c:y val="3.0366866455125947E-2"/>
          <c:w val="0.88819675318362978"/>
          <c:h val="0.6988377012574920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presentation!$A$20</c:f>
              <c:strCache>
                <c:ptCount val="1"/>
                <c:pt idx="0">
                  <c:v>Instruction</c:v>
                </c:pt>
              </c:strCache>
            </c:strRef>
          </c:tx>
          <c:invertIfNegative val="0"/>
          <c:cat>
            <c:multiLvlStrRef>
              <c:f>presentation!$B$18:$G$19</c:f>
              <c:multiLvlStrCache>
                <c:ptCount val="6"/>
                <c:lvl>
                  <c:pt idx="0">
                    <c:v>No Migration</c:v>
                  </c:pt>
                  <c:pt idx="1">
                    <c:v>TMi</c:v>
                  </c:pt>
                  <c:pt idx="2">
                    <c:v>TMi Blind</c:v>
                  </c:pt>
                  <c:pt idx="3">
                    <c:v>No Migration</c:v>
                  </c:pt>
                  <c:pt idx="4">
                    <c:v>TMi</c:v>
                  </c:pt>
                  <c:pt idx="5">
                    <c:v>TMi Blind</c:v>
                  </c:pt>
                </c:lvl>
                <c:lvl>
                  <c:pt idx="0">
                    <c:v>TPC-C</c:v>
                  </c:pt>
                  <c:pt idx="3">
                    <c:v>TPC-E</c:v>
                  </c:pt>
                </c:lvl>
              </c:multiLvlStrCache>
            </c:multiLvlStrRef>
          </c:cat>
          <c:val>
            <c:numRef>
              <c:f>presentation!$B$20:$G$20</c:f>
              <c:numCache>
                <c:formatCode>General</c:formatCode>
                <c:ptCount val="6"/>
                <c:pt idx="0">
                  <c:v>26.542992301506306</c:v>
                </c:pt>
                <c:pt idx="1">
                  <c:v>10.957930609833729</c:v>
                </c:pt>
                <c:pt idx="2">
                  <c:v>15.641099479017369</c:v>
                </c:pt>
                <c:pt idx="3">
                  <c:v>26.531191540702409</c:v>
                </c:pt>
                <c:pt idx="4">
                  <c:v>15.273071468468432</c:v>
                </c:pt>
                <c:pt idx="5">
                  <c:v>21.482621105662261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805120"/>
        <c:axId val="84806656"/>
      </c:barChart>
      <c:catAx>
        <c:axId val="84805120"/>
        <c:scaling>
          <c:orientation val="minMax"/>
        </c:scaling>
        <c:delete val="0"/>
        <c:axPos val="b"/>
        <c:majorTickMark val="out"/>
        <c:minorTickMark val="none"/>
        <c:tickLblPos val="nextTo"/>
        <c:crossAx val="84806656"/>
        <c:crosses val="autoZero"/>
        <c:auto val="1"/>
        <c:lblAlgn val="ctr"/>
        <c:lblOffset val="100"/>
        <c:noMultiLvlLbl val="0"/>
      </c:catAx>
      <c:valAx>
        <c:axId val="84806656"/>
        <c:scaling>
          <c:orientation val="minMax"/>
          <c:max val="4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/>
                  <a:t>Misses per k-Instruction</a:t>
                </a:r>
              </a:p>
            </c:rich>
          </c:tx>
          <c:layout>
            <c:manualLayout>
              <c:xMode val="edge"/>
              <c:yMode val="edge"/>
              <c:x val="0"/>
              <c:y val="0.1229257257021976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480512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0972761535301789"/>
          <c:y val="0.14222096233454379"/>
          <c:w val="0.17922696321336695"/>
          <c:h val="6.1319802085322443E-2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180324681637017"/>
          <c:y val="3.0366866455125947E-2"/>
          <c:w val="0.88819675318362978"/>
          <c:h val="0.69733262819759467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presentation!$A$20</c:f>
              <c:strCache>
                <c:ptCount val="1"/>
                <c:pt idx="0">
                  <c:v>Instruction</c:v>
                </c:pt>
              </c:strCache>
            </c:strRef>
          </c:tx>
          <c:invertIfNegative val="0"/>
          <c:cat>
            <c:multiLvlStrRef>
              <c:f>presentation!$B$18:$G$19</c:f>
              <c:multiLvlStrCache>
                <c:ptCount val="6"/>
                <c:lvl>
                  <c:pt idx="0">
                    <c:v>No Migration</c:v>
                  </c:pt>
                  <c:pt idx="1">
                    <c:v>TMi</c:v>
                  </c:pt>
                  <c:pt idx="2">
                    <c:v>TMi Blind</c:v>
                  </c:pt>
                  <c:pt idx="3">
                    <c:v>No Migration</c:v>
                  </c:pt>
                  <c:pt idx="4">
                    <c:v>TMi</c:v>
                  </c:pt>
                  <c:pt idx="5">
                    <c:v>TMi Blind</c:v>
                  </c:pt>
                </c:lvl>
                <c:lvl>
                  <c:pt idx="0">
                    <c:v>TPC-C</c:v>
                  </c:pt>
                  <c:pt idx="3">
                    <c:v>TPC-E</c:v>
                  </c:pt>
                </c:lvl>
              </c:multiLvlStrCache>
            </c:multiLvlStrRef>
          </c:cat>
          <c:val>
            <c:numRef>
              <c:f>presentation!$B$20:$G$20</c:f>
              <c:numCache>
                <c:formatCode>General</c:formatCode>
                <c:ptCount val="6"/>
                <c:pt idx="0">
                  <c:v>26.542992301506306</c:v>
                </c:pt>
                <c:pt idx="1">
                  <c:v>10.957930609833729</c:v>
                </c:pt>
                <c:pt idx="2">
                  <c:v>15.641099479017369</c:v>
                </c:pt>
                <c:pt idx="3">
                  <c:v>26.531191540702409</c:v>
                </c:pt>
                <c:pt idx="4">
                  <c:v>15.273071468468432</c:v>
                </c:pt>
                <c:pt idx="5">
                  <c:v>21.482621105662261</c:v>
                </c:pt>
              </c:numCache>
            </c:numRef>
          </c:val>
        </c:ser>
        <c:ser>
          <c:idx val="1"/>
          <c:order val="1"/>
          <c:tx>
            <c:strRef>
              <c:f>presentation!$A$21</c:f>
              <c:strCache>
                <c:ptCount val="1"/>
                <c:pt idx="0">
                  <c:v>Read Data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multiLvlStrRef>
              <c:f>presentation!$B$18:$G$19</c:f>
              <c:multiLvlStrCache>
                <c:ptCount val="6"/>
                <c:lvl>
                  <c:pt idx="0">
                    <c:v>No Migration</c:v>
                  </c:pt>
                  <c:pt idx="1">
                    <c:v>TMi</c:v>
                  </c:pt>
                  <c:pt idx="2">
                    <c:v>TMi Blind</c:v>
                  </c:pt>
                  <c:pt idx="3">
                    <c:v>No Migration</c:v>
                  </c:pt>
                  <c:pt idx="4">
                    <c:v>TMi</c:v>
                  </c:pt>
                  <c:pt idx="5">
                    <c:v>TMi Blind</c:v>
                  </c:pt>
                </c:lvl>
                <c:lvl>
                  <c:pt idx="0">
                    <c:v>TPC-C</c:v>
                  </c:pt>
                  <c:pt idx="3">
                    <c:v>TPC-E</c:v>
                  </c:pt>
                </c:lvl>
              </c:multiLvlStrCache>
            </c:multiLvlStrRef>
          </c:cat>
          <c:val>
            <c:numRef>
              <c:f>presentation!$B$21:$G$21</c:f>
              <c:numCache>
                <c:formatCode>General</c:formatCode>
                <c:ptCount val="6"/>
                <c:pt idx="0">
                  <c:v>3.5574780803610451</c:v>
                </c:pt>
                <c:pt idx="1">
                  <c:v>4.1392468556861015</c:v>
                </c:pt>
                <c:pt idx="2">
                  <c:v>7.9398613913527107</c:v>
                </c:pt>
                <c:pt idx="3">
                  <c:v>4.5405441839638518</c:v>
                </c:pt>
                <c:pt idx="4">
                  <c:v>5.5198347950886752</c:v>
                </c:pt>
                <c:pt idx="5">
                  <c:v>12.709319398670308</c:v>
                </c:pt>
              </c:numCache>
            </c:numRef>
          </c:val>
        </c:ser>
        <c:ser>
          <c:idx val="2"/>
          <c:order val="2"/>
          <c:tx>
            <c:strRef>
              <c:f>presentation!$A$22</c:f>
              <c:strCache>
                <c:ptCount val="1"/>
                <c:pt idx="0">
                  <c:v>Write Data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multiLvlStrRef>
              <c:f>presentation!$B$18:$G$19</c:f>
              <c:multiLvlStrCache>
                <c:ptCount val="6"/>
                <c:lvl>
                  <c:pt idx="0">
                    <c:v>No Migration</c:v>
                  </c:pt>
                  <c:pt idx="1">
                    <c:v>TMi</c:v>
                  </c:pt>
                  <c:pt idx="2">
                    <c:v>TMi Blind</c:v>
                  </c:pt>
                  <c:pt idx="3">
                    <c:v>No Migration</c:v>
                  </c:pt>
                  <c:pt idx="4">
                    <c:v>TMi</c:v>
                  </c:pt>
                  <c:pt idx="5">
                    <c:v>TMi Blind</c:v>
                  </c:pt>
                </c:lvl>
                <c:lvl>
                  <c:pt idx="0">
                    <c:v>TPC-C</c:v>
                  </c:pt>
                  <c:pt idx="3">
                    <c:v>TPC-E</c:v>
                  </c:pt>
                </c:lvl>
              </c:multiLvlStrCache>
            </c:multiLvlStrRef>
          </c:cat>
          <c:val>
            <c:numRef>
              <c:f>presentation!$B$22:$G$22</c:f>
              <c:numCache>
                <c:formatCode>General</c:formatCode>
                <c:ptCount val="6"/>
                <c:pt idx="0">
                  <c:v>8.6202296189164293E-2</c:v>
                </c:pt>
                <c:pt idx="1">
                  <c:v>12.280576974524479</c:v>
                </c:pt>
                <c:pt idx="2">
                  <c:v>10.574317055619158</c:v>
                </c:pt>
                <c:pt idx="3">
                  <c:v>4.8670818418295791E-2</c:v>
                </c:pt>
                <c:pt idx="4">
                  <c:v>11.112602251139657</c:v>
                </c:pt>
                <c:pt idx="5">
                  <c:v>10.416260863946183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84889984"/>
        <c:axId val="84891520"/>
      </c:barChart>
      <c:catAx>
        <c:axId val="84889984"/>
        <c:scaling>
          <c:orientation val="minMax"/>
        </c:scaling>
        <c:delete val="0"/>
        <c:axPos val="b"/>
        <c:majorTickMark val="out"/>
        <c:minorTickMark val="none"/>
        <c:tickLblPos val="nextTo"/>
        <c:crossAx val="84891520"/>
        <c:crosses val="autoZero"/>
        <c:auto val="1"/>
        <c:lblAlgn val="ctr"/>
        <c:lblOffset val="100"/>
        <c:noMultiLvlLbl val="0"/>
      </c:catAx>
      <c:valAx>
        <c:axId val="84891520"/>
        <c:scaling>
          <c:orientation val="minMax"/>
          <c:max val="45"/>
          <c:min val="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Misses per k-Instruction</a:t>
                </a:r>
              </a:p>
            </c:rich>
          </c:tx>
          <c:layout>
            <c:manualLayout>
              <c:xMode val="edge"/>
              <c:yMode val="edge"/>
              <c:x val="0"/>
              <c:y val="0.12341697026677635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8488998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1034485272674251"/>
          <c:y val="3.0528862760937876E-2"/>
          <c:w val="0.17911279223736642"/>
          <c:h val="0.172046538765423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1B614-17E7-4551-A954-3BBBD7B1E507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2F6F3-3401-44E0-932D-BDA900264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05081-FA15-44A8-8225-57302F41DB9D}" type="datetimeFigureOut">
              <a:rPr lang="en-US" smtClean="0"/>
              <a:t>5/22/2012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ABBE8-668F-4A3C-A202-CB10E2ADE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53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5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4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28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C7B6-50DC-49E8-A04F-739F72A796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24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0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63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13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09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8C7B6-50DC-49E8-A04F-739F72A796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11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4ABBE8-668F-4A3C-A202-CB10E2ADEE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30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grpSp>
        <p:nvGrpSpPr>
          <p:cNvPr id="13319" name="Group 7"/>
          <p:cNvGrpSpPr>
            <a:grpSpLocks noChangeAspect="1"/>
          </p:cNvGrpSpPr>
          <p:nvPr/>
        </p:nvGrpSpPr>
        <p:grpSpPr bwMode="auto">
          <a:xfrm>
            <a:off x="7162800" y="6096000"/>
            <a:ext cx="1590675" cy="457200"/>
            <a:chOff x="3269" y="1445"/>
            <a:chExt cx="1680" cy="482"/>
          </a:xfrm>
        </p:grpSpPr>
        <p:sp>
          <p:nvSpPr>
            <p:cNvPr id="13320" name="Rectangle 8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1" name="Freeform 9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2" name="Freeform 10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3" name="Freeform 11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4" name="Freeform 12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5" name="Freeform 13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6" name="Rectangle 14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7" name="Freeform 15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4" name="Picture 13" descr="dias_color_proposals_0142_3D_me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994464"/>
            <a:ext cx="1828800" cy="7111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400" y="5336651"/>
            <a:ext cx="1447800" cy="1447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438400" cy="476250"/>
          </a:xfrm>
        </p:spPr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324600"/>
            <a:ext cx="2438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DE302CC-704A-4AE2-846E-7063AC991DBF}" type="slidenum">
              <a:rPr lang="en-US" smtClean="0"/>
              <a:t>‹#›</a:t>
            </a:fld>
            <a:endParaRPr lang="en-US"/>
          </a:p>
        </p:txBody>
      </p:sp>
      <p:grpSp>
        <p:nvGrpSpPr>
          <p:cNvPr id="1232" name="Group 208"/>
          <p:cNvGrpSpPr>
            <a:grpSpLocks noChangeAspect="1"/>
          </p:cNvGrpSpPr>
          <p:nvPr/>
        </p:nvGrpSpPr>
        <p:grpSpPr bwMode="auto">
          <a:xfrm>
            <a:off x="8093075" y="0"/>
            <a:ext cx="1050925" cy="301625"/>
            <a:chOff x="3269" y="1445"/>
            <a:chExt cx="1680" cy="482"/>
          </a:xfrm>
        </p:grpSpPr>
        <p:sp>
          <p:nvSpPr>
            <p:cNvPr id="1224" name="Rectangle 200"/>
            <p:cNvSpPr>
              <a:spLocks noChangeAspect="1" noChangeArrowheads="1"/>
            </p:cNvSpPr>
            <p:nvPr userDrawn="1"/>
          </p:nvSpPr>
          <p:spPr bwMode="auto">
            <a:xfrm>
              <a:off x="3269" y="1445"/>
              <a:ext cx="1680" cy="48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5" name="Freeform 201"/>
            <p:cNvSpPr>
              <a:spLocks noChangeAspect="1"/>
            </p:cNvSpPr>
            <p:nvPr userDrawn="1"/>
          </p:nvSpPr>
          <p:spPr bwMode="auto">
            <a:xfrm>
              <a:off x="3269" y="1445"/>
              <a:ext cx="545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6" name="Freeform 202"/>
            <p:cNvSpPr>
              <a:spLocks noChangeAspect="1"/>
            </p:cNvSpPr>
            <p:nvPr userDrawn="1"/>
          </p:nvSpPr>
          <p:spPr bwMode="auto">
            <a:xfrm>
              <a:off x="4397" y="1445"/>
              <a:ext cx="552" cy="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3237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7" name="Freeform 203"/>
            <p:cNvSpPr>
              <a:spLocks noChangeAspect="1"/>
            </p:cNvSpPr>
            <p:nvPr userDrawn="1"/>
          </p:nvSpPr>
          <p:spPr bwMode="auto">
            <a:xfrm>
              <a:off x="3797" y="1445"/>
              <a:ext cx="121" cy="482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121" y="0"/>
                </a:cxn>
                <a:cxn ang="0">
                  <a:pos x="120" y="2"/>
                </a:cxn>
                <a:cxn ang="0">
                  <a:pos x="118" y="4"/>
                </a:cxn>
                <a:cxn ang="0">
                  <a:pos x="115" y="11"/>
                </a:cxn>
                <a:cxn ang="0">
                  <a:pos x="111" y="18"/>
                </a:cxn>
                <a:cxn ang="0">
                  <a:pos x="106" y="29"/>
                </a:cxn>
                <a:cxn ang="0">
                  <a:pos x="101" y="41"/>
                </a:cxn>
                <a:cxn ang="0">
                  <a:pos x="95" y="54"/>
                </a:cxn>
                <a:cxn ang="0">
                  <a:pos x="89" y="68"/>
                </a:cxn>
                <a:cxn ang="0">
                  <a:pos x="84" y="84"/>
                </a:cxn>
                <a:cxn ang="0">
                  <a:pos x="78" y="101"/>
                </a:cxn>
                <a:cxn ang="0">
                  <a:pos x="72" y="118"/>
                </a:cxn>
                <a:cxn ang="0">
                  <a:pos x="67" y="137"/>
                </a:cxn>
                <a:cxn ang="0">
                  <a:pos x="63" y="156"/>
                </a:cxn>
                <a:cxn ang="0">
                  <a:pos x="60" y="175"/>
                </a:cxn>
                <a:cxn ang="0">
                  <a:pos x="58" y="194"/>
                </a:cxn>
                <a:cxn ang="0">
                  <a:pos x="56" y="213"/>
                </a:cxn>
                <a:cxn ang="0">
                  <a:pos x="114" y="213"/>
                </a:cxn>
                <a:cxn ang="0">
                  <a:pos x="114" y="263"/>
                </a:cxn>
                <a:cxn ang="0">
                  <a:pos x="54" y="263"/>
                </a:cxn>
                <a:cxn ang="0">
                  <a:pos x="54" y="279"/>
                </a:cxn>
                <a:cxn ang="0">
                  <a:pos x="55" y="291"/>
                </a:cxn>
                <a:cxn ang="0">
                  <a:pos x="56" y="304"/>
                </a:cxn>
                <a:cxn ang="0">
                  <a:pos x="59" y="321"/>
                </a:cxn>
                <a:cxn ang="0">
                  <a:pos x="63" y="339"/>
                </a:cxn>
                <a:cxn ang="0">
                  <a:pos x="67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7" y="473"/>
                </a:cxn>
                <a:cxn ang="0">
                  <a:pos x="53" y="466"/>
                </a:cxn>
                <a:cxn ang="0">
                  <a:pos x="48" y="458"/>
                </a:cxn>
                <a:cxn ang="0">
                  <a:pos x="43" y="447"/>
                </a:cxn>
                <a:cxn ang="0">
                  <a:pos x="37" y="435"/>
                </a:cxn>
                <a:cxn ang="0">
                  <a:pos x="31" y="421"/>
                </a:cxn>
                <a:cxn ang="0">
                  <a:pos x="26" y="404"/>
                </a:cxn>
                <a:cxn ang="0">
                  <a:pos x="20" y="387"/>
                </a:cxn>
                <a:cxn ang="0">
                  <a:pos x="15" y="368"/>
                </a:cxn>
                <a:cxn ang="0">
                  <a:pos x="10" y="348"/>
                </a:cxn>
                <a:cxn ang="0">
                  <a:pos x="6" y="326"/>
                </a:cxn>
                <a:cxn ang="0">
                  <a:pos x="3" y="303"/>
                </a:cxn>
                <a:cxn ang="0">
                  <a:pos x="1" y="279"/>
                </a:cxn>
                <a:cxn ang="0">
                  <a:pos x="0" y="252"/>
                </a:cxn>
                <a:cxn ang="0">
                  <a:pos x="1" y="224"/>
                </a:cxn>
                <a:cxn ang="0">
                  <a:pos x="4" y="196"/>
                </a:cxn>
                <a:cxn ang="0">
                  <a:pos x="8" y="166"/>
                </a:cxn>
                <a:cxn ang="0">
                  <a:pos x="14" y="134"/>
                </a:cxn>
                <a:cxn ang="0">
                  <a:pos x="23" y="103"/>
                </a:cxn>
                <a:cxn ang="0">
                  <a:pos x="33" y="70"/>
                </a:cxn>
                <a:cxn ang="0">
                  <a:pos x="47" y="35"/>
                </a:cxn>
                <a:cxn ang="0">
                  <a:pos x="63" y="0"/>
                </a:cxn>
              </a:cxnLst>
              <a:rect l="0" t="0" r="r" b="b"/>
              <a:pathLst>
                <a:path w="121" h="482">
                  <a:moveTo>
                    <a:pt x="63" y="0"/>
                  </a:moveTo>
                  <a:lnTo>
                    <a:pt x="121" y="0"/>
                  </a:lnTo>
                  <a:lnTo>
                    <a:pt x="120" y="2"/>
                  </a:lnTo>
                  <a:lnTo>
                    <a:pt x="118" y="4"/>
                  </a:lnTo>
                  <a:lnTo>
                    <a:pt x="115" y="11"/>
                  </a:lnTo>
                  <a:lnTo>
                    <a:pt x="111" y="18"/>
                  </a:lnTo>
                  <a:lnTo>
                    <a:pt x="106" y="29"/>
                  </a:lnTo>
                  <a:lnTo>
                    <a:pt x="101" y="41"/>
                  </a:lnTo>
                  <a:lnTo>
                    <a:pt x="95" y="54"/>
                  </a:lnTo>
                  <a:lnTo>
                    <a:pt x="89" y="68"/>
                  </a:lnTo>
                  <a:lnTo>
                    <a:pt x="84" y="84"/>
                  </a:lnTo>
                  <a:lnTo>
                    <a:pt x="78" y="101"/>
                  </a:lnTo>
                  <a:lnTo>
                    <a:pt x="72" y="118"/>
                  </a:lnTo>
                  <a:lnTo>
                    <a:pt x="67" y="137"/>
                  </a:lnTo>
                  <a:lnTo>
                    <a:pt x="63" y="156"/>
                  </a:lnTo>
                  <a:lnTo>
                    <a:pt x="60" y="175"/>
                  </a:lnTo>
                  <a:lnTo>
                    <a:pt x="58" y="194"/>
                  </a:lnTo>
                  <a:lnTo>
                    <a:pt x="56" y="213"/>
                  </a:lnTo>
                  <a:lnTo>
                    <a:pt x="114" y="213"/>
                  </a:lnTo>
                  <a:lnTo>
                    <a:pt x="114" y="263"/>
                  </a:lnTo>
                  <a:lnTo>
                    <a:pt x="54" y="263"/>
                  </a:lnTo>
                  <a:lnTo>
                    <a:pt x="54" y="279"/>
                  </a:lnTo>
                  <a:lnTo>
                    <a:pt x="55" y="291"/>
                  </a:lnTo>
                  <a:lnTo>
                    <a:pt x="56" y="304"/>
                  </a:lnTo>
                  <a:lnTo>
                    <a:pt x="59" y="321"/>
                  </a:lnTo>
                  <a:lnTo>
                    <a:pt x="63" y="339"/>
                  </a:lnTo>
                  <a:lnTo>
                    <a:pt x="67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7" y="473"/>
                  </a:lnTo>
                  <a:lnTo>
                    <a:pt x="53" y="466"/>
                  </a:lnTo>
                  <a:lnTo>
                    <a:pt x="48" y="458"/>
                  </a:lnTo>
                  <a:lnTo>
                    <a:pt x="43" y="447"/>
                  </a:lnTo>
                  <a:lnTo>
                    <a:pt x="37" y="435"/>
                  </a:lnTo>
                  <a:lnTo>
                    <a:pt x="31" y="421"/>
                  </a:lnTo>
                  <a:lnTo>
                    <a:pt x="26" y="404"/>
                  </a:lnTo>
                  <a:lnTo>
                    <a:pt x="20" y="387"/>
                  </a:lnTo>
                  <a:lnTo>
                    <a:pt x="15" y="368"/>
                  </a:lnTo>
                  <a:lnTo>
                    <a:pt x="10" y="348"/>
                  </a:lnTo>
                  <a:lnTo>
                    <a:pt x="6" y="326"/>
                  </a:lnTo>
                  <a:lnTo>
                    <a:pt x="3" y="303"/>
                  </a:lnTo>
                  <a:lnTo>
                    <a:pt x="1" y="279"/>
                  </a:lnTo>
                  <a:lnTo>
                    <a:pt x="0" y="252"/>
                  </a:lnTo>
                  <a:lnTo>
                    <a:pt x="1" y="224"/>
                  </a:lnTo>
                  <a:lnTo>
                    <a:pt x="4" y="196"/>
                  </a:lnTo>
                  <a:lnTo>
                    <a:pt x="8" y="166"/>
                  </a:lnTo>
                  <a:lnTo>
                    <a:pt x="14" y="134"/>
                  </a:lnTo>
                  <a:lnTo>
                    <a:pt x="23" y="103"/>
                  </a:lnTo>
                  <a:lnTo>
                    <a:pt x="33" y="70"/>
                  </a:lnTo>
                  <a:lnTo>
                    <a:pt x="47" y="35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8" name="Freeform 204"/>
            <p:cNvSpPr>
              <a:spLocks noChangeAspect="1"/>
            </p:cNvSpPr>
            <p:nvPr userDrawn="1"/>
          </p:nvSpPr>
          <p:spPr bwMode="auto">
            <a:xfrm>
              <a:off x="4157" y="1445"/>
              <a:ext cx="120" cy="482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120" y="0"/>
                </a:cxn>
                <a:cxn ang="0">
                  <a:pos x="119" y="2"/>
                </a:cxn>
                <a:cxn ang="0">
                  <a:pos x="117" y="4"/>
                </a:cxn>
                <a:cxn ang="0">
                  <a:pos x="114" y="11"/>
                </a:cxn>
                <a:cxn ang="0">
                  <a:pos x="110" y="18"/>
                </a:cxn>
                <a:cxn ang="0">
                  <a:pos x="106" y="29"/>
                </a:cxn>
                <a:cxn ang="0">
                  <a:pos x="100" y="41"/>
                </a:cxn>
                <a:cxn ang="0">
                  <a:pos x="94" y="54"/>
                </a:cxn>
                <a:cxn ang="0">
                  <a:pos x="89" y="68"/>
                </a:cxn>
                <a:cxn ang="0">
                  <a:pos x="82" y="84"/>
                </a:cxn>
                <a:cxn ang="0">
                  <a:pos x="71" y="118"/>
                </a:cxn>
                <a:cxn ang="0">
                  <a:pos x="62" y="156"/>
                </a:cxn>
                <a:cxn ang="0">
                  <a:pos x="59" y="175"/>
                </a:cxn>
                <a:cxn ang="0">
                  <a:pos x="56" y="194"/>
                </a:cxn>
                <a:cxn ang="0">
                  <a:pos x="55" y="213"/>
                </a:cxn>
                <a:cxn ang="0">
                  <a:pos x="113" y="213"/>
                </a:cxn>
                <a:cxn ang="0">
                  <a:pos x="113" y="263"/>
                </a:cxn>
                <a:cxn ang="0">
                  <a:pos x="55" y="263"/>
                </a:cxn>
                <a:cxn ang="0">
                  <a:pos x="55" y="482"/>
                </a:cxn>
                <a:cxn ang="0">
                  <a:pos x="0" y="482"/>
                </a:cxn>
                <a:cxn ang="0">
                  <a:pos x="0" y="241"/>
                </a:cxn>
                <a:cxn ang="0">
                  <a:pos x="1" y="215"/>
                </a:cxn>
                <a:cxn ang="0">
                  <a:pos x="4" y="188"/>
                </a:cxn>
                <a:cxn ang="0">
                  <a:pos x="8" y="159"/>
                </a:cxn>
                <a:cxn ang="0">
                  <a:pos x="15" y="129"/>
                </a:cxn>
                <a:cxn ang="0">
                  <a:pos x="23" y="98"/>
                </a:cxn>
                <a:cxn ang="0">
                  <a:pos x="34" y="66"/>
                </a:cxn>
                <a:cxn ang="0">
                  <a:pos x="46" y="34"/>
                </a:cxn>
                <a:cxn ang="0">
                  <a:pos x="62" y="0"/>
                </a:cxn>
              </a:cxnLst>
              <a:rect l="0" t="0" r="r" b="b"/>
              <a:pathLst>
                <a:path w="120" h="482">
                  <a:moveTo>
                    <a:pt x="62" y="0"/>
                  </a:moveTo>
                  <a:lnTo>
                    <a:pt x="120" y="0"/>
                  </a:lnTo>
                  <a:lnTo>
                    <a:pt x="119" y="2"/>
                  </a:lnTo>
                  <a:lnTo>
                    <a:pt x="117" y="4"/>
                  </a:lnTo>
                  <a:lnTo>
                    <a:pt x="114" y="11"/>
                  </a:lnTo>
                  <a:lnTo>
                    <a:pt x="110" y="18"/>
                  </a:lnTo>
                  <a:lnTo>
                    <a:pt x="106" y="29"/>
                  </a:lnTo>
                  <a:lnTo>
                    <a:pt x="100" y="41"/>
                  </a:lnTo>
                  <a:lnTo>
                    <a:pt x="94" y="54"/>
                  </a:lnTo>
                  <a:lnTo>
                    <a:pt x="89" y="68"/>
                  </a:lnTo>
                  <a:lnTo>
                    <a:pt x="82" y="84"/>
                  </a:lnTo>
                  <a:lnTo>
                    <a:pt x="71" y="118"/>
                  </a:lnTo>
                  <a:lnTo>
                    <a:pt x="62" y="156"/>
                  </a:lnTo>
                  <a:lnTo>
                    <a:pt x="59" y="175"/>
                  </a:lnTo>
                  <a:lnTo>
                    <a:pt x="56" y="194"/>
                  </a:lnTo>
                  <a:lnTo>
                    <a:pt x="55" y="213"/>
                  </a:lnTo>
                  <a:lnTo>
                    <a:pt x="113" y="213"/>
                  </a:lnTo>
                  <a:lnTo>
                    <a:pt x="113" y="263"/>
                  </a:lnTo>
                  <a:lnTo>
                    <a:pt x="55" y="263"/>
                  </a:lnTo>
                  <a:lnTo>
                    <a:pt x="55" y="482"/>
                  </a:lnTo>
                  <a:lnTo>
                    <a:pt x="0" y="482"/>
                  </a:lnTo>
                  <a:lnTo>
                    <a:pt x="0" y="241"/>
                  </a:lnTo>
                  <a:lnTo>
                    <a:pt x="1" y="215"/>
                  </a:lnTo>
                  <a:lnTo>
                    <a:pt x="4" y="188"/>
                  </a:lnTo>
                  <a:lnTo>
                    <a:pt x="8" y="159"/>
                  </a:lnTo>
                  <a:lnTo>
                    <a:pt x="15" y="129"/>
                  </a:lnTo>
                  <a:lnTo>
                    <a:pt x="23" y="98"/>
                  </a:lnTo>
                  <a:lnTo>
                    <a:pt x="34" y="66"/>
                  </a:lnTo>
                  <a:lnTo>
                    <a:pt x="46" y="34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" name="Freeform 205"/>
            <p:cNvSpPr>
              <a:spLocks noChangeAspect="1"/>
            </p:cNvSpPr>
            <p:nvPr userDrawn="1"/>
          </p:nvSpPr>
          <p:spPr bwMode="auto">
            <a:xfrm>
              <a:off x="4300" y="1445"/>
              <a:ext cx="121" cy="4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3" y="0"/>
                </a:cxn>
                <a:cxn ang="0">
                  <a:pos x="53" y="263"/>
                </a:cxn>
                <a:cxn ang="0">
                  <a:pos x="53" y="279"/>
                </a:cxn>
                <a:cxn ang="0">
                  <a:pos x="54" y="291"/>
                </a:cxn>
                <a:cxn ang="0">
                  <a:pos x="57" y="304"/>
                </a:cxn>
                <a:cxn ang="0">
                  <a:pos x="58" y="321"/>
                </a:cxn>
                <a:cxn ang="0">
                  <a:pos x="63" y="339"/>
                </a:cxn>
                <a:cxn ang="0">
                  <a:pos x="66" y="359"/>
                </a:cxn>
                <a:cxn ang="0">
                  <a:pos x="74" y="382"/>
                </a:cxn>
                <a:cxn ang="0">
                  <a:pos x="82" y="405"/>
                </a:cxn>
                <a:cxn ang="0">
                  <a:pos x="93" y="430"/>
                </a:cxn>
                <a:cxn ang="0">
                  <a:pos x="105" y="456"/>
                </a:cxn>
                <a:cxn ang="0">
                  <a:pos x="121" y="482"/>
                </a:cxn>
                <a:cxn ang="0">
                  <a:pos x="63" y="482"/>
                </a:cxn>
                <a:cxn ang="0">
                  <a:pos x="62" y="481"/>
                </a:cxn>
                <a:cxn ang="0">
                  <a:pos x="59" y="478"/>
                </a:cxn>
                <a:cxn ang="0">
                  <a:pos x="57" y="473"/>
                </a:cxn>
                <a:cxn ang="0">
                  <a:pos x="52" y="465"/>
                </a:cxn>
                <a:cxn ang="0">
                  <a:pos x="47" y="456"/>
                </a:cxn>
                <a:cxn ang="0">
                  <a:pos x="41" y="445"/>
                </a:cxn>
                <a:cxn ang="0">
                  <a:pos x="36" y="433"/>
                </a:cxn>
                <a:cxn ang="0">
                  <a:pos x="29" y="418"/>
                </a:cxn>
                <a:cxn ang="0">
                  <a:pos x="23" y="401"/>
                </a:cxn>
                <a:cxn ang="0">
                  <a:pos x="18" y="383"/>
                </a:cxn>
                <a:cxn ang="0">
                  <a:pos x="12" y="363"/>
                </a:cxn>
                <a:cxn ang="0">
                  <a:pos x="8" y="342"/>
                </a:cxn>
                <a:cxn ang="0">
                  <a:pos x="4" y="319"/>
                </a:cxn>
                <a:cxn ang="0">
                  <a:pos x="1" y="294"/>
                </a:cxn>
                <a:cxn ang="0">
                  <a:pos x="0" y="268"/>
                </a:cxn>
                <a:cxn ang="0">
                  <a:pos x="0" y="0"/>
                </a:cxn>
              </a:cxnLst>
              <a:rect l="0" t="0" r="r" b="b"/>
              <a:pathLst>
                <a:path w="121" h="482">
                  <a:moveTo>
                    <a:pt x="0" y="0"/>
                  </a:moveTo>
                  <a:lnTo>
                    <a:pt x="53" y="0"/>
                  </a:lnTo>
                  <a:lnTo>
                    <a:pt x="53" y="263"/>
                  </a:lnTo>
                  <a:lnTo>
                    <a:pt x="53" y="279"/>
                  </a:lnTo>
                  <a:lnTo>
                    <a:pt x="54" y="291"/>
                  </a:lnTo>
                  <a:lnTo>
                    <a:pt x="57" y="304"/>
                  </a:lnTo>
                  <a:lnTo>
                    <a:pt x="58" y="321"/>
                  </a:lnTo>
                  <a:lnTo>
                    <a:pt x="63" y="339"/>
                  </a:lnTo>
                  <a:lnTo>
                    <a:pt x="66" y="359"/>
                  </a:lnTo>
                  <a:lnTo>
                    <a:pt x="74" y="382"/>
                  </a:lnTo>
                  <a:lnTo>
                    <a:pt x="82" y="405"/>
                  </a:lnTo>
                  <a:lnTo>
                    <a:pt x="93" y="430"/>
                  </a:lnTo>
                  <a:lnTo>
                    <a:pt x="105" y="456"/>
                  </a:lnTo>
                  <a:lnTo>
                    <a:pt x="121" y="482"/>
                  </a:lnTo>
                  <a:lnTo>
                    <a:pt x="63" y="482"/>
                  </a:lnTo>
                  <a:lnTo>
                    <a:pt x="62" y="481"/>
                  </a:lnTo>
                  <a:lnTo>
                    <a:pt x="59" y="478"/>
                  </a:lnTo>
                  <a:lnTo>
                    <a:pt x="57" y="473"/>
                  </a:lnTo>
                  <a:lnTo>
                    <a:pt x="52" y="465"/>
                  </a:lnTo>
                  <a:lnTo>
                    <a:pt x="47" y="456"/>
                  </a:lnTo>
                  <a:lnTo>
                    <a:pt x="41" y="445"/>
                  </a:lnTo>
                  <a:lnTo>
                    <a:pt x="36" y="433"/>
                  </a:lnTo>
                  <a:lnTo>
                    <a:pt x="29" y="418"/>
                  </a:lnTo>
                  <a:lnTo>
                    <a:pt x="23" y="401"/>
                  </a:lnTo>
                  <a:lnTo>
                    <a:pt x="18" y="383"/>
                  </a:lnTo>
                  <a:lnTo>
                    <a:pt x="12" y="363"/>
                  </a:lnTo>
                  <a:lnTo>
                    <a:pt x="8" y="342"/>
                  </a:lnTo>
                  <a:lnTo>
                    <a:pt x="4" y="319"/>
                  </a:lnTo>
                  <a:lnTo>
                    <a:pt x="1" y="294"/>
                  </a:lnTo>
                  <a:lnTo>
                    <a:pt x="0" y="2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" name="Rectangle 206"/>
            <p:cNvSpPr>
              <a:spLocks noChangeAspect="1" noChangeArrowheads="1"/>
            </p:cNvSpPr>
            <p:nvPr userDrawn="1"/>
          </p:nvSpPr>
          <p:spPr bwMode="auto">
            <a:xfrm>
              <a:off x="3962" y="1445"/>
              <a:ext cx="56" cy="48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" name="Freeform 207"/>
            <p:cNvSpPr>
              <a:spLocks noChangeAspect="1"/>
            </p:cNvSpPr>
            <p:nvPr userDrawn="1"/>
          </p:nvSpPr>
          <p:spPr bwMode="auto">
            <a:xfrm>
              <a:off x="4038" y="1445"/>
              <a:ext cx="95" cy="24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7" y="0"/>
                </a:cxn>
                <a:cxn ang="0">
                  <a:pos x="70" y="23"/>
                </a:cxn>
                <a:cxn ang="0">
                  <a:pos x="81" y="45"/>
                </a:cxn>
                <a:cxn ang="0">
                  <a:pos x="88" y="66"/>
                </a:cxn>
                <a:cxn ang="0">
                  <a:pos x="93" y="87"/>
                </a:cxn>
                <a:cxn ang="0">
                  <a:pos x="94" y="106"/>
                </a:cxn>
                <a:cxn ang="0">
                  <a:pos x="95" y="125"/>
                </a:cxn>
                <a:cxn ang="0">
                  <a:pos x="94" y="143"/>
                </a:cxn>
                <a:cxn ang="0">
                  <a:pos x="92" y="161"/>
                </a:cxn>
                <a:cxn ang="0">
                  <a:pos x="87" y="177"/>
                </a:cxn>
                <a:cxn ang="0">
                  <a:pos x="82" y="191"/>
                </a:cxn>
                <a:cxn ang="0">
                  <a:pos x="77" y="204"/>
                </a:cxn>
                <a:cxn ang="0">
                  <a:pos x="73" y="214"/>
                </a:cxn>
                <a:cxn ang="0">
                  <a:pos x="68" y="224"/>
                </a:cxn>
                <a:cxn ang="0">
                  <a:pos x="63" y="232"/>
                </a:cxn>
                <a:cxn ang="0">
                  <a:pos x="61" y="237"/>
                </a:cxn>
                <a:cxn ang="0">
                  <a:pos x="58" y="240"/>
                </a:cxn>
                <a:cxn ang="0">
                  <a:pos x="57" y="241"/>
                </a:cxn>
                <a:cxn ang="0">
                  <a:pos x="0" y="241"/>
                </a:cxn>
                <a:cxn ang="0">
                  <a:pos x="13" y="221"/>
                </a:cxn>
                <a:cxn ang="0">
                  <a:pos x="23" y="202"/>
                </a:cxn>
                <a:cxn ang="0">
                  <a:pos x="31" y="182"/>
                </a:cxn>
                <a:cxn ang="0">
                  <a:pos x="36" y="163"/>
                </a:cxn>
                <a:cxn ang="0">
                  <a:pos x="39" y="143"/>
                </a:cxn>
                <a:cxn ang="0">
                  <a:pos x="40" y="124"/>
                </a:cxn>
                <a:cxn ang="0">
                  <a:pos x="39" y="107"/>
                </a:cxn>
                <a:cxn ang="0">
                  <a:pos x="37" y="91"/>
                </a:cxn>
                <a:cxn ang="0">
                  <a:pos x="34" y="75"/>
                </a:cxn>
                <a:cxn ang="0">
                  <a:pos x="29" y="61"/>
                </a:cxn>
                <a:cxn ang="0">
                  <a:pos x="25" y="48"/>
                </a:cxn>
                <a:cxn ang="0">
                  <a:pos x="20" y="36"/>
                </a:cxn>
                <a:cxn ang="0">
                  <a:pos x="15" y="26"/>
                </a:cxn>
                <a:cxn ang="0">
                  <a:pos x="10" y="17"/>
                </a:cxn>
                <a:cxn ang="0">
                  <a:pos x="6" y="10"/>
                </a:cxn>
                <a:cxn ang="0">
                  <a:pos x="3" y="4"/>
                </a:cxn>
                <a:cxn ang="0">
                  <a:pos x="1" y="2"/>
                </a:cxn>
                <a:cxn ang="0">
                  <a:pos x="0" y="0"/>
                </a:cxn>
              </a:cxnLst>
              <a:rect l="0" t="0" r="r" b="b"/>
              <a:pathLst>
                <a:path w="95" h="241">
                  <a:moveTo>
                    <a:pt x="0" y="0"/>
                  </a:moveTo>
                  <a:lnTo>
                    <a:pt x="57" y="0"/>
                  </a:lnTo>
                  <a:lnTo>
                    <a:pt x="70" y="23"/>
                  </a:lnTo>
                  <a:lnTo>
                    <a:pt x="81" y="45"/>
                  </a:lnTo>
                  <a:lnTo>
                    <a:pt x="88" y="66"/>
                  </a:lnTo>
                  <a:lnTo>
                    <a:pt x="93" y="87"/>
                  </a:lnTo>
                  <a:lnTo>
                    <a:pt x="94" y="106"/>
                  </a:lnTo>
                  <a:lnTo>
                    <a:pt x="95" y="125"/>
                  </a:lnTo>
                  <a:lnTo>
                    <a:pt x="94" y="143"/>
                  </a:lnTo>
                  <a:lnTo>
                    <a:pt x="92" y="161"/>
                  </a:lnTo>
                  <a:lnTo>
                    <a:pt x="87" y="177"/>
                  </a:lnTo>
                  <a:lnTo>
                    <a:pt x="82" y="191"/>
                  </a:lnTo>
                  <a:lnTo>
                    <a:pt x="77" y="204"/>
                  </a:lnTo>
                  <a:lnTo>
                    <a:pt x="73" y="214"/>
                  </a:lnTo>
                  <a:lnTo>
                    <a:pt x="68" y="224"/>
                  </a:lnTo>
                  <a:lnTo>
                    <a:pt x="63" y="232"/>
                  </a:lnTo>
                  <a:lnTo>
                    <a:pt x="61" y="237"/>
                  </a:lnTo>
                  <a:lnTo>
                    <a:pt x="58" y="240"/>
                  </a:lnTo>
                  <a:lnTo>
                    <a:pt x="57" y="241"/>
                  </a:lnTo>
                  <a:lnTo>
                    <a:pt x="0" y="241"/>
                  </a:lnTo>
                  <a:lnTo>
                    <a:pt x="13" y="221"/>
                  </a:lnTo>
                  <a:lnTo>
                    <a:pt x="23" y="202"/>
                  </a:lnTo>
                  <a:lnTo>
                    <a:pt x="31" y="182"/>
                  </a:lnTo>
                  <a:lnTo>
                    <a:pt x="36" y="163"/>
                  </a:lnTo>
                  <a:lnTo>
                    <a:pt x="39" y="143"/>
                  </a:lnTo>
                  <a:lnTo>
                    <a:pt x="40" y="124"/>
                  </a:lnTo>
                  <a:lnTo>
                    <a:pt x="39" y="107"/>
                  </a:lnTo>
                  <a:lnTo>
                    <a:pt x="37" y="91"/>
                  </a:lnTo>
                  <a:lnTo>
                    <a:pt x="34" y="75"/>
                  </a:lnTo>
                  <a:lnTo>
                    <a:pt x="29" y="61"/>
                  </a:lnTo>
                  <a:lnTo>
                    <a:pt x="25" y="48"/>
                  </a:lnTo>
                  <a:lnTo>
                    <a:pt x="20" y="36"/>
                  </a:lnTo>
                  <a:lnTo>
                    <a:pt x="15" y="26"/>
                  </a:lnTo>
                  <a:lnTo>
                    <a:pt x="10" y="17"/>
                  </a:lnTo>
                  <a:lnTo>
                    <a:pt x="6" y="10"/>
                  </a:lnTo>
                  <a:lnTo>
                    <a:pt x="3" y="4"/>
                  </a:lnTo>
                  <a:lnTo>
                    <a:pt x="1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42" name="Group 218"/>
          <p:cNvGrpSpPr>
            <a:grpSpLocks/>
          </p:cNvGrpSpPr>
          <p:nvPr/>
        </p:nvGrpSpPr>
        <p:grpSpPr bwMode="auto">
          <a:xfrm>
            <a:off x="0" y="1587"/>
            <a:ext cx="8304475" cy="300038"/>
            <a:chOff x="4608" y="240"/>
            <a:chExt cx="362" cy="189"/>
          </a:xfrm>
          <a:solidFill>
            <a:schemeClr val="accent2">
              <a:lumMod val="75000"/>
            </a:schemeClr>
          </a:solidFill>
        </p:grpSpPr>
        <p:sp>
          <p:nvSpPr>
            <p:cNvPr id="1235" name="Freeform 211"/>
            <p:cNvSpPr>
              <a:spLocks noChangeAspect="1"/>
            </p:cNvSpPr>
            <p:nvPr userDrawn="1"/>
          </p:nvSpPr>
          <p:spPr bwMode="auto">
            <a:xfrm>
              <a:off x="4608" y="240"/>
              <a:ext cx="215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5" y="0"/>
                </a:cxn>
                <a:cxn ang="0">
                  <a:pos x="530" y="35"/>
                </a:cxn>
                <a:cxn ang="0">
                  <a:pos x="515" y="70"/>
                </a:cxn>
                <a:cxn ang="0">
                  <a:pos x="505" y="103"/>
                </a:cxn>
                <a:cxn ang="0">
                  <a:pos x="496" y="134"/>
                </a:cxn>
                <a:cxn ang="0">
                  <a:pos x="490" y="166"/>
                </a:cxn>
                <a:cxn ang="0">
                  <a:pos x="485" y="196"/>
                </a:cxn>
                <a:cxn ang="0">
                  <a:pos x="482" y="224"/>
                </a:cxn>
                <a:cxn ang="0">
                  <a:pos x="482" y="251"/>
                </a:cxn>
                <a:cxn ang="0">
                  <a:pos x="482" y="277"/>
                </a:cxn>
                <a:cxn ang="0">
                  <a:pos x="485" y="302"/>
                </a:cxn>
                <a:cxn ang="0">
                  <a:pos x="488" y="325"/>
                </a:cxn>
                <a:cxn ang="0">
                  <a:pos x="491" y="347"/>
                </a:cxn>
                <a:cxn ang="0">
                  <a:pos x="496" y="368"/>
                </a:cxn>
                <a:cxn ang="0">
                  <a:pos x="502" y="387"/>
                </a:cxn>
                <a:cxn ang="0">
                  <a:pos x="508" y="404"/>
                </a:cxn>
                <a:cxn ang="0">
                  <a:pos x="514" y="419"/>
                </a:cxn>
                <a:cxn ang="0">
                  <a:pos x="520" y="433"/>
                </a:cxn>
                <a:cxn ang="0">
                  <a:pos x="526" y="446"/>
                </a:cxn>
                <a:cxn ang="0">
                  <a:pos x="530" y="456"/>
                </a:cxn>
                <a:cxn ang="0">
                  <a:pos x="536" y="465"/>
                </a:cxn>
                <a:cxn ang="0">
                  <a:pos x="539" y="472"/>
                </a:cxn>
                <a:cxn ang="0">
                  <a:pos x="545" y="479"/>
                </a:cxn>
                <a:cxn ang="0">
                  <a:pos x="545" y="480"/>
                </a:cxn>
                <a:cxn ang="0">
                  <a:pos x="0" y="480"/>
                </a:cxn>
                <a:cxn ang="0">
                  <a:pos x="0" y="0"/>
                </a:cxn>
              </a:cxnLst>
              <a:rect l="0" t="0" r="r" b="b"/>
              <a:pathLst>
                <a:path w="545" h="480">
                  <a:moveTo>
                    <a:pt x="0" y="0"/>
                  </a:moveTo>
                  <a:lnTo>
                    <a:pt x="545" y="0"/>
                  </a:lnTo>
                  <a:lnTo>
                    <a:pt x="530" y="35"/>
                  </a:lnTo>
                  <a:lnTo>
                    <a:pt x="515" y="70"/>
                  </a:lnTo>
                  <a:lnTo>
                    <a:pt x="505" y="103"/>
                  </a:lnTo>
                  <a:lnTo>
                    <a:pt x="496" y="134"/>
                  </a:lnTo>
                  <a:lnTo>
                    <a:pt x="490" y="166"/>
                  </a:lnTo>
                  <a:lnTo>
                    <a:pt x="485" y="196"/>
                  </a:lnTo>
                  <a:lnTo>
                    <a:pt x="482" y="224"/>
                  </a:lnTo>
                  <a:lnTo>
                    <a:pt x="482" y="251"/>
                  </a:lnTo>
                  <a:lnTo>
                    <a:pt x="482" y="277"/>
                  </a:lnTo>
                  <a:lnTo>
                    <a:pt x="485" y="302"/>
                  </a:lnTo>
                  <a:lnTo>
                    <a:pt x="488" y="325"/>
                  </a:lnTo>
                  <a:lnTo>
                    <a:pt x="491" y="347"/>
                  </a:lnTo>
                  <a:lnTo>
                    <a:pt x="496" y="368"/>
                  </a:lnTo>
                  <a:lnTo>
                    <a:pt x="502" y="387"/>
                  </a:lnTo>
                  <a:lnTo>
                    <a:pt x="508" y="404"/>
                  </a:lnTo>
                  <a:lnTo>
                    <a:pt x="514" y="419"/>
                  </a:lnTo>
                  <a:lnTo>
                    <a:pt x="520" y="433"/>
                  </a:lnTo>
                  <a:lnTo>
                    <a:pt x="526" y="446"/>
                  </a:lnTo>
                  <a:lnTo>
                    <a:pt x="530" y="456"/>
                  </a:lnTo>
                  <a:lnTo>
                    <a:pt x="536" y="465"/>
                  </a:lnTo>
                  <a:lnTo>
                    <a:pt x="539" y="472"/>
                  </a:lnTo>
                  <a:lnTo>
                    <a:pt x="545" y="479"/>
                  </a:lnTo>
                  <a:lnTo>
                    <a:pt x="545" y="480"/>
                  </a:lnTo>
                  <a:lnTo>
                    <a:pt x="0" y="4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6" name="Freeform 212"/>
            <p:cNvSpPr>
              <a:spLocks noChangeAspect="1"/>
            </p:cNvSpPr>
            <p:nvPr userDrawn="1"/>
          </p:nvSpPr>
          <p:spPr bwMode="auto">
            <a:xfrm>
              <a:off x="4752" y="240"/>
              <a:ext cx="218" cy="1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2" y="0"/>
                </a:cxn>
                <a:cxn ang="0">
                  <a:pos x="551" y="480"/>
                </a:cxn>
                <a:cxn ang="0">
                  <a:pos x="67" y="480"/>
                </a:cxn>
                <a:cxn ang="0">
                  <a:pos x="51" y="454"/>
                </a:cxn>
                <a:cxn ang="0">
                  <a:pos x="39" y="428"/>
                </a:cxn>
                <a:cxn ang="0">
                  <a:pos x="28" y="404"/>
                </a:cxn>
                <a:cxn ang="0">
                  <a:pos x="20" y="381"/>
                </a:cxn>
                <a:cxn ang="0">
                  <a:pos x="13" y="358"/>
                </a:cxn>
                <a:cxn ang="0">
                  <a:pos x="8" y="338"/>
                </a:cxn>
                <a:cxn ang="0">
                  <a:pos x="5" y="320"/>
                </a:cxn>
                <a:cxn ang="0">
                  <a:pos x="2" y="303"/>
                </a:cxn>
                <a:cxn ang="0">
                  <a:pos x="1" y="290"/>
                </a:cxn>
                <a:cxn ang="0">
                  <a:pos x="0" y="278"/>
                </a:cxn>
                <a:cxn ang="0">
                  <a:pos x="0" y="0"/>
                </a:cxn>
              </a:cxnLst>
              <a:rect l="0" t="0" r="r" b="b"/>
              <a:pathLst>
                <a:path w="552" h="480">
                  <a:moveTo>
                    <a:pt x="0" y="0"/>
                  </a:moveTo>
                  <a:lnTo>
                    <a:pt x="552" y="0"/>
                  </a:lnTo>
                  <a:lnTo>
                    <a:pt x="551" y="480"/>
                  </a:lnTo>
                  <a:lnTo>
                    <a:pt x="67" y="480"/>
                  </a:lnTo>
                  <a:lnTo>
                    <a:pt x="51" y="454"/>
                  </a:lnTo>
                  <a:lnTo>
                    <a:pt x="39" y="428"/>
                  </a:lnTo>
                  <a:lnTo>
                    <a:pt x="28" y="404"/>
                  </a:lnTo>
                  <a:lnTo>
                    <a:pt x="20" y="381"/>
                  </a:lnTo>
                  <a:lnTo>
                    <a:pt x="13" y="358"/>
                  </a:lnTo>
                  <a:lnTo>
                    <a:pt x="8" y="338"/>
                  </a:lnTo>
                  <a:lnTo>
                    <a:pt x="5" y="320"/>
                  </a:lnTo>
                  <a:lnTo>
                    <a:pt x="2" y="303"/>
                  </a:lnTo>
                  <a:lnTo>
                    <a:pt x="1" y="290"/>
                  </a:lnTo>
                  <a:lnTo>
                    <a:pt x="0" y="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9622" y="1295400"/>
            <a:ext cx="7772400" cy="1470025"/>
          </a:xfrm>
        </p:spPr>
        <p:txBody>
          <a:bodyPr/>
          <a:lstStyle/>
          <a:p>
            <a:r>
              <a:rPr lang="en-US" dirty="0" smtClean="0"/>
              <a:t>Reducing OLTP Instruction Misses with Thread Migration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0514" y="3200400"/>
            <a:ext cx="7772400" cy="1143000"/>
          </a:xfrm>
        </p:spPr>
        <p:txBody>
          <a:bodyPr/>
          <a:lstStyle/>
          <a:p>
            <a:r>
              <a:rPr lang="en-US" sz="2800" i="1" dirty="0" smtClean="0"/>
              <a:t>Islam Atta    </a:t>
            </a:r>
            <a:r>
              <a:rPr lang="en-US" sz="2800" b="1" i="1" dirty="0" smtClean="0"/>
              <a:t>Pınar </a:t>
            </a:r>
            <a:r>
              <a:rPr lang="en-US" sz="2800" b="1" i="1" dirty="0" err="1" smtClean="0"/>
              <a:t>Tözün</a:t>
            </a:r>
            <a:r>
              <a:rPr lang="en-US" sz="2800" i="1" dirty="0" smtClean="0"/>
              <a:t>  </a:t>
            </a:r>
          </a:p>
          <a:p>
            <a:r>
              <a:rPr lang="en-US" sz="2800" i="1" dirty="0" smtClean="0"/>
              <a:t>Anastasia </a:t>
            </a:r>
            <a:r>
              <a:rPr lang="en-US" sz="2800" i="1" dirty="0" err="1" smtClean="0"/>
              <a:t>Ailamaki</a:t>
            </a:r>
            <a:r>
              <a:rPr lang="en-US" sz="2800" i="1" dirty="0" smtClean="0"/>
              <a:t>    Andreas </a:t>
            </a:r>
            <a:r>
              <a:rPr lang="en-US" sz="2800" i="1" dirty="0" err="1" smtClean="0"/>
              <a:t>Moshovos</a:t>
            </a:r>
            <a:endParaRPr lang="en-US" sz="28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57200" y="4419600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/>
              <a:t>University of Toronto</a:t>
            </a:r>
          </a:p>
          <a:p>
            <a:pPr algn="ctr"/>
            <a:r>
              <a:rPr lang="fr-FR" sz="2000" dirty="0" smtClean="0"/>
              <a:t>École </a:t>
            </a:r>
            <a:r>
              <a:rPr lang="fr-FR" sz="2000" dirty="0"/>
              <a:t>Polytechnique Fédérale de </a:t>
            </a:r>
            <a:r>
              <a:rPr lang="fr-FR" sz="2000" dirty="0" smtClean="0"/>
              <a:t>Lausanne</a:t>
            </a:r>
          </a:p>
        </p:txBody>
      </p:sp>
    </p:spTree>
    <p:extLst>
      <p:ext uri="{BB962C8B-B14F-4D97-AF65-F5344CB8AC3E}">
        <p14:creationId xmlns:p14="http://schemas.microsoft.com/office/powerpoint/2010/main" val="215973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 Simulation</a:t>
            </a:r>
          </a:p>
          <a:p>
            <a:pPr lvl="1"/>
            <a:r>
              <a:rPr lang="en-US" dirty="0" smtClean="0"/>
              <a:t>PIN to extract instructions &amp; data accesses per transaction</a:t>
            </a:r>
            <a:endParaRPr lang="en-US" dirty="0"/>
          </a:p>
          <a:p>
            <a:pPr lvl="1"/>
            <a:r>
              <a:rPr lang="en-US" dirty="0" smtClean="0"/>
              <a:t>16 core system</a:t>
            </a:r>
          </a:p>
          <a:p>
            <a:pPr lvl="1"/>
            <a:r>
              <a:rPr lang="en-US" dirty="0" smtClean="0"/>
              <a:t>32KB 8-way set-associative L1 caches</a:t>
            </a:r>
          </a:p>
          <a:p>
            <a:pPr lvl="1"/>
            <a:r>
              <a:rPr lang="en-US" dirty="0" smtClean="0"/>
              <a:t>Miss-threshold</a:t>
            </a:r>
            <a:r>
              <a:rPr lang="en-US" dirty="0"/>
              <a:t> </a:t>
            </a:r>
            <a:r>
              <a:rPr lang="en-US" dirty="0" smtClean="0"/>
              <a:t>is 256</a:t>
            </a:r>
          </a:p>
          <a:p>
            <a:pPr lvl="1"/>
            <a:r>
              <a:rPr lang="en-US" dirty="0" smtClean="0"/>
              <a:t>Last 6 misses are kept</a:t>
            </a:r>
          </a:p>
          <a:p>
            <a:r>
              <a:rPr lang="en-US" dirty="0" smtClean="0"/>
              <a:t>Shore-MT as the storage manager</a:t>
            </a:r>
          </a:p>
          <a:p>
            <a:pPr lvl="1"/>
            <a:r>
              <a:rPr lang="en-US" dirty="0" smtClean="0"/>
              <a:t>Workloads</a:t>
            </a:r>
            <a:r>
              <a:rPr lang="en-US" dirty="0"/>
              <a:t>: TPC-C, TPC-E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70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L1-I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11</a:t>
            </a:fld>
            <a:endParaRPr 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Instruction misses reduced by half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6200" y="2209800"/>
            <a:ext cx="400110" cy="1447800"/>
            <a:chOff x="152401" y="2743200"/>
            <a:chExt cx="400110" cy="14478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501134" y="2743200"/>
              <a:ext cx="0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6200000">
              <a:off x="-63011" y="3257799"/>
              <a:ext cx="830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better</a:t>
              </a:r>
              <a:endParaRPr lang="en-US" sz="2000" dirty="0"/>
            </a:p>
          </p:txBody>
        </p:sp>
      </p:grpSp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528741"/>
              </p:ext>
            </p:extLst>
          </p:nvPr>
        </p:nvGraphicFramePr>
        <p:xfrm>
          <a:off x="552510" y="1219200"/>
          <a:ext cx="805809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376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 on L1-D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12</a:t>
            </a:fld>
            <a:endParaRPr 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Cannot ignore increased data misses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6007641"/>
              </p:ext>
            </p:extLst>
          </p:nvPr>
        </p:nvGraphicFramePr>
        <p:xfrm>
          <a:off x="552511" y="1219200"/>
          <a:ext cx="805809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6200" y="2209800"/>
            <a:ext cx="400110" cy="1447800"/>
            <a:chOff x="152401" y="2743200"/>
            <a:chExt cx="400110" cy="14478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501134" y="2743200"/>
              <a:ext cx="0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 rot="16200000">
              <a:off x="-63011" y="3257799"/>
              <a:ext cx="830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better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2269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Dealing with the data left behind</a:t>
            </a:r>
          </a:p>
          <a:p>
            <a:pPr lvl="1"/>
            <a:r>
              <a:rPr lang="en-US" dirty="0"/>
              <a:t>Prefetching</a:t>
            </a:r>
          </a:p>
          <a:p>
            <a:r>
              <a:rPr lang="en-US" dirty="0" smtClean="0"/>
              <a:t>Depends on thread identification</a:t>
            </a:r>
          </a:p>
          <a:p>
            <a:pPr lvl="1"/>
            <a:r>
              <a:rPr lang="en-US" dirty="0" smtClean="0"/>
              <a:t>Software assisted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ardware detection </a:t>
            </a:r>
          </a:p>
          <a:p>
            <a:r>
              <a:rPr lang="en-US" dirty="0" smtClean="0"/>
              <a:t>OS support needed</a:t>
            </a:r>
          </a:p>
          <a:p>
            <a:pPr lvl="1"/>
            <a:r>
              <a:rPr lang="en-US" dirty="0" smtClean="0"/>
              <a:t>Disabling OS control over thread scheduling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TMi’s</a:t>
            </a:r>
            <a:r>
              <a:rPr lang="en-US" dirty="0" smtClean="0"/>
              <a:t>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~50</a:t>
            </a:r>
            <a:r>
              <a:rPr lang="en-US" dirty="0" smtClean="0"/>
              <a:t>% of the time OLTP stalls on instructions</a:t>
            </a:r>
          </a:p>
          <a:p>
            <a:r>
              <a:rPr lang="en-US" dirty="0" smtClean="0"/>
              <a:t>Spread computation through thread migration</a:t>
            </a:r>
          </a:p>
          <a:p>
            <a:r>
              <a:rPr lang="en-US" dirty="0" err="1" smtClean="0"/>
              <a:t>TMi</a:t>
            </a:r>
            <a:endParaRPr lang="en-US" dirty="0" smtClean="0"/>
          </a:p>
          <a:p>
            <a:pPr lvl="1"/>
            <a:r>
              <a:rPr lang="en-US" dirty="0" smtClean="0"/>
              <a:t>Halves L1-I misses</a:t>
            </a:r>
          </a:p>
          <a:p>
            <a:pPr lvl="1"/>
            <a:r>
              <a:rPr lang="en-US" dirty="0" smtClean="0"/>
              <a:t>Time-wise ~30% expected improvement</a:t>
            </a:r>
          </a:p>
          <a:p>
            <a:pPr lvl="1"/>
            <a:r>
              <a:rPr lang="en-US" dirty="0" smtClean="0"/>
              <a:t>Data misses should be handled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22861" y="6096000"/>
            <a:ext cx="24997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Thank you!</a:t>
            </a:r>
            <a:endParaRPr lang="en-US" sz="4000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83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on a Intel Xeon5660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997803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Shore-MT</a:t>
            </a:r>
          </a:p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Hyper-threading disabled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5867400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IPC &lt; 1 on a 4-issue machine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192014"/>
              </p:ext>
            </p:extLst>
          </p:nvPr>
        </p:nvGraphicFramePr>
        <p:xfrm>
          <a:off x="609600" y="1879868"/>
          <a:ext cx="3531392" cy="39113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484903"/>
              </p:ext>
            </p:extLst>
          </p:nvPr>
        </p:nvGraphicFramePr>
        <p:xfrm>
          <a:off x="4495800" y="1295400"/>
          <a:ext cx="4572000" cy="4495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152401" y="2743200"/>
            <a:ext cx="400110" cy="1447800"/>
            <a:chOff x="152401" y="2743200"/>
            <a:chExt cx="400110" cy="1447800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501134" y="2743200"/>
              <a:ext cx="0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-63011" y="3257799"/>
              <a:ext cx="830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better</a:t>
              </a:r>
              <a:endParaRPr lang="en-US" sz="2000" dirty="0"/>
            </a:p>
          </p:txBody>
        </p:sp>
      </p:grp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0" y="6395113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70-80% of stalls are instruction stalls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56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Graphic spid="12" grpId="0">
        <p:bldAsOne/>
      </p:bldGraphic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Content Placeholder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5115"/>
              </p:ext>
            </p:extLst>
          </p:nvPr>
        </p:nvGraphicFramePr>
        <p:xfrm>
          <a:off x="457200" y="1219200"/>
          <a:ext cx="8229600" cy="4906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OLTP L1 Instruction Cache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77000" y="108567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Trace Simulation</a:t>
            </a:r>
          </a:p>
          <a:p>
            <a:pPr algn="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4-way L1-I Cache </a:t>
            </a:r>
          </a:p>
          <a:p>
            <a:pPr algn="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Shore-MT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33290" y="2667000"/>
            <a:ext cx="400110" cy="1447800"/>
            <a:chOff x="152401" y="2743200"/>
            <a:chExt cx="400110" cy="1447800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501134" y="2743200"/>
              <a:ext cx="0" cy="14478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 rot="16200000">
              <a:off x="-63011" y="3257799"/>
              <a:ext cx="8309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better</a:t>
              </a:r>
              <a:endParaRPr lang="en-US" sz="2000" dirty="0"/>
            </a:p>
          </p:txBody>
        </p:sp>
      </p:grp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" y="6362700"/>
            <a:ext cx="9143999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~512KB is enough for OLTP instruction footprint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048000" y="1371600"/>
            <a:ext cx="76200" cy="3886200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124200" y="2052935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Most common today!</a:t>
            </a:r>
          </a:p>
        </p:txBody>
      </p:sp>
    </p:spTree>
    <p:extLst>
      <p:ext uri="{BB962C8B-B14F-4D97-AF65-F5344CB8AC3E}">
        <p14:creationId xmlns:p14="http://schemas.microsoft.com/office/powerpoint/2010/main" val="248244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Larger L1-I cache size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û"/>
            </a:pPr>
            <a:r>
              <a:rPr lang="en-US" dirty="0" smtClean="0"/>
              <a:t>Higher access latency</a:t>
            </a:r>
          </a:p>
          <a:p>
            <a:r>
              <a:rPr lang="en-US" i="1" dirty="0" smtClean="0"/>
              <a:t>Different replacement policies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û"/>
            </a:pPr>
            <a:r>
              <a:rPr lang="en-US" dirty="0" smtClean="0"/>
              <a:t>Does not really affect OLTP workloads</a:t>
            </a:r>
          </a:p>
          <a:p>
            <a:r>
              <a:rPr lang="en-US" i="1" dirty="0" smtClean="0"/>
              <a:t>Advanced prefetching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û"/>
            </a:pPr>
            <a:r>
              <a:rPr lang="en-US" dirty="0"/>
              <a:t>H</a:t>
            </a:r>
            <a:r>
              <a:rPr lang="en-US" dirty="0" smtClean="0"/>
              <a:t>as too much space </a:t>
            </a:r>
            <a:r>
              <a:rPr lang="en-US" dirty="0"/>
              <a:t>overhead (40KB per core</a:t>
            </a:r>
            <a:r>
              <a:rPr lang="en-US" dirty="0" smtClean="0"/>
              <a:t>)</a:t>
            </a:r>
          </a:p>
          <a:p>
            <a:r>
              <a:rPr lang="en-US" i="1" smtClean="0"/>
              <a:t>Simultaneous multi-threading</a:t>
            </a:r>
            <a:endParaRPr lang="en-US" i="1" dirty="0"/>
          </a:p>
          <a:p>
            <a:pPr lvl="1">
              <a:buClr>
                <a:srgbClr val="00B050"/>
              </a:buClr>
              <a:buFont typeface="Wingdings" pitchFamily="2" charset="2"/>
              <a:buChar char=""/>
            </a:pPr>
            <a:r>
              <a:rPr lang="en-US" dirty="0" smtClean="0"/>
              <a:t>Increases IPC per hardware context</a:t>
            </a:r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û"/>
            </a:pPr>
            <a:r>
              <a:rPr lang="en-US" dirty="0"/>
              <a:t>C</a:t>
            </a:r>
            <a:r>
              <a:rPr lang="en-US" dirty="0" smtClean="0"/>
              <a:t>ache polluting</a:t>
            </a:r>
            <a:endParaRPr lang="en-US" dirty="0"/>
          </a:p>
          <a:p>
            <a:pPr lvl="1">
              <a:buClr>
                <a:schemeClr val="accent2">
                  <a:lumMod val="75000"/>
                </a:schemeClr>
              </a:buClr>
              <a:buFont typeface="Wingdings" pitchFamily="2" charset="2"/>
              <a:buChar char="û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Instruction Stalls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943601" y="838200"/>
            <a:ext cx="2971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r">
              <a:buFontTx/>
              <a:buNone/>
            </a:pPr>
            <a:r>
              <a:rPr lang="en-US" sz="2400" dirty="0">
                <a:solidFill>
                  <a:schemeClr val="tx2"/>
                </a:solidFill>
              </a:rPr>
              <a:t>a</a:t>
            </a:r>
            <a:r>
              <a:rPr lang="en-US" sz="2400" dirty="0" smtClean="0">
                <a:solidFill>
                  <a:schemeClr val="tx2"/>
                </a:solidFill>
              </a:rPr>
              <a:t>t the hardware </a:t>
            </a:r>
            <a:r>
              <a:rPr lang="en-US" sz="2400" dirty="0">
                <a:solidFill>
                  <a:schemeClr val="tx2"/>
                </a:solidFill>
              </a:rPr>
              <a:t>l</a:t>
            </a:r>
            <a:r>
              <a:rPr lang="en-US" sz="2400" dirty="0" smtClean="0">
                <a:solidFill>
                  <a:schemeClr val="tx2"/>
                </a:solidFill>
              </a:rPr>
              <a:t>evel</a:t>
            </a:r>
          </a:p>
        </p:txBody>
      </p:sp>
    </p:spTree>
    <p:extLst>
      <p:ext uri="{BB962C8B-B14F-4D97-AF65-F5344CB8AC3E}">
        <p14:creationId xmlns:p14="http://schemas.microsoft.com/office/powerpoint/2010/main" val="21881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usage of </a:t>
            </a:r>
            <a:r>
              <a:rPr lang="en-US" b="1" dirty="0"/>
              <a:t>aggregate</a:t>
            </a:r>
            <a:r>
              <a:rPr lang="en-US" dirty="0"/>
              <a:t> L1-I </a:t>
            </a:r>
            <a:r>
              <a:rPr lang="en-US" dirty="0" smtClean="0"/>
              <a:t>capacity</a:t>
            </a:r>
          </a:p>
          <a:p>
            <a:pPr lvl="1"/>
            <a:r>
              <a:rPr lang="en-US" i="1" dirty="0" smtClean="0"/>
              <a:t>Large </a:t>
            </a:r>
            <a:r>
              <a:rPr lang="en-US" i="1" dirty="0"/>
              <a:t>cache size without increased latency</a:t>
            </a:r>
            <a:endParaRPr lang="en-US" sz="3200" i="1" dirty="0"/>
          </a:p>
          <a:p>
            <a:r>
              <a:rPr lang="en-US" dirty="0"/>
              <a:t>Can exploit instruction </a:t>
            </a:r>
            <a:r>
              <a:rPr lang="en-US" b="1" dirty="0"/>
              <a:t>commonality</a:t>
            </a:r>
            <a:endParaRPr lang="en-US" sz="2800" b="1" dirty="0"/>
          </a:p>
          <a:p>
            <a:pPr lvl="1"/>
            <a:r>
              <a:rPr lang="en-US" i="1" dirty="0"/>
              <a:t>Localizes common transaction instructions</a:t>
            </a:r>
          </a:p>
          <a:p>
            <a:r>
              <a:rPr lang="en-US" b="1" dirty="0"/>
              <a:t>Dynamic</a:t>
            </a:r>
            <a:r>
              <a:rPr lang="en-US" dirty="0"/>
              <a:t> </a:t>
            </a:r>
            <a:r>
              <a:rPr lang="en-US" b="1" dirty="0"/>
              <a:t>hardware</a:t>
            </a:r>
            <a:r>
              <a:rPr lang="en-US" dirty="0"/>
              <a:t> solution</a:t>
            </a:r>
            <a:endParaRPr lang="en-US" sz="2800" dirty="0"/>
          </a:p>
          <a:p>
            <a:pPr lvl="1"/>
            <a:r>
              <a:rPr lang="en-US" i="1" dirty="0" smtClean="0"/>
              <a:t>More general purpose</a:t>
            </a:r>
            <a:endParaRPr lang="en-US" i="1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Alternative: Thread Migration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918250" y="3067059"/>
            <a:ext cx="1663150" cy="2724141"/>
            <a:chOff x="1918250" y="3067059"/>
            <a:chExt cx="1663150" cy="2724141"/>
          </a:xfrm>
        </p:grpSpPr>
        <p:grpSp>
          <p:nvGrpSpPr>
            <p:cNvPr id="56" name="Group 55"/>
            <p:cNvGrpSpPr/>
            <p:nvPr/>
          </p:nvGrpSpPr>
          <p:grpSpPr>
            <a:xfrm>
              <a:off x="1918250" y="3067059"/>
              <a:ext cx="1663150" cy="2724141"/>
              <a:chOff x="4308200" y="1857369"/>
              <a:chExt cx="1663150" cy="272414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862584" y="1857369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308200" y="2789053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416967" y="2789051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416967" y="4236853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6" idx="2"/>
                <a:endCxn id="7" idx="0"/>
              </p:cNvCxnSpPr>
              <p:nvPr/>
            </p:nvCxnSpPr>
            <p:spPr>
              <a:xfrm flipH="1">
                <a:off x="4585392" y="2202026"/>
                <a:ext cx="554384" cy="58702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6" idx="2"/>
                <a:endCxn id="8" idx="0"/>
              </p:cNvCxnSpPr>
              <p:nvPr/>
            </p:nvCxnSpPr>
            <p:spPr>
              <a:xfrm>
                <a:off x="5139776" y="2202026"/>
                <a:ext cx="554383" cy="5870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8" idx="2"/>
                <a:endCxn id="9" idx="0"/>
              </p:cNvCxnSpPr>
              <p:nvPr/>
            </p:nvCxnSpPr>
            <p:spPr>
              <a:xfrm>
                <a:off x="5694159" y="3133708"/>
                <a:ext cx="0" cy="1103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7" idx="3"/>
                <a:endCxn id="8" idx="1"/>
              </p:cNvCxnSpPr>
              <p:nvPr/>
            </p:nvCxnSpPr>
            <p:spPr>
              <a:xfrm flipV="1">
                <a:off x="4862583" y="2961380"/>
                <a:ext cx="55438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Elbow Connector 27"/>
              <p:cNvCxnSpPr>
                <a:stCxn id="8" idx="3"/>
                <a:endCxn id="6" idx="3"/>
              </p:cNvCxnSpPr>
              <p:nvPr/>
            </p:nvCxnSpPr>
            <p:spPr>
              <a:xfrm flipH="1" flipV="1">
                <a:off x="5416967" y="2029698"/>
                <a:ext cx="554383" cy="931682"/>
              </a:xfrm>
              <a:prstGeom prst="bentConnector3">
                <a:avLst>
                  <a:gd name="adj1" fmla="val -41235"/>
                </a:avLst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Arrow Connector 85"/>
            <p:cNvCxnSpPr>
              <a:stCxn id="7" idx="2"/>
              <a:endCxn id="9" idx="1"/>
            </p:cNvCxnSpPr>
            <p:nvPr/>
          </p:nvCxnSpPr>
          <p:spPr>
            <a:xfrm>
              <a:off x="2195442" y="4343400"/>
              <a:ext cx="831575" cy="12754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Transactions Running Parallel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6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694025" y="2617599"/>
            <a:ext cx="554383" cy="344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T1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5694024" y="2962265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5694025" y="3306922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5694022" y="3633822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5694023" y="3978479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08431" y="2617599"/>
            <a:ext cx="554383" cy="344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T2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608430" y="2962265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608431" y="3306922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608428" y="3633822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522817" y="2617599"/>
            <a:ext cx="554383" cy="344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prstClr val="black"/>
                </a:solidFill>
              </a:rPr>
              <a:t>T3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522816" y="2962265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7522818" y="3306922"/>
            <a:ext cx="554374" cy="34465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522814" y="3633822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600200" y="2157208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265016" y="2157461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00B050">
                  <a:shade val="30000"/>
                  <a:satMod val="115000"/>
                </a:srgbClr>
              </a:gs>
              <a:gs pos="50000">
                <a:srgbClr val="00B050">
                  <a:shade val="67500"/>
                  <a:satMod val="115000"/>
                </a:srgbClr>
              </a:gs>
              <a:gs pos="100000">
                <a:srgbClr val="00B05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2950816" y="2157207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914400" y="2157208"/>
            <a:ext cx="554383" cy="344657"/>
          </a:xfrm>
          <a:prstGeom prst="rect">
            <a:avLst/>
          </a:prstGeom>
          <a:gradFill flip="none" rotWithShape="1">
            <a:gsLst>
              <a:gs pos="0">
                <a:srgbClr val="FFFF00">
                  <a:shade val="30000"/>
                  <a:satMod val="115000"/>
                </a:srgbClr>
              </a:gs>
              <a:gs pos="50000">
                <a:srgbClr val="FFFF00">
                  <a:shade val="67500"/>
                  <a:satMod val="115000"/>
                </a:srgbClr>
              </a:gs>
              <a:gs pos="100000">
                <a:srgbClr val="FFFF00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62000" y="1548380"/>
            <a:ext cx="4938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Instruction parts that can fit into L1-I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123619" y="2155934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Threads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827710" y="2743200"/>
            <a:ext cx="161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  <a:cs typeface="Calibri" pitchFamily="34" charset="0"/>
              </a:rPr>
              <a:t>Transaction</a:t>
            </a:r>
          </a:p>
        </p:txBody>
      </p:sp>
      <p:sp>
        <p:nvSpPr>
          <p:cNvPr id="83" name="Rectangle 82"/>
          <p:cNvSpPr/>
          <p:nvPr/>
        </p:nvSpPr>
        <p:spPr>
          <a:xfrm>
            <a:off x="2472634" y="3067058"/>
            <a:ext cx="554383" cy="344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T1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2472634" y="3067039"/>
            <a:ext cx="554383" cy="344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T2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2472634" y="3067038"/>
            <a:ext cx="554383" cy="34465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bg1">
                    <a:lumMod val="75000"/>
                  </a:schemeClr>
                </a:solidFill>
              </a:rPr>
              <a:t>T3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0" y="6362700"/>
            <a:ext cx="9144000" cy="4953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tIns="0" bIns="0">
            <a:no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3200" b="1" dirty="0" smtClean="0">
                <a:latin typeface="Calibri" pitchFamily="34" charset="0"/>
                <a:cs typeface="Calibri" pitchFamily="34" charset="0"/>
              </a:rPr>
              <a:t>Common instructions among concurrent threads</a:t>
            </a:r>
            <a:endParaRPr lang="en-US" sz="3200" b="1" i="1" baseline="30000" dirty="0">
              <a:solidFill>
                <a:srgbClr val="435EB3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41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2 0.13889 L -4.44444E-6 -2.22222E-6 " pathEditMode="relative" rAng="0" ptsTypes="AA">
                                      <p:cBhvr>
                                        <p:cTn id="28" dur="2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2 0.13889 L 0.06598 0.13889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49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6161E-6 L 0.06598 0.13899 " pathEditMode="relative" rAng="0" ptsTypes="AA">
                                      <p:cBhvr>
                                        <p:cTn id="40" dur="2000" spd="-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6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2 0.13889 L -4.44444E-6 -2.22222E-6 " pathEditMode="relative" rAng="0" ptsTypes="AA">
                                      <p:cBhvr>
                                        <p:cTn id="56" dur="2000" spd="-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-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49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902 0.13889 L 0.06598 0.3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0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000"/>
                            </p:stCondLst>
                            <p:childTnLst>
                              <p:par>
                                <p:cTn id="67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22222E-6 L 0.06598 0.13889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9" y="6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98 0.13889 L 0.06598 0.35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0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000"/>
                            </p:stCondLst>
                            <p:childTnLst>
                              <p:par>
                                <p:cTn id="88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 animBg="1"/>
      <p:bldP spid="60" grpId="0" animBg="1"/>
      <p:bldP spid="61" grpId="0" animBg="1"/>
      <p:bldP spid="62" grpId="0" animBg="1"/>
      <p:bldP spid="64" grpId="0"/>
      <p:bldP spid="65" grpId="0" animBg="1"/>
      <p:bldP spid="66" grpId="0" animBg="1"/>
      <p:bldP spid="67" grpId="0" animBg="1"/>
      <p:bldP spid="69" grpId="0"/>
      <p:bldP spid="70" grpId="0" animBg="1"/>
      <p:bldP spid="71" grpId="0" animBg="1"/>
      <p:bldP spid="72" grpId="0" animBg="1"/>
      <p:bldP spid="81" grpId="0"/>
      <p:bldP spid="82" grpId="0"/>
      <p:bldP spid="83" grpId="0"/>
      <p:bldP spid="83" grpId="1"/>
      <p:bldP spid="83" grpId="2"/>
      <p:bldP spid="83" grpId="3"/>
      <p:bldP spid="83" grpId="4"/>
      <p:bldP spid="84" grpId="0"/>
      <p:bldP spid="84" grpId="1"/>
      <p:bldP spid="84" grpId="2"/>
      <p:bldP spid="84" grpId="3"/>
      <p:bldP spid="89" grpId="0"/>
      <p:bldP spid="89" grpId="1"/>
      <p:bldP spid="89" grpId="2"/>
      <p:bldP spid="89" grpId="3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36802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37240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7135885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38616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5816865" y="2530038"/>
            <a:ext cx="2356198" cy="689328"/>
            <a:chOff x="971734" y="2000665"/>
            <a:chExt cx="2356198" cy="689328"/>
          </a:xfrm>
        </p:grpSpPr>
        <p:grpSp>
          <p:nvGrpSpPr>
            <p:cNvPr id="28" name="Group 27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5816866" y="3322077"/>
            <a:ext cx="2356198" cy="689328"/>
            <a:chOff x="971734" y="2000665"/>
            <a:chExt cx="2356198" cy="689328"/>
          </a:xfrm>
        </p:grpSpPr>
        <p:grpSp>
          <p:nvGrpSpPr>
            <p:cNvPr id="39" name="Group 38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9" name="Group 48"/>
          <p:cNvGrpSpPr/>
          <p:nvPr/>
        </p:nvGrpSpPr>
        <p:grpSpPr>
          <a:xfrm>
            <a:off x="5816864" y="4106055"/>
            <a:ext cx="2356198" cy="689328"/>
            <a:chOff x="971734" y="2000665"/>
            <a:chExt cx="2356198" cy="689328"/>
          </a:xfrm>
        </p:grpSpPr>
        <p:grpSp>
          <p:nvGrpSpPr>
            <p:cNvPr id="50" name="Group 49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0" name="Group 59"/>
          <p:cNvGrpSpPr/>
          <p:nvPr/>
        </p:nvGrpSpPr>
        <p:grpSpPr>
          <a:xfrm>
            <a:off x="5816863" y="4910583"/>
            <a:ext cx="2356198" cy="689328"/>
            <a:chOff x="971734" y="2000665"/>
            <a:chExt cx="2356198" cy="689328"/>
          </a:xfrm>
        </p:grpSpPr>
        <p:grpSp>
          <p:nvGrpSpPr>
            <p:cNvPr id="61" name="Group 60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537078" y="1844238"/>
            <a:ext cx="86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72" name="TextBox 71"/>
          <p:cNvSpPr txBox="1"/>
          <p:nvPr/>
        </p:nvSpPr>
        <p:spPr>
          <a:xfrm>
            <a:off x="2438400" y="270236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5822244" y="5711472"/>
            <a:ext cx="2356198" cy="689328"/>
            <a:chOff x="971734" y="2000665"/>
            <a:chExt cx="2356198" cy="689328"/>
          </a:xfrm>
        </p:grpSpPr>
        <p:grpSp>
          <p:nvGrpSpPr>
            <p:cNvPr id="91" name="Group 90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2" name="Group 91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1" name="TextBox 100"/>
          <p:cNvSpPr txBox="1"/>
          <p:nvPr/>
        </p:nvSpPr>
        <p:spPr>
          <a:xfrm>
            <a:off x="3015539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615977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4214622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817353" y="21490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/>
          </a:p>
        </p:txBody>
      </p:sp>
      <p:grpSp>
        <p:nvGrpSpPr>
          <p:cNvPr id="116" name="Group 115"/>
          <p:cNvGrpSpPr/>
          <p:nvPr/>
        </p:nvGrpSpPr>
        <p:grpSpPr>
          <a:xfrm>
            <a:off x="2895602" y="2530038"/>
            <a:ext cx="2356198" cy="689328"/>
            <a:chOff x="971734" y="2000665"/>
            <a:chExt cx="2356198" cy="689328"/>
          </a:xfrm>
        </p:grpSpPr>
        <p:grpSp>
          <p:nvGrpSpPr>
            <p:cNvPr id="117" name="Group 116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19" name="Rectangle 118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27" name="Group 126"/>
          <p:cNvGrpSpPr/>
          <p:nvPr/>
        </p:nvGrpSpPr>
        <p:grpSpPr>
          <a:xfrm>
            <a:off x="2895603" y="3322077"/>
            <a:ext cx="2356198" cy="689328"/>
            <a:chOff x="971734" y="2000665"/>
            <a:chExt cx="2356198" cy="689328"/>
          </a:xfrm>
        </p:grpSpPr>
        <p:grpSp>
          <p:nvGrpSpPr>
            <p:cNvPr id="128" name="Group 127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38" name="Group 137"/>
          <p:cNvGrpSpPr/>
          <p:nvPr/>
        </p:nvGrpSpPr>
        <p:grpSpPr>
          <a:xfrm>
            <a:off x="2895601" y="4106055"/>
            <a:ext cx="2356198" cy="689328"/>
            <a:chOff x="971734" y="2000665"/>
            <a:chExt cx="2356198" cy="689328"/>
          </a:xfrm>
        </p:grpSpPr>
        <p:grpSp>
          <p:nvGrpSpPr>
            <p:cNvPr id="139" name="Group 138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45" name="Rectangle 144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49" name="Group 148"/>
          <p:cNvGrpSpPr/>
          <p:nvPr/>
        </p:nvGrpSpPr>
        <p:grpSpPr>
          <a:xfrm>
            <a:off x="2895600" y="4910583"/>
            <a:ext cx="2356198" cy="689328"/>
            <a:chOff x="971734" y="2000665"/>
            <a:chExt cx="2356198" cy="689328"/>
          </a:xfrm>
        </p:grpSpPr>
        <p:grpSp>
          <p:nvGrpSpPr>
            <p:cNvPr id="150" name="Group 149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56" name="Rectangle 155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ectangle 153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ectangle 154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60" name="TextBox 159"/>
          <p:cNvSpPr txBox="1"/>
          <p:nvPr/>
        </p:nvSpPr>
        <p:spPr>
          <a:xfrm>
            <a:off x="3615815" y="1844238"/>
            <a:ext cx="86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CORES</a:t>
            </a:r>
            <a:endParaRPr lang="en-US" sz="2000" dirty="0"/>
          </a:p>
        </p:txBody>
      </p:sp>
      <p:grpSp>
        <p:nvGrpSpPr>
          <p:cNvPr id="161" name="Group 160"/>
          <p:cNvGrpSpPr/>
          <p:nvPr/>
        </p:nvGrpSpPr>
        <p:grpSpPr>
          <a:xfrm>
            <a:off x="2895604" y="5711472"/>
            <a:ext cx="2356198" cy="689328"/>
            <a:chOff x="971734" y="2000665"/>
            <a:chExt cx="2356198" cy="689328"/>
          </a:xfrm>
        </p:grpSpPr>
        <p:grpSp>
          <p:nvGrpSpPr>
            <p:cNvPr id="162" name="Group 161"/>
            <p:cNvGrpSpPr/>
            <p:nvPr/>
          </p:nvGrpSpPr>
          <p:grpSpPr>
            <a:xfrm>
              <a:off x="971735" y="2000665"/>
              <a:ext cx="2356197" cy="344662"/>
              <a:chOff x="971735" y="2000665"/>
              <a:chExt cx="2356197" cy="344662"/>
            </a:xfrm>
          </p:grpSpPr>
          <p:sp>
            <p:nvSpPr>
              <p:cNvPr id="168" name="Rectangle 167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3" name="Group 162"/>
            <p:cNvGrpSpPr/>
            <p:nvPr/>
          </p:nvGrpSpPr>
          <p:grpSpPr>
            <a:xfrm>
              <a:off x="971734" y="2345331"/>
              <a:ext cx="2356197" cy="344662"/>
              <a:chOff x="971735" y="2000665"/>
              <a:chExt cx="2356197" cy="344662"/>
            </a:xfrm>
          </p:grpSpPr>
          <p:sp>
            <p:nvSpPr>
              <p:cNvPr id="164" name="Rectangle 16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2173111" y="2000669"/>
                <a:ext cx="554383" cy="344658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2773549" y="2000669"/>
                <a:ext cx="554383" cy="34465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74" name="Rectangle 173"/>
          <p:cNvSpPr/>
          <p:nvPr/>
        </p:nvSpPr>
        <p:spPr>
          <a:xfrm>
            <a:off x="2895597" y="2530052"/>
            <a:ext cx="554383" cy="3446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3243810" y="1290191"/>
            <a:ext cx="1730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Traditional</a:t>
            </a:r>
            <a:endParaRPr lang="en-US" sz="2800" dirty="0"/>
          </a:p>
        </p:txBody>
      </p:sp>
      <p:sp>
        <p:nvSpPr>
          <p:cNvPr id="178" name="TextBox 177"/>
          <p:cNvSpPr txBox="1"/>
          <p:nvPr/>
        </p:nvSpPr>
        <p:spPr>
          <a:xfrm>
            <a:off x="6599659" y="1274802"/>
            <a:ext cx="8066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 smtClean="0"/>
              <a:t>TMi</a:t>
            </a:r>
            <a:endParaRPr lang="en-US" sz="3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5251797" y="2816204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L1I</a:t>
            </a:r>
            <a:endParaRPr lang="en-US" sz="24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438400" y="342592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2438400" y="428011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2438400" y="51208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9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286000" y="5874477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10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8372290" y="268243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8372290" y="340599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8372290" y="42601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3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8372290" y="508291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8390782" y="5854549"/>
            <a:ext cx="372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4 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637207" y="1687120"/>
            <a:ext cx="554386" cy="1705537"/>
            <a:chOff x="685798" y="1922699"/>
            <a:chExt cx="554386" cy="1705537"/>
          </a:xfrm>
        </p:grpSpPr>
        <p:sp>
          <p:nvSpPr>
            <p:cNvPr id="175" name="Rectangle 174"/>
            <p:cNvSpPr/>
            <p:nvPr/>
          </p:nvSpPr>
          <p:spPr>
            <a:xfrm>
              <a:off x="685801" y="1922699"/>
              <a:ext cx="554383" cy="3446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T1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685800" y="2267365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685801" y="26120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685798" y="29389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685799" y="3283579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637210" y="3439720"/>
            <a:ext cx="554386" cy="1360880"/>
            <a:chOff x="685798" y="1922699"/>
            <a:chExt cx="554386" cy="1360880"/>
          </a:xfrm>
        </p:grpSpPr>
        <p:sp>
          <p:nvSpPr>
            <p:cNvPr id="193" name="Rectangle 192"/>
            <p:cNvSpPr/>
            <p:nvPr/>
          </p:nvSpPr>
          <p:spPr>
            <a:xfrm>
              <a:off x="685801" y="1922699"/>
              <a:ext cx="554383" cy="3446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T2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85800" y="2267365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801" y="26120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shade val="30000"/>
                    <a:satMod val="115000"/>
                  </a:srgbClr>
                </a:gs>
                <a:gs pos="50000">
                  <a:srgbClr val="00B050">
                    <a:shade val="67500"/>
                    <a:satMod val="115000"/>
                  </a:srgbClr>
                </a:gs>
                <a:gs pos="100000">
                  <a:srgbClr val="00B05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685798" y="29389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637204" y="4811320"/>
            <a:ext cx="554386" cy="1360880"/>
            <a:chOff x="685798" y="1922699"/>
            <a:chExt cx="554386" cy="1360880"/>
          </a:xfrm>
        </p:grpSpPr>
        <p:sp>
          <p:nvSpPr>
            <p:cNvPr id="198" name="Rectangle 197"/>
            <p:cNvSpPr/>
            <p:nvPr/>
          </p:nvSpPr>
          <p:spPr>
            <a:xfrm>
              <a:off x="685801" y="1922699"/>
              <a:ext cx="554383" cy="344657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prstClr val="black"/>
                  </a:solidFill>
                </a:rPr>
                <a:t>T3</a:t>
              </a:r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685800" y="2267365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85802" y="2612022"/>
              <a:ext cx="554374" cy="344657"/>
            </a:xfrm>
            <a:prstGeom prst="rect">
              <a:avLst/>
            </a:prstGeom>
            <a:gradFill flip="none" rotWithShape="1">
              <a:gsLst>
                <a:gs pos="0">
                  <a:srgbClr val="0070C0">
                    <a:shade val="30000"/>
                    <a:satMod val="115000"/>
                  </a:srgbClr>
                </a:gs>
                <a:gs pos="50000">
                  <a:srgbClr val="0070C0">
                    <a:shade val="67500"/>
                    <a:satMod val="115000"/>
                  </a:srgbClr>
                </a:gs>
                <a:gs pos="100000">
                  <a:srgbClr val="0070C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85798" y="2938922"/>
              <a:ext cx="554383" cy="344657"/>
            </a:xfrm>
            <a:prstGeom prst="rect">
              <a:avLst/>
            </a:prstGeom>
            <a:gradFill flip="none" rotWithShape="1">
              <a:gsLst>
                <a:gs pos="0">
                  <a:srgbClr val="FFFF00">
                    <a:shade val="30000"/>
                    <a:satMod val="115000"/>
                  </a:srgbClr>
                </a:gs>
                <a:gs pos="50000">
                  <a:srgbClr val="FFFF00">
                    <a:shade val="67500"/>
                    <a:satMod val="115000"/>
                  </a:srgbClr>
                </a:gs>
                <a:gs pos="100000">
                  <a:srgbClr val="FFFF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prstClr val="black"/>
                </a:solidFill>
              </a:endParaRPr>
            </a:p>
          </p:txBody>
        </p:sp>
      </p:grpSp>
      <p:sp>
        <p:nvSpPr>
          <p:cNvPr id="202" name="TextBox 201"/>
          <p:cNvSpPr txBox="1"/>
          <p:nvPr/>
        </p:nvSpPr>
        <p:spPr>
          <a:xfrm>
            <a:off x="381000" y="1306120"/>
            <a:ext cx="10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Threads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895604" y="2874704"/>
            <a:ext cx="554383" cy="3446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prstClr val="black"/>
              </a:solidFill>
            </a:endParaRPr>
          </a:p>
        </p:txBody>
      </p:sp>
      <p:grpSp>
        <p:nvGrpSpPr>
          <p:cNvPr id="205" name="Group 204"/>
          <p:cNvGrpSpPr/>
          <p:nvPr/>
        </p:nvGrpSpPr>
        <p:grpSpPr>
          <a:xfrm>
            <a:off x="1295400" y="2551507"/>
            <a:ext cx="482023" cy="3544493"/>
            <a:chOff x="19111" y="1659769"/>
            <a:chExt cx="482023" cy="3544493"/>
          </a:xfrm>
        </p:grpSpPr>
        <p:cxnSp>
          <p:nvCxnSpPr>
            <p:cNvPr id="206" name="Straight Arrow Connector 205"/>
            <p:cNvCxnSpPr/>
            <p:nvPr/>
          </p:nvCxnSpPr>
          <p:spPr>
            <a:xfrm flipV="1">
              <a:off x="480777" y="1659769"/>
              <a:ext cx="20357" cy="35444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 rot="16200000">
              <a:off x="-128525" y="3227022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  <p:sp>
        <p:nvSpPr>
          <p:cNvPr id="208" name="TextBox 207"/>
          <p:cNvSpPr txBox="1"/>
          <p:nvPr/>
        </p:nvSpPr>
        <p:spPr>
          <a:xfrm>
            <a:off x="2057400" y="1944469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Misses</a:t>
            </a:r>
            <a:endParaRPr lang="en-US" dirty="0"/>
          </a:p>
        </p:txBody>
      </p:sp>
      <p:sp>
        <p:nvSpPr>
          <p:cNvPr id="209" name="TextBox 208"/>
          <p:cNvSpPr txBox="1"/>
          <p:nvPr/>
        </p:nvSpPr>
        <p:spPr>
          <a:xfrm>
            <a:off x="8248345" y="194384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Total</a:t>
            </a:r>
          </a:p>
          <a:p>
            <a:pPr algn="ctr"/>
            <a:r>
              <a:rPr lang="en-US" dirty="0" smtClean="0"/>
              <a:t>Misses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5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71" grpId="0"/>
      <p:bldP spid="72" grpId="0"/>
      <p:bldP spid="174" grpId="0" animBg="1"/>
      <p:bldP spid="177" grpId="0"/>
      <p:bldP spid="178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204" grpId="0" animBg="1"/>
      <p:bldP spid="208" grpId="0"/>
      <p:bldP spid="2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8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39338" y="18572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39776" y="18572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819401" y="2191099"/>
            <a:ext cx="1154822" cy="689324"/>
            <a:chOff x="971734" y="2000665"/>
            <a:chExt cx="1154822" cy="689324"/>
          </a:xfrm>
        </p:grpSpPr>
        <p:grpSp>
          <p:nvGrpSpPr>
            <p:cNvPr id="71" name="Group 70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819401" y="3004247"/>
            <a:ext cx="1154822" cy="689324"/>
            <a:chOff x="971734" y="2000665"/>
            <a:chExt cx="1154822" cy="689324"/>
          </a:xfrm>
        </p:grpSpPr>
        <p:grpSp>
          <p:nvGrpSpPr>
            <p:cNvPr id="82" name="Group 81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2939176" y="1543236"/>
            <a:ext cx="86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419600" y="1621898"/>
            <a:ext cx="4724400" cy="2346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dirty="0" smtClean="0"/>
              <a:t>Group threads</a:t>
            </a:r>
          </a:p>
          <a:p>
            <a:r>
              <a:rPr lang="en-US" sz="2800" dirty="0" smtClean="0"/>
              <a:t>Wait till L1-I is almost full</a:t>
            </a:r>
          </a:p>
          <a:p>
            <a:pPr lvl="1"/>
            <a:r>
              <a:rPr lang="en-US" dirty="0" smtClean="0"/>
              <a:t>Count misses</a:t>
            </a:r>
          </a:p>
          <a:p>
            <a:pPr lvl="1"/>
            <a:r>
              <a:rPr lang="en-US" dirty="0" smtClean="0"/>
              <a:t>Record last N misses</a:t>
            </a:r>
          </a:p>
          <a:p>
            <a:pPr lvl="1"/>
            <a:r>
              <a:rPr lang="en-US" dirty="0" smtClean="0"/>
              <a:t>Misses &gt; threshold =&gt; Migrate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74224" y="250799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L1I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524000"/>
            <a:ext cx="1610690" cy="2110518"/>
            <a:chOff x="457200" y="1276290"/>
            <a:chExt cx="1610690" cy="2110518"/>
          </a:xfrm>
        </p:grpSpPr>
        <p:grpSp>
          <p:nvGrpSpPr>
            <p:cNvPr id="62" name="Group 61"/>
            <p:cNvGrpSpPr/>
            <p:nvPr/>
          </p:nvGrpSpPr>
          <p:grpSpPr>
            <a:xfrm>
              <a:off x="1276180" y="1687120"/>
              <a:ext cx="554386" cy="1360880"/>
              <a:chOff x="685798" y="1922699"/>
              <a:chExt cx="554386" cy="136088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85801" y="1922699"/>
                <a:ext cx="554383" cy="3446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85800" y="22673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5801" y="26120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798" y="29389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37023" y="1681271"/>
              <a:ext cx="554386" cy="1705537"/>
              <a:chOff x="685798" y="1922699"/>
              <a:chExt cx="554386" cy="1705537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85801" y="1922699"/>
                <a:ext cx="554383" cy="3446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85800" y="22673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85801" y="26120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85798" y="29389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85799" y="3283579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57200" y="1276290"/>
              <a:ext cx="1610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Transaction A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7200" y="3886200"/>
            <a:ext cx="1610690" cy="2110518"/>
            <a:chOff x="457200" y="1276290"/>
            <a:chExt cx="1610690" cy="2110518"/>
          </a:xfrm>
        </p:grpSpPr>
        <p:grpSp>
          <p:nvGrpSpPr>
            <p:cNvPr id="91" name="Group 90"/>
            <p:cNvGrpSpPr/>
            <p:nvPr/>
          </p:nvGrpSpPr>
          <p:grpSpPr>
            <a:xfrm>
              <a:off x="1276182" y="1687120"/>
              <a:ext cx="554384" cy="1033980"/>
              <a:chOff x="685800" y="1922699"/>
              <a:chExt cx="554384" cy="1033980"/>
            </a:xfrm>
          </p:grpSpPr>
          <p:sp>
            <p:nvSpPr>
              <p:cNvPr id="113" name="Rectangle 112"/>
              <p:cNvSpPr/>
              <p:nvPr/>
            </p:nvSpPr>
            <p:spPr>
              <a:xfrm>
                <a:off x="685801" y="1922699"/>
                <a:ext cx="554383" cy="3446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T4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685800" y="22673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685801" y="26120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637023" y="1681271"/>
              <a:ext cx="554386" cy="1705537"/>
              <a:chOff x="685798" y="1922699"/>
              <a:chExt cx="554386" cy="170553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685801" y="1922699"/>
                <a:ext cx="554383" cy="3446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T3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85800" y="22673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685801" y="26120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685798" y="29389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3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3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685799" y="3283579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60000"/>
                      <a:lumOff val="40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60000"/>
                      <a:lumOff val="40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8" name="TextBox 97"/>
            <p:cNvSpPr txBox="1"/>
            <p:nvPr/>
          </p:nvSpPr>
          <p:spPr>
            <a:xfrm>
              <a:off x="457200" y="1276290"/>
              <a:ext cx="1610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Transaction B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" y="1533867"/>
            <a:ext cx="1610690" cy="2197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70838" y="3876509"/>
            <a:ext cx="1610690" cy="2197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2133600" y="2257389"/>
            <a:ext cx="482023" cy="3544493"/>
            <a:chOff x="19111" y="1659769"/>
            <a:chExt cx="482023" cy="3544493"/>
          </a:xfrm>
        </p:grpSpPr>
        <p:cxnSp>
          <p:nvCxnSpPr>
            <p:cNvPr id="55" name="Straight Arrow Connector 54"/>
            <p:cNvCxnSpPr/>
            <p:nvPr/>
          </p:nvCxnSpPr>
          <p:spPr>
            <a:xfrm flipV="1">
              <a:off x="480777" y="1659769"/>
              <a:ext cx="20357" cy="35444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16200000">
              <a:off x="-128525" y="3227022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713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4" grpId="0" animBg="1"/>
      <p:bldP spid="1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TMi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302CC-704A-4AE2-846E-7063AC991DBF}" type="slidenum">
              <a:rPr lang="en-US" smtClean="0"/>
              <a:t>9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2939338" y="18572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539776" y="185727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</a:t>
            </a:r>
            <a:endParaRPr lang="en-US" sz="2000" dirty="0"/>
          </a:p>
        </p:txBody>
      </p:sp>
      <p:grpSp>
        <p:nvGrpSpPr>
          <p:cNvPr id="70" name="Group 69"/>
          <p:cNvGrpSpPr/>
          <p:nvPr/>
        </p:nvGrpSpPr>
        <p:grpSpPr>
          <a:xfrm>
            <a:off x="2819401" y="2191099"/>
            <a:ext cx="1154822" cy="689324"/>
            <a:chOff x="971734" y="2000665"/>
            <a:chExt cx="1154822" cy="689324"/>
          </a:xfrm>
        </p:grpSpPr>
        <p:grpSp>
          <p:nvGrpSpPr>
            <p:cNvPr id="71" name="Group 70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81" name="Group 80"/>
          <p:cNvGrpSpPr/>
          <p:nvPr/>
        </p:nvGrpSpPr>
        <p:grpSpPr>
          <a:xfrm>
            <a:off x="2819401" y="3004247"/>
            <a:ext cx="1154822" cy="689324"/>
            <a:chOff x="971734" y="2000665"/>
            <a:chExt cx="1154822" cy="689324"/>
          </a:xfrm>
        </p:grpSpPr>
        <p:grpSp>
          <p:nvGrpSpPr>
            <p:cNvPr id="82" name="Group 81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2819402" y="3796286"/>
            <a:ext cx="1154822" cy="689324"/>
            <a:chOff x="971734" y="2000665"/>
            <a:chExt cx="1154822" cy="689324"/>
          </a:xfrm>
        </p:grpSpPr>
        <p:grpSp>
          <p:nvGrpSpPr>
            <p:cNvPr id="93" name="Group 92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99" name="Rectangle 98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94" name="Group 93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03" name="Group 102"/>
          <p:cNvGrpSpPr/>
          <p:nvPr/>
        </p:nvGrpSpPr>
        <p:grpSpPr>
          <a:xfrm>
            <a:off x="2819400" y="4580264"/>
            <a:ext cx="1154822" cy="689324"/>
            <a:chOff x="971734" y="2000665"/>
            <a:chExt cx="1154822" cy="689324"/>
          </a:xfrm>
        </p:grpSpPr>
        <p:grpSp>
          <p:nvGrpSpPr>
            <p:cNvPr id="104" name="Group 103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2819399" y="5384792"/>
            <a:ext cx="1154822" cy="689324"/>
            <a:chOff x="971734" y="2000665"/>
            <a:chExt cx="1154822" cy="689324"/>
          </a:xfrm>
        </p:grpSpPr>
        <p:grpSp>
          <p:nvGrpSpPr>
            <p:cNvPr id="115" name="Group 114"/>
            <p:cNvGrpSpPr/>
            <p:nvPr/>
          </p:nvGrpSpPr>
          <p:grpSpPr>
            <a:xfrm>
              <a:off x="971735" y="2000665"/>
              <a:ext cx="1154821" cy="344658"/>
              <a:chOff x="971735" y="2000665"/>
              <a:chExt cx="1154821" cy="344658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971734" y="2345331"/>
              <a:ext cx="1154821" cy="344658"/>
              <a:chOff x="971735" y="2000665"/>
              <a:chExt cx="1154821" cy="344658"/>
            </a:xfrm>
          </p:grpSpPr>
          <p:sp>
            <p:nvSpPr>
              <p:cNvPr id="117" name="Rectangle 116"/>
              <p:cNvSpPr/>
              <p:nvPr/>
            </p:nvSpPr>
            <p:spPr>
              <a:xfrm>
                <a:off x="971735" y="2000666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572173" y="20006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5" name="TextBox 124"/>
          <p:cNvSpPr txBox="1"/>
          <p:nvPr/>
        </p:nvSpPr>
        <p:spPr>
          <a:xfrm>
            <a:off x="2939176" y="1543236"/>
            <a:ext cx="86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CORES</a:t>
            </a:r>
            <a:endParaRPr lang="en-US" sz="2000" dirty="0"/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419600" y="1621897"/>
            <a:ext cx="4724400" cy="414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Where to migrate?</a:t>
            </a:r>
          </a:p>
          <a:p>
            <a:r>
              <a:rPr lang="en-US" sz="2400" dirty="0" smtClean="0"/>
              <a:t>Check the last N misses recorded in other caches</a:t>
            </a:r>
          </a:p>
          <a:p>
            <a:pPr marL="0" indent="0">
              <a:buNone/>
            </a:pPr>
            <a:r>
              <a:rPr lang="en-US" sz="2400" dirty="0" smtClean="0"/>
              <a:t>1) No matching cache =&gt;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Move to an idle core if exists</a:t>
            </a:r>
          </a:p>
          <a:p>
            <a:pPr marL="0" indent="0">
              <a:buNone/>
            </a:pPr>
            <a:r>
              <a:rPr lang="en-US" sz="2400" dirty="0" smtClean="0"/>
              <a:t>2) Matching cache =&gt;</a:t>
            </a:r>
          </a:p>
          <a:p>
            <a:pPr marL="0" indent="0">
              <a:buNone/>
            </a:pPr>
            <a:r>
              <a:rPr lang="en-US" sz="2400" dirty="0" smtClean="0"/>
              <a:t>     Move to that core</a:t>
            </a:r>
          </a:p>
          <a:p>
            <a:pPr marL="0" indent="0">
              <a:buNone/>
            </a:pPr>
            <a:r>
              <a:rPr lang="en-US" sz="2400" dirty="0" smtClean="0"/>
              <a:t>3) None of above =&gt; 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Do not move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974224" y="2507990"/>
            <a:ext cx="486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L1I</a:t>
            </a:r>
            <a:endParaRPr lang="en-US" sz="20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457200" y="1524000"/>
            <a:ext cx="1610690" cy="2110518"/>
            <a:chOff x="457200" y="1276290"/>
            <a:chExt cx="1610690" cy="2110518"/>
          </a:xfrm>
        </p:grpSpPr>
        <p:grpSp>
          <p:nvGrpSpPr>
            <p:cNvPr id="62" name="Group 61"/>
            <p:cNvGrpSpPr/>
            <p:nvPr/>
          </p:nvGrpSpPr>
          <p:grpSpPr>
            <a:xfrm>
              <a:off x="1276180" y="1687120"/>
              <a:ext cx="554386" cy="1360880"/>
              <a:chOff x="685798" y="1922699"/>
              <a:chExt cx="554386" cy="1360880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85801" y="1922699"/>
                <a:ext cx="554383" cy="3446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T2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85800" y="22673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85801" y="26120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798" y="29389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FFFF00">
                      <a:shade val="30000"/>
                      <a:satMod val="115000"/>
                    </a:srgbClr>
                  </a:gs>
                  <a:gs pos="50000">
                    <a:srgbClr val="FFFF00">
                      <a:shade val="67500"/>
                      <a:satMod val="115000"/>
                    </a:srgbClr>
                  </a:gs>
                  <a:gs pos="100000">
                    <a:srgbClr val="FFFF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637023" y="1681271"/>
              <a:ext cx="554386" cy="1705537"/>
              <a:chOff x="685798" y="1922699"/>
              <a:chExt cx="554386" cy="1705537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685801" y="1922699"/>
                <a:ext cx="554383" cy="34465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smtClean="0">
                    <a:solidFill>
                      <a:prstClr val="black"/>
                    </a:solidFill>
                  </a:rPr>
                  <a:t>T1</a:t>
                </a:r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685800" y="2267365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85801" y="26120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B050">
                      <a:shade val="30000"/>
                      <a:satMod val="115000"/>
                    </a:srgbClr>
                  </a:gs>
                  <a:gs pos="50000">
                    <a:srgbClr val="00B050">
                      <a:shade val="67500"/>
                      <a:satMod val="115000"/>
                    </a:srgbClr>
                  </a:gs>
                  <a:gs pos="100000">
                    <a:srgbClr val="00B05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85798" y="2938922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C00000">
                      <a:shade val="30000"/>
                      <a:satMod val="115000"/>
                    </a:srgbClr>
                  </a:gs>
                  <a:gs pos="50000">
                    <a:srgbClr val="C00000">
                      <a:shade val="67500"/>
                      <a:satMod val="115000"/>
                    </a:srgbClr>
                  </a:gs>
                  <a:gs pos="100000">
                    <a:srgbClr val="C0000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85799" y="3283579"/>
                <a:ext cx="554383" cy="344657"/>
              </a:xfrm>
              <a:prstGeom prst="rect">
                <a:avLst/>
              </a:prstGeom>
              <a:gradFill flip="none" rotWithShape="1">
                <a:gsLst>
                  <a:gs pos="0">
                    <a:srgbClr val="0070C0">
                      <a:shade val="30000"/>
                      <a:satMod val="115000"/>
                    </a:srgbClr>
                  </a:gs>
                  <a:gs pos="50000">
                    <a:srgbClr val="0070C0">
                      <a:shade val="67500"/>
                      <a:satMod val="115000"/>
                    </a:srgbClr>
                  </a:gs>
                  <a:gs pos="100000">
                    <a:srgbClr val="0070C0">
                      <a:shade val="100000"/>
                      <a:satMod val="115000"/>
                    </a:srgbClr>
                  </a:gs>
                </a:gsLst>
                <a:lin ang="16200000" scaled="1"/>
                <a:tileRect/>
              </a:gradFill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457200" y="1276290"/>
              <a:ext cx="16106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Calibri" pitchFamily="34" charset="0"/>
                  <a:cs typeface="Calibri" pitchFamily="34" charset="0"/>
                </a:rPr>
                <a:t>Transaction A</a:t>
              </a:r>
            </a:p>
          </p:txBody>
        </p:sp>
      </p:grpSp>
      <p:sp>
        <p:nvSpPr>
          <p:cNvPr id="12" name="Rectangle 11"/>
          <p:cNvSpPr/>
          <p:nvPr/>
        </p:nvSpPr>
        <p:spPr>
          <a:xfrm>
            <a:off x="457200" y="1533867"/>
            <a:ext cx="1610690" cy="2197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133600" y="2257389"/>
            <a:ext cx="482023" cy="3544493"/>
            <a:chOff x="19111" y="1659769"/>
            <a:chExt cx="482023" cy="3544493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480777" y="1659769"/>
              <a:ext cx="20357" cy="354449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 rot="16200000">
              <a:off x="-128525" y="3227022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225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Calibri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original-dias-template</Template>
  <TotalTime>8753</TotalTime>
  <Words>486</Words>
  <Application>Microsoft Office PowerPoint</Application>
  <PresentationFormat>On-screen Show (4:3)</PresentationFormat>
  <Paragraphs>206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template</vt:lpstr>
      <vt:lpstr>Reducing OLTP Instruction Misses with Thread Migration</vt:lpstr>
      <vt:lpstr>OLTP on a Intel Xeon5660</vt:lpstr>
      <vt:lpstr>OLTP L1 Instruction Cache Misses</vt:lpstr>
      <vt:lpstr>Reducing Instruction Stalls</vt:lpstr>
      <vt:lpstr>Alternative: Thread Migration</vt:lpstr>
      <vt:lpstr>Transactions Running Parallel</vt:lpstr>
      <vt:lpstr>Scheduling Threads</vt:lpstr>
      <vt:lpstr>TMi</vt:lpstr>
      <vt:lpstr>TMi</vt:lpstr>
      <vt:lpstr>Experimental Setup</vt:lpstr>
      <vt:lpstr>Impact on L1-I Misses</vt:lpstr>
      <vt:lpstr>Impact on L1-D Misses</vt:lpstr>
      <vt:lpstr>TMi’s Challenges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PLP: Page Latch-free  Shared-everything OLTP</dc:title>
  <dc:creator>pinar</dc:creator>
  <cp:lastModifiedBy>pinar</cp:lastModifiedBy>
  <cp:revision>1024</cp:revision>
  <dcterms:created xsi:type="dcterms:W3CDTF">2011-07-19T22:23:57Z</dcterms:created>
  <dcterms:modified xsi:type="dcterms:W3CDTF">2012-05-22T23:21:04Z</dcterms:modified>
</cp:coreProperties>
</file>