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3" r:id="rId3"/>
    <p:sldId id="287" r:id="rId4"/>
    <p:sldId id="283" r:id="rId5"/>
    <p:sldId id="266" r:id="rId6"/>
    <p:sldId id="276" r:id="rId7"/>
    <p:sldId id="286" r:id="rId8"/>
    <p:sldId id="277" r:id="rId9"/>
    <p:sldId id="291" r:id="rId10"/>
    <p:sldId id="258" r:id="rId11"/>
    <p:sldId id="289" r:id="rId12"/>
    <p:sldId id="290" r:id="rId13"/>
    <p:sldId id="261" r:id="rId14"/>
    <p:sldId id="271" r:id="rId15"/>
    <p:sldId id="272" r:id="rId16"/>
    <p:sldId id="275" r:id="rId17"/>
    <p:sldId id="281" r:id="rId18"/>
    <p:sldId id="282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Swift" initials="MS" lastIdx="20" clrIdx="0"/>
  <p:cmAuthor id="1" name="Mohit Saxena" initials="M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81" autoAdjust="0"/>
  </p:normalViewPr>
  <p:slideViewPr>
    <p:cSldViewPr>
      <p:cViewPr>
        <p:scale>
          <a:sx n="66" d="100"/>
          <a:sy n="66" d="100"/>
        </p:scale>
        <p:origin x="-209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0249-AAE5-48D1-9932-BC63F5084E98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69EC-6485-4748-945E-C8D0BF9C4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fld id="{83DCBF07-FF18-4FE2-A7DB-4DC1078AD3F7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6BC6C739-6ED2-4E3C-AFBB-E035AFD79BC5}" type="slidenum">
              <a:rPr lang="en-US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016F22C8-6DEB-4924-B36D-3D27A3FAA3A1}" type="slidenum">
              <a:rPr lang="en-US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pPr eaLnBrk="1" hangingPunct="1"/>
              <a:t>11</a:t>
            </a:fld>
            <a:endParaRPr lang="en-US" smtClean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>
              <a:defRPr/>
            </a:pPr>
            <a:endParaRPr 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63BECD2-E05D-455F-B31F-6045BE98C3B0}" type="slidenum">
              <a:rPr lang="en-US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pPr eaLnBrk="1" hangingPunct="1"/>
              <a:t>16</a:t>
            </a:fld>
            <a:endParaRPr lang="en-US" smtClean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fld id="{68EFFE4E-CE80-4DE4-A5AD-2BD57CC30C87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17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fld id="{709662FE-8B80-4554-87E9-C86A32DF86C3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19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1E4314-D2A2-428F-9C29-BCC43B98D3CB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228600" indent="-228600" eaLnBrk="1" hangingPunct="1">
              <a:buFontTx/>
              <a:buChar char="-"/>
              <a:defRPr/>
            </a:pP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228600" indent="-228600"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228600" indent="-228600"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CC262AB2-AF48-46F1-A00F-411F3D27E334}" type="slidenum">
              <a:rPr lang="en-US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pPr eaLnBrk="1" hangingPunct="1"/>
              <a:t>6</a:t>
            </a:fld>
            <a:endParaRPr lang="en-US" smtClean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 smtClean="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258870A-B5FA-4392-A168-7B151FA05A8C}" type="slidenum">
              <a:rPr lang="en-US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 smtClean="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1258870A-B5FA-4392-A168-7B151FA05A8C}" type="slidenum">
              <a:rPr lang="en-US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pPr eaLnBrk="1" hangingPunct="1"/>
              <a:t>8</a:t>
            </a:fld>
            <a:endParaRPr lang="en-US" smtClean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2C92B6B5-D800-4C2A-97BA-25840E977FD0}" type="slidenum">
              <a:rPr lang="en-US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pPr eaLnBrk="1" hangingPunct="1"/>
              <a:t>9</a:t>
            </a:fld>
            <a:endParaRPr lang="en-US" smtClean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0449-55FB-417B-BDCA-A026E7316AE9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AE44-D127-424F-8EEC-FA4E421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0449-55FB-417B-BDCA-A026E7316AE9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AE44-D127-424F-8EEC-FA4E421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0449-55FB-417B-BDCA-A026E7316AE9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AE44-D127-424F-8EEC-FA4E421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0449-55FB-417B-BDCA-A026E7316AE9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AE44-D127-424F-8EEC-FA4E421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5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0449-55FB-417B-BDCA-A026E7316AE9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AE44-D127-424F-8EEC-FA4E421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0449-55FB-417B-BDCA-A026E7316AE9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AE44-D127-424F-8EEC-FA4E421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0449-55FB-417B-BDCA-A026E7316AE9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AE44-D127-424F-8EEC-FA4E421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4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0449-55FB-417B-BDCA-A026E7316AE9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AE44-D127-424F-8EEC-FA4E421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0449-55FB-417B-BDCA-A026E7316AE9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AE44-D127-424F-8EEC-FA4E421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0449-55FB-417B-BDCA-A026E7316AE9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AE44-D127-424F-8EEC-FA4E421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7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0449-55FB-417B-BDCA-A026E7316AE9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AE44-D127-424F-8EEC-FA4E421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0449-55FB-417B-BDCA-A026E7316AE9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AE44-D127-424F-8EEC-FA4E421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Excel_97-2003_Worksheet1.xls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Worksheet2.xls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466725"/>
            <a:ext cx="8305800" cy="2133600"/>
          </a:xfrm>
        </p:spPr>
        <p:txBody>
          <a:bodyPr lIns="91440" tIns="45720" rIns="91440" bIns="45720"/>
          <a:lstStyle/>
          <a:p>
            <a:pPr eaLnBrk="1" hangingPunct="1"/>
            <a:r>
              <a:rPr lang="en-US" sz="3600" dirty="0" err="1" smtClean="0"/>
              <a:t>Hathi</a:t>
            </a:r>
            <a:r>
              <a:rPr lang="en-US" sz="3600" dirty="0" smtClean="0"/>
              <a:t>: Durable Transactions for Memory using Flash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4267200"/>
          </a:xfrm>
        </p:spPr>
        <p:txBody>
          <a:bodyPr lIns="91440" tIns="45720" rIns="91440" bIns="45720"/>
          <a:lstStyle/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u="sng" dirty="0" smtClean="0"/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 smtClean="0"/>
              <a:t>Mohit</a:t>
            </a:r>
            <a:r>
              <a:rPr lang="en-US" sz="2400" dirty="0" smtClean="0"/>
              <a:t> </a:t>
            </a:r>
            <a:r>
              <a:rPr lang="en-US" sz="2400" dirty="0" err="1" smtClean="0"/>
              <a:t>Saxena</a:t>
            </a:r>
            <a:endParaRPr lang="en-US" sz="24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2400" dirty="0">
                <a:solidFill>
                  <a:srgbClr val="FF3300"/>
                </a:solidFill>
              </a:rPr>
              <a:t>University of Wisconsin-Madison</a:t>
            </a:r>
            <a:endParaRPr lang="en-US" sz="2400" dirty="0"/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(work done at HP Labs)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solidFill>
                <a:srgbClr val="FF3300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 smtClean="0"/>
              <a:t>Mehul</a:t>
            </a:r>
            <a:r>
              <a:rPr lang="en-US" sz="2400" dirty="0" smtClean="0"/>
              <a:t> A. Shah and Stavros </a:t>
            </a:r>
            <a:r>
              <a:rPr lang="en-US" sz="2400" dirty="0" err="1" smtClean="0"/>
              <a:t>Harizopoulos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3300"/>
                </a:solidFill>
              </a:rPr>
              <a:t>Nou</a:t>
            </a:r>
            <a:r>
              <a:rPr lang="en-US" sz="2400" dirty="0" smtClean="0">
                <a:solidFill>
                  <a:srgbClr val="FF3300"/>
                </a:solidFill>
              </a:rPr>
              <a:t> Data</a:t>
            </a:r>
            <a:endParaRPr lang="en-US" sz="2400" dirty="0" smtClean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/>
              <a:t>Michael M. </a:t>
            </a:r>
            <a:r>
              <a:rPr lang="en-US" sz="2400" dirty="0" smtClean="0"/>
              <a:t>Swift, </a:t>
            </a:r>
            <a:r>
              <a:rPr lang="en-US" sz="2400" dirty="0">
                <a:solidFill>
                  <a:srgbClr val="FF3300"/>
                </a:solidFill>
              </a:rPr>
              <a:t>University of </a:t>
            </a:r>
            <a:r>
              <a:rPr lang="en-US" sz="2400" dirty="0" smtClean="0">
                <a:solidFill>
                  <a:srgbClr val="FF3300"/>
                </a:solidFill>
              </a:rPr>
              <a:t>Wisconsin-Madison</a:t>
            </a:r>
            <a:endParaRPr lang="en-US" sz="2400" dirty="0" smtClean="0"/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 smtClean="0"/>
              <a:t>Arif</a:t>
            </a:r>
            <a:r>
              <a:rPr lang="en-US" sz="2400" dirty="0" smtClean="0"/>
              <a:t> Merchant, </a:t>
            </a:r>
            <a:r>
              <a:rPr lang="en-US" sz="2400" dirty="0" smtClean="0">
                <a:solidFill>
                  <a:srgbClr val="FF3300"/>
                </a:solidFill>
              </a:rPr>
              <a:t>Google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67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"/>
    </mc:Choice>
    <mc:Fallback xmlns="">
      <p:transition spd="slow" advTm="129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Logging</a:t>
            </a:r>
          </a:p>
        </p:txBody>
      </p:sp>
      <p:sp>
        <p:nvSpPr>
          <p:cNvPr id="46093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C577E96D-B49E-4032-97E3-79CEBE631024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10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609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800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Challenge</a:t>
            </a:r>
          </a:p>
          <a:p>
            <a:pPr lvl="1"/>
            <a:r>
              <a:rPr lang="en-US" sz="2200" dirty="0" smtClean="0"/>
              <a:t>Scale </a:t>
            </a:r>
            <a:r>
              <a:rPr lang="en-US" sz="2200" dirty="0" err="1" smtClean="0"/>
              <a:t>tx_commit</a:t>
            </a:r>
            <a:r>
              <a:rPr lang="en-US" sz="2200" dirty="0" smtClean="0"/>
              <a:t> with multiple cores</a:t>
            </a:r>
          </a:p>
          <a:p>
            <a:pPr lvl="1"/>
            <a:r>
              <a:rPr lang="en-US" sz="2200" dirty="0" smtClean="0"/>
              <a:t>Make </a:t>
            </a:r>
            <a:r>
              <a:rPr lang="en-US" sz="2200" dirty="0" err="1" smtClean="0"/>
              <a:t>tx_commit</a:t>
            </a:r>
            <a:r>
              <a:rPr lang="en-US" sz="2200" dirty="0" smtClean="0"/>
              <a:t> fast on SSDs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Solution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</a:rPr>
              <a:t>write</a:t>
            </a:r>
            <a:r>
              <a:rPr lang="en-US" sz="2200" dirty="0" smtClean="0"/>
              <a:t> inserts log records in a per-thread memory log</a:t>
            </a:r>
          </a:p>
          <a:p>
            <a:pPr lvl="1"/>
            <a:r>
              <a:rPr lang="en-US" sz="2200" dirty="0" err="1" smtClean="0">
                <a:solidFill>
                  <a:schemeClr val="accent1"/>
                </a:solidFill>
              </a:rPr>
              <a:t>tx_commit</a:t>
            </a:r>
            <a:r>
              <a:rPr lang="en-US" sz="2200" dirty="0" smtClean="0"/>
              <a:t> flushes log records to a per-thread durable log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Advantages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200" dirty="0" smtClean="0"/>
              <a:t>Lower contention</a:t>
            </a:r>
            <a:endParaRPr lang="en-US" sz="2200" dirty="0"/>
          </a:p>
          <a:p>
            <a:pPr lvl="1"/>
            <a:r>
              <a:rPr lang="en-US" sz="2200" dirty="0" smtClean="0"/>
              <a:t>More concurrent requests to SSD</a:t>
            </a:r>
            <a:endParaRPr lang="en-US" sz="2200" dirty="0"/>
          </a:p>
        </p:txBody>
      </p:sp>
      <p:grpSp>
        <p:nvGrpSpPr>
          <p:cNvPr id="199" name="Group 198"/>
          <p:cNvGrpSpPr/>
          <p:nvPr/>
        </p:nvGrpSpPr>
        <p:grpSpPr>
          <a:xfrm>
            <a:off x="5562600" y="2793050"/>
            <a:ext cx="3024080" cy="3379150"/>
            <a:chOff x="5726041" y="2212470"/>
            <a:chExt cx="3024080" cy="2664330"/>
          </a:xfrm>
        </p:grpSpPr>
        <p:sp>
          <p:nvSpPr>
            <p:cNvPr id="202" name="TextBox 201"/>
            <p:cNvSpPr txBox="1"/>
            <p:nvPr/>
          </p:nvSpPr>
          <p:spPr bwMode="auto">
            <a:xfrm>
              <a:off x="7511256" y="2902822"/>
              <a:ext cx="123886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  <a:ea typeface="ＭＳ Ｐゴシック" pitchFamily="34" charset="-128"/>
                  <a:cs typeface="+mn-cs"/>
                </a:rPr>
                <a:t>Memory </a:t>
              </a:r>
              <a:r>
                <a:rPr lang="en-US" sz="1600" dirty="0" smtClean="0">
                  <a:latin typeface="+mj-lt"/>
                  <a:ea typeface="ＭＳ Ｐゴシック" pitchFamily="34" charset="-128"/>
                </a:rPr>
                <a:t>Log</a:t>
              </a:r>
              <a:endParaRPr lang="en-US" sz="1600" dirty="0">
                <a:latin typeface="+mj-lt"/>
                <a:ea typeface="ＭＳ Ｐゴシック" pitchFamily="34" charset="-128"/>
                <a:cs typeface="+mn-cs"/>
              </a:endParaRPr>
            </a:p>
          </p:txBody>
        </p:sp>
        <p:grpSp>
          <p:nvGrpSpPr>
            <p:cNvPr id="203" name="Group 77"/>
            <p:cNvGrpSpPr>
              <a:grpSpLocks/>
            </p:cNvGrpSpPr>
            <p:nvPr/>
          </p:nvGrpSpPr>
          <p:grpSpPr bwMode="auto">
            <a:xfrm>
              <a:off x="6310312" y="2916237"/>
              <a:ext cx="1081088" cy="284163"/>
              <a:chOff x="5855274" y="4800982"/>
              <a:chExt cx="1665133" cy="334170"/>
            </a:xfrm>
          </p:grpSpPr>
          <p:sp>
            <p:nvSpPr>
              <p:cNvPr id="218" name="Rounded Rectangle 3"/>
              <p:cNvSpPr>
                <a:spLocks noChangeArrowheads="1"/>
              </p:cNvSpPr>
              <p:nvPr/>
            </p:nvSpPr>
            <p:spPr bwMode="auto">
              <a:xfrm>
                <a:off x="5855274" y="4800982"/>
                <a:ext cx="1665132" cy="334170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ounded Rectangle 5"/>
              <p:cNvSpPr>
                <a:spLocks noChangeArrowheads="1"/>
              </p:cNvSpPr>
              <p:nvPr/>
            </p:nvSpPr>
            <p:spPr bwMode="auto">
              <a:xfrm>
                <a:off x="5855274" y="4800982"/>
                <a:ext cx="375998" cy="334170"/>
              </a:xfrm>
              <a:prstGeom prst="roundRect">
                <a:avLst>
                  <a:gd name="adj" fmla="val 16667"/>
                </a:avLst>
              </a:prstGeom>
              <a:solidFill>
                <a:srgbClr val="00B8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ounded Rectangle 36"/>
              <p:cNvSpPr>
                <a:spLocks noChangeArrowheads="1"/>
              </p:cNvSpPr>
              <p:nvPr/>
            </p:nvSpPr>
            <p:spPr bwMode="auto">
              <a:xfrm>
                <a:off x="6284986" y="4800982"/>
                <a:ext cx="375998" cy="334170"/>
              </a:xfrm>
              <a:prstGeom prst="roundRect">
                <a:avLst>
                  <a:gd name="adj" fmla="val 16667"/>
                </a:avLst>
              </a:prstGeom>
              <a:solidFill>
                <a:srgbClr val="00B8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ounded Rectangle 37"/>
              <p:cNvSpPr>
                <a:spLocks noChangeArrowheads="1"/>
              </p:cNvSpPr>
              <p:nvPr/>
            </p:nvSpPr>
            <p:spPr bwMode="auto">
              <a:xfrm>
                <a:off x="6714697" y="4800982"/>
                <a:ext cx="375998" cy="334170"/>
              </a:xfrm>
              <a:prstGeom prst="roundRect">
                <a:avLst>
                  <a:gd name="adj" fmla="val 16667"/>
                </a:avLst>
              </a:prstGeom>
              <a:solidFill>
                <a:srgbClr val="00B8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ounded Rectangle 38"/>
              <p:cNvSpPr>
                <a:spLocks noChangeArrowheads="1"/>
              </p:cNvSpPr>
              <p:nvPr/>
            </p:nvSpPr>
            <p:spPr bwMode="auto">
              <a:xfrm>
                <a:off x="7144409" y="4800982"/>
                <a:ext cx="375998" cy="334170"/>
              </a:xfrm>
              <a:prstGeom prst="roundRect">
                <a:avLst>
                  <a:gd name="adj" fmla="val 16667"/>
                </a:avLst>
              </a:prstGeom>
              <a:solidFill>
                <a:srgbClr val="00B8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" name="Freeform 10"/>
            <p:cNvSpPr>
              <a:spLocks/>
            </p:cNvSpPr>
            <p:nvPr/>
          </p:nvSpPr>
          <p:spPr bwMode="auto">
            <a:xfrm>
              <a:off x="5770562" y="2212470"/>
              <a:ext cx="96838" cy="204787"/>
            </a:xfrm>
            <a:custGeom>
              <a:avLst/>
              <a:gdLst>
                <a:gd name="T0" fmla="*/ 2147483647 w 104"/>
                <a:gd name="T1" fmla="*/ 0 h 240"/>
                <a:gd name="T2" fmla="*/ 0 w 104"/>
                <a:gd name="T3" fmla="*/ 2147483647 h 240"/>
                <a:gd name="T4" fmla="*/ 2147483647 w 104"/>
                <a:gd name="T5" fmla="*/ 2147483647 h 240"/>
                <a:gd name="T6" fmla="*/ 2147483647 w 104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" h="240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88" y="168"/>
                    <a:pt x="96" y="192"/>
                  </a:cubicBezTo>
                  <a:cubicBezTo>
                    <a:pt x="104" y="216"/>
                    <a:pt x="76" y="228"/>
                    <a:pt x="48" y="24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1"/>
            <p:cNvSpPr>
              <a:spLocks/>
            </p:cNvSpPr>
            <p:nvPr/>
          </p:nvSpPr>
          <p:spPr bwMode="auto">
            <a:xfrm>
              <a:off x="6761162" y="2212470"/>
              <a:ext cx="96838" cy="204787"/>
            </a:xfrm>
            <a:custGeom>
              <a:avLst/>
              <a:gdLst>
                <a:gd name="T0" fmla="*/ 2147483647 w 104"/>
                <a:gd name="T1" fmla="*/ 0 h 240"/>
                <a:gd name="T2" fmla="*/ 0 w 104"/>
                <a:gd name="T3" fmla="*/ 2147483647 h 240"/>
                <a:gd name="T4" fmla="*/ 2147483647 w 104"/>
                <a:gd name="T5" fmla="*/ 2147483647 h 240"/>
                <a:gd name="T6" fmla="*/ 2147483647 w 104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" h="240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88" y="168"/>
                    <a:pt x="96" y="192"/>
                  </a:cubicBezTo>
                  <a:cubicBezTo>
                    <a:pt x="104" y="216"/>
                    <a:pt x="76" y="228"/>
                    <a:pt x="48" y="24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12"/>
            <p:cNvSpPr>
              <a:spLocks/>
            </p:cNvSpPr>
            <p:nvPr/>
          </p:nvSpPr>
          <p:spPr bwMode="auto">
            <a:xfrm>
              <a:off x="7772400" y="2212470"/>
              <a:ext cx="95250" cy="204787"/>
            </a:xfrm>
            <a:custGeom>
              <a:avLst/>
              <a:gdLst>
                <a:gd name="T0" fmla="*/ 2147483647 w 104"/>
                <a:gd name="T1" fmla="*/ 0 h 240"/>
                <a:gd name="T2" fmla="*/ 0 w 104"/>
                <a:gd name="T3" fmla="*/ 2147483647 h 240"/>
                <a:gd name="T4" fmla="*/ 2147483647 w 104"/>
                <a:gd name="T5" fmla="*/ 2147483647 h 240"/>
                <a:gd name="T6" fmla="*/ 2147483647 w 104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" h="240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88" y="168"/>
                    <a:pt x="96" y="192"/>
                  </a:cubicBezTo>
                  <a:cubicBezTo>
                    <a:pt x="104" y="216"/>
                    <a:pt x="76" y="228"/>
                    <a:pt x="48" y="24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07" name="Straight Arrow Connector 206"/>
            <p:cNvCxnSpPr/>
            <p:nvPr/>
          </p:nvCxnSpPr>
          <p:spPr bwMode="auto">
            <a:xfrm>
              <a:off x="5943600" y="2533395"/>
              <a:ext cx="392907" cy="3058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 bwMode="auto">
            <a:xfrm>
              <a:off x="6827837" y="2514600"/>
              <a:ext cx="0" cy="3317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 bwMode="auto">
            <a:xfrm flipH="1">
              <a:off x="7315200" y="2514600"/>
              <a:ext cx="392113" cy="3606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/>
            <p:cNvGrpSpPr/>
            <p:nvPr/>
          </p:nvGrpSpPr>
          <p:grpSpPr>
            <a:xfrm>
              <a:off x="5726041" y="4041270"/>
              <a:ext cx="2282896" cy="835530"/>
              <a:chOff x="10352001" y="4954561"/>
              <a:chExt cx="2282896" cy="835530"/>
            </a:xfrm>
          </p:grpSpPr>
          <p:sp>
            <p:nvSpPr>
              <p:cNvPr id="213" name="Rounded Rectangle 8"/>
              <p:cNvSpPr>
                <a:spLocks noChangeArrowheads="1"/>
              </p:cNvSpPr>
              <p:nvPr/>
            </p:nvSpPr>
            <p:spPr bwMode="auto">
              <a:xfrm>
                <a:off x="10352001" y="4954561"/>
                <a:ext cx="1111283" cy="418394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TextBox 44"/>
              <p:cNvSpPr txBox="1">
                <a:spLocks noChangeArrowheads="1"/>
              </p:cNvSpPr>
              <p:nvPr/>
            </p:nvSpPr>
            <p:spPr bwMode="auto">
              <a:xfrm>
                <a:off x="10962467" y="5451537"/>
                <a:ext cx="113903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dirty="0" smtClean="0">
                    <a:latin typeface="+mj-lt"/>
                  </a:rPr>
                  <a:t>Durable log</a:t>
                </a:r>
              </a:p>
            </p:txBody>
          </p:sp>
          <p:cxnSp>
            <p:nvCxnSpPr>
              <p:cNvPr id="215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10352001" y="4954561"/>
                <a:ext cx="2282895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6" name="Straight Connector 47"/>
              <p:cNvCxnSpPr>
                <a:cxnSpLocks noChangeShapeType="1"/>
              </p:cNvCxnSpPr>
              <p:nvPr/>
            </p:nvCxnSpPr>
            <p:spPr bwMode="auto">
              <a:xfrm>
                <a:off x="10352002" y="5372955"/>
                <a:ext cx="2282895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7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11644266" y="5156323"/>
                <a:ext cx="698521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11" name="Straight Arrow Connector 210"/>
            <p:cNvCxnSpPr/>
            <p:nvPr/>
          </p:nvCxnSpPr>
          <p:spPr bwMode="auto">
            <a:xfrm>
              <a:off x="6850855" y="3355470"/>
              <a:ext cx="0" cy="4339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>
            <a:off x="4953000" y="2549748"/>
            <a:ext cx="3935413" cy="3492812"/>
            <a:chOff x="4895850" y="2209800"/>
            <a:chExt cx="3935413" cy="2522572"/>
          </a:xfrm>
        </p:grpSpPr>
        <p:sp>
          <p:nvSpPr>
            <p:cNvPr id="230" name="TextBox 229"/>
            <p:cNvSpPr txBox="1"/>
            <p:nvPr/>
          </p:nvSpPr>
          <p:spPr bwMode="auto">
            <a:xfrm>
              <a:off x="5878424" y="3176587"/>
              <a:ext cx="2294026" cy="2445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0070C0"/>
                  </a:solidFill>
                  <a:latin typeface="+mj-lt"/>
                  <a:ea typeface="ＭＳ Ｐゴシック" pitchFamily="34" charset="-128"/>
                  <a:cs typeface="+mn-cs"/>
                </a:rPr>
                <a:t>Partitioned Memory </a:t>
              </a:r>
              <a:r>
                <a:rPr lang="en-US" sz="1600" dirty="0" smtClean="0">
                  <a:solidFill>
                    <a:srgbClr val="0070C0"/>
                  </a:solidFill>
                  <a:latin typeface="+mj-lt"/>
                  <a:ea typeface="ＭＳ Ｐゴシック" pitchFamily="34" charset="-128"/>
                </a:rPr>
                <a:t>Logs</a:t>
              </a:r>
              <a:endParaRPr lang="en-US" sz="1600" dirty="0">
                <a:solidFill>
                  <a:srgbClr val="0070C0"/>
                </a:solidFill>
                <a:latin typeface="+mj-lt"/>
                <a:ea typeface="ＭＳ Ｐゴシック" pitchFamily="34" charset="-128"/>
                <a:cs typeface="+mn-cs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 bwMode="auto">
            <a:xfrm>
              <a:off x="6888163" y="3560762"/>
              <a:ext cx="12700" cy="3778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 bwMode="auto">
            <a:xfrm flipH="1">
              <a:off x="6176963" y="3560762"/>
              <a:ext cx="431800" cy="3778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 bwMode="auto">
            <a:xfrm>
              <a:off x="7153275" y="3560762"/>
              <a:ext cx="458788" cy="3778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14336"/>
            <p:cNvGrpSpPr>
              <a:grpSpLocks/>
            </p:cNvGrpSpPr>
            <p:nvPr/>
          </p:nvGrpSpPr>
          <p:grpSpPr bwMode="auto">
            <a:xfrm>
              <a:off x="4895850" y="4067175"/>
              <a:ext cx="1168400" cy="371475"/>
              <a:chOff x="4876800" y="6012020"/>
              <a:chExt cx="2282843" cy="312580"/>
            </a:xfrm>
          </p:grpSpPr>
          <p:sp>
            <p:nvSpPr>
              <p:cNvPr id="271" name="Rounded Rectangle 8"/>
              <p:cNvSpPr>
                <a:spLocks noChangeArrowheads="1"/>
              </p:cNvSpPr>
              <p:nvPr/>
            </p:nvSpPr>
            <p:spPr bwMode="auto">
              <a:xfrm>
                <a:off x="4876800" y="6012020"/>
                <a:ext cx="1110510" cy="312580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72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4876800" y="6012020"/>
                <a:ext cx="2282843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3" name="Straight Connector 47"/>
              <p:cNvCxnSpPr>
                <a:cxnSpLocks noChangeShapeType="1"/>
              </p:cNvCxnSpPr>
              <p:nvPr/>
            </p:nvCxnSpPr>
            <p:spPr bwMode="auto">
              <a:xfrm>
                <a:off x="4876800" y="6324600"/>
                <a:ext cx="2282843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4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6169043" y="6162209"/>
                <a:ext cx="698281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5" name="Group 111"/>
            <p:cNvGrpSpPr>
              <a:grpSpLocks/>
            </p:cNvGrpSpPr>
            <p:nvPr/>
          </p:nvGrpSpPr>
          <p:grpSpPr bwMode="auto">
            <a:xfrm>
              <a:off x="6291263" y="4062412"/>
              <a:ext cx="1168400" cy="371475"/>
              <a:chOff x="4876800" y="6012020"/>
              <a:chExt cx="2282843" cy="312580"/>
            </a:xfrm>
          </p:grpSpPr>
          <p:sp>
            <p:nvSpPr>
              <p:cNvPr id="267" name="Rounded Rectangle 8"/>
              <p:cNvSpPr>
                <a:spLocks noChangeArrowheads="1"/>
              </p:cNvSpPr>
              <p:nvPr/>
            </p:nvSpPr>
            <p:spPr bwMode="auto">
              <a:xfrm>
                <a:off x="4876800" y="6012020"/>
                <a:ext cx="1110510" cy="312580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68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4876800" y="6012020"/>
                <a:ext cx="2282843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9" name="Straight Connector 47"/>
              <p:cNvCxnSpPr>
                <a:cxnSpLocks noChangeShapeType="1"/>
              </p:cNvCxnSpPr>
              <p:nvPr/>
            </p:nvCxnSpPr>
            <p:spPr bwMode="auto">
              <a:xfrm>
                <a:off x="4876800" y="6324600"/>
                <a:ext cx="2282843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0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6169043" y="6162209"/>
                <a:ext cx="698281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6" name="Group 116"/>
            <p:cNvGrpSpPr>
              <a:grpSpLocks/>
            </p:cNvGrpSpPr>
            <p:nvPr/>
          </p:nvGrpSpPr>
          <p:grpSpPr bwMode="auto">
            <a:xfrm>
              <a:off x="7662863" y="4062412"/>
              <a:ext cx="1168400" cy="371475"/>
              <a:chOff x="4876800" y="6012020"/>
              <a:chExt cx="2282843" cy="312580"/>
            </a:xfrm>
          </p:grpSpPr>
          <p:sp>
            <p:nvSpPr>
              <p:cNvPr id="263" name="Rounded Rectangle 8"/>
              <p:cNvSpPr>
                <a:spLocks noChangeArrowheads="1"/>
              </p:cNvSpPr>
              <p:nvPr/>
            </p:nvSpPr>
            <p:spPr bwMode="auto">
              <a:xfrm>
                <a:off x="4876800" y="6012020"/>
                <a:ext cx="1110510" cy="312580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64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4876800" y="6012020"/>
                <a:ext cx="2282843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5" name="Straight Connector 47"/>
              <p:cNvCxnSpPr>
                <a:cxnSpLocks noChangeShapeType="1"/>
              </p:cNvCxnSpPr>
              <p:nvPr/>
            </p:nvCxnSpPr>
            <p:spPr bwMode="auto">
              <a:xfrm>
                <a:off x="4876800" y="6324600"/>
                <a:ext cx="2282843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6169043" y="6162209"/>
                <a:ext cx="698281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7" name="TextBox 44"/>
            <p:cNvSpPr txBox="1">
              <a:spLocks noChangeArrowheads="1"/>
            </p:cNvSpPr>
            <p:nvPr/>
          </p:nvSpPr>
          <p:spPr bwMode="auto">
            <a:xfrm>
              <a:off x="5859463" y="4487862"/>
              <a:ext cx="2280753" cy="244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solidFill>
                    <a:srgbClr val="0070C0"/>
                  </a:solidFill>
                  <a:latin typeface="+mj-lt"/>
                </a:rPr>
                <a:t>Partitioned Durable Logs</a:t>
              </a: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5097463" y="2209800"/>
              <a:ext cx="3581400" cy="949325"/>
              <a:chOff x="5097463" y="2209800"/>
              <a:chExt cx="3581400" cy="949325"/>
            </a:xfrm>
          </p:grpSpPr>
          <p:grpSp>
            <p:nvGrpSpPr>
              <p:cNvPr id="239" name="Group 15"/>
              <p:cNvGrpSpPr>
                <a:grpSpLocks/>
              </p:cNvGrpSpPr>
              <p:nvPr/>
            </p:nvGrpSpPr>
            <p:grpSpPr bwMode="auto">
              <a:xfrm>
                <a:off x="5097463" y="2874962"/>
                <a:ext cx="1081087" cy="284163"/>
                <a:chOff x="5855274" y="4800982"/>
                <a:chExt cx="1665133" cy="334170"/>
              </a:xfrm>
            </p:grpSpPr>
            <p:sp>
              <p:nvSpPr>
                <p:cNvPr id="258" name="Rounded Rectangle 3"/>
                <p:cNvSpPr>
                  <a:spLocks noChangeArrowheads="1"/>
                </p:cNvSpPr>
                <p:nvPr/>
              </p:nvSpPr>
              <p:spPr bwMode="auto">
                <a:xfrm>
                  <a:off x="5855274" y="4800982"/>
                  <a:ext cx="1665132" cy="334170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Rounded Rectangle 5"/>
                <p:cNvSpPr>
                  <a:spLocks noChangeArrowheads="1"/>
                </p:cNvSpPr>
                <p:nvPr/>
              </p:nvSpPr>
              <p:spPr bwMode="auto">
                <a:xfrm>
                  <a:off x="5855274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Rounded Rectangle 36"/>
                <p:cNvSpPr>
                  <a:spLocks noChangeArrowheads="1"/>
                </p:cNvSpPr>
                <p:nvPr/>
              </p:nvSpPr>
              <p:spPr bwMode="auto">
                <a:xfrm>
                  <a:off x="6284986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Rounded Rectangle 37"/>
                <p:cNvSpPr>
                  <a:spLocks noChangeArrowheads="1"/>
                </p:cNvSpPr>
                <p:nvPr/>
              </p:nvSpPr>
              <p:spPr bwMode="auto">
                <a:xfrm>
                  <a:off x="6714697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Rounded Rectangle 38"/>
                <p:cNvSpPr>
                  <a:spLocks noChangeArrowheads="1"/>
                </p:cNvSpPr>
                <p:nvPr/>
              </p:nvSpPr>
              <p:spPr bwMode="auto">
                <a:xfrm>
                  <a:off x="7144409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0" name="Group 77"/>
              <p:cNvGrpSpPr>
                <a:grpSpLocks/>
              </p:cNvGrpSpPr>
              <p:nvPr/>
            </p:nvGrpSpPr>
            <p:grpSpPr bwMode="auto">
              <a:xfrm>
                <a:off x="6378575" y="2874962"/>
                <a:ext cx="1081088" cy="284163"/>
                <a:chOff x="5855274" y="4800982"/>
                <a:chExt cx="1665133" cy="334170"/>
              </a:xfrm>
            </p:grpSpPr>
            <p:sp>
              <p:nvSpPr>
                <p:cNvPr id="253" name="Rounded Rectangle 3"/>
                <p:cNvSpPr>
                  <a:spLocks noChangeArrowheads="1"/>
                </p:cNvSpPr>
                <p:nvPr/>
              </p:nvSpPr>
              <p:spPr bwMode="auto">
                <a:xfrm>
                  <a:off x="5855274" y="4800982"/>
                  <a:ext cx="1665132" cy="334170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Rounded Rectangle 5"/>
                <p:cNvSpPr>
                  <a:spLocks noChangeArrowheads="1"/>
                </p:cNvSpPr>
                <p:nvPr/>
              </p:nvSpPr>
              <p:spPr bwMode="auto">
                <a:xfrm>
                  <a:off x="5855274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Rounded Rectangle 36"/>
                <p:cNvSpPr>
                  <a:spLocks noChangeArrowheads="1"/>
                </p:cNvSpPr>
                <p:nvPr/>
              </p:nvSpPr>
              <p:spPr bwMode="auto">
                <a:xfrm>
                  <a:off x="6284986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Rounded Rectangle 37"/>
                <p:cNvSpPr>
                  <a:spLocks noChangeArrowheads="1"/>
                </p:cNvSpPr>
                <p:nvPr/>
              </p:nvSpPr>
              <p:spPr bwMode="auto">
                <a:xfrm>
                  <a:off x="6714697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Rounded Rectangle 38"/>
                <p:cNvSpPr>
                  <a:spLocks noChangeArrowheads="1"/>
                </p:cNvSpPr>
                <p:nvPr/>
              </p:nvSpPr>
              <p:spPr bwMode="auto">
                <a:xfrm>
                  <a:off x="7144409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1" name="Group 83"/>
              <p:cNvGrpSpPr>
                <a:grpSpLocks/>
              </p:cNvGrpSpPr>
              <p:nvPr/>
            </p:nvGrpSpPr>
            <p:grpSpPr bwMode="auto">
              <a:xfrm>
                <a:off x="7597775" y="2874962"/>
                <a:ext cx="1081088" cy="284163"/>
                <a:chOff x="5855274" y="4800982"/>
                <a:chExt cx="1665133" cy="334170"/>
              </a:xfrm>
            </p:grpSpPr>
            <p:sp>
              <p:nvSpPr>
                <p:cNvPr id="248" name="Rounded Rectangle 3"/>
                <p:cNvSpPr>
                  <a:spLocks noChangeArrowheads="1"/>
                </p:cNvSpPr>
                <p:nvPr/>
              </p:nvSpPr>
              <p:spPr bwMode="auto">
                <a:xfrm>
                  <a:off x="5855274" y="4800982"/>
                  <a:ext cx="1665132" cy="334170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Rounded Rectangle 5"/>
                <p:cNvSpPr>
                  <a:spLocks noChangeArrowheads="1"/>
                </p:cNvSpPr>
                <p:nvPr/>
              </p:nvSpPr>
              <p:spPr bwMode="auto">
                <a:xfrm>
                  <a:off x="5855274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Rounded Rectangle 36"/>
                <p:cNvSpPr>
                  <a:spLocks noChangeArrowheads="1"/>
                </p:cNvSpPr>
                <p:nvPr/>
              </p:nvSpPr>
              <p:spPr bwMode="auto">
                <a:xfrm>
                  <a:off x="6284986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Rounded Rectangle 37"/>
                <p:cNvSpPr>
                  <a:spLocks noChangeArrowheads="1"/>
                </p:cNvSpPr>
                <p:nvPr/>
              </p:nvSpPr>
              <p:spPr bwMode="auto">
                <a:xfrm>
                  <a:off x="6714697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Rounded Rectangle 38"/>
                <p:cNvSpPr>
                  <a:spLocks noChangeArrowheads="1"/>
                </p:cNvSpPr>
                <p:nvPr/>
              </p:nvSpPr>
              <p:spPr bwMode="auto">
                <a:xfrm>
                  <a:off x="7144409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2" name="Freeform 10"/>
              <p:cNvSpPr>
                <a:spLocks/>
              </p:cNvSpPr>
              <p:nvPr/>
            </p:nvSpPr>
            <p:spPr bwMode="auto">
              <a:xfrm>
                <a:off x="5610225" y="2209800"/>
                <a:ext cx="96838" cy="204787"/>
              </a:xfrm>
              <a:custGeom>
                <a:avLst/>
                <a:gdLst>
                  <a:gd name="T0" fmla="*/ 2147483647 w 104"/>
                  <a:gd name="T1" fmla="*/ 0 h 240"/>
                  <a:gd name="T2" fmla="*/ 0 w 104"/>
                  <a:gd name="T3" fmla="*/ 2147483647 h 240"/>
                  <a:gd name="T4" fmla="*/ 2147483647 w 104"/>
                  <a:gd name="T5" fmla="*/ 2147483647 h 240"/>
                  <a:gd name="T6" fmla="*/ 2147483647 w 104"/>
                  <a:gd name="T7" fmla="*/ 2147483647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240">
                    <a:moveTo>
                      <a:pt x="96" y="0"/>
                    </a:moveTo>
                    <a:cubicBezTo>
                      <a:pt x="48" y="32"/>
                      <a:pt x="0" y="64"/>
                      <a:pt x="0" y="96"/>
                    </a:cubicBezTo>
                    <a:cubicBezTo>
                      <a:pt x="0" y="128"/>
                      <a:pt x="88" y="168"/>
                      <a:pt x="96" y="192"/>
                    </a:cubicBezTo>
                    <a:cubicBezTo>
                      <a:pt x="104" y="216"/>
                      <a:pt x="76" y="228"/>
                      <a:pt x="48" y="24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1"/>
              <p:cNvSpPr>
                <a:spLocks/>
              </p:cNvSpPr>
              <p:nvPr/>
            </p:nvSpPr>
            <p:spPr bwMode="auto">
              <a:xfrm>
                <a:off x="6829425" y="2209800"/>
                <a:ext cx="96838" cy="204787"/>
              </a:xfrm>
              <a:custGeom>
                <a:avLst/>
                <a:gdLst>
                  <a:gd name="T0" fmla="*/ 2147483647 w 104"/>
                  <a:gd name="T1" fmla="*/ 0 h 240"/>
                  <a:gd name="T2" fmla="*/ 0 w 104"/>
                  <a:gd name="T3" fmla="*/ 2147483647 h 240"/>
                  <a:gd name="T4" fmla="*/ 2147483647 w 104"/>
                  <a:gd name="T5" fmla="*/ 2147483647 h 240"/>
                  <a:gd name="T6" fmla="*/ 2147483647 w 104"/>
                  <a:gd name="T7" fmla="*/ 2147483647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240">
                    <a:moveTo>
                      <a:pt x="96" y="0"/>
                    </a:moveTo>
                    <a:cubicBezTo>
                      <a:pt x="48" y="32"/>
                      <a:pt x="0" y="64"/>
                      <a:pt x="0" y="96"/>
                    </a:cubicBezTo>
                    <a:cubicBezTo>
                      <a:pt x="0" y="128"/>
                      <a:pt x="88" y="168"/>
                      <a:pt x="96" y="192"/>
                    </a:cubicBezTo>
                    <a:cubicBezTo>
                      <a:pt x="104" y="216"/>
                      <a:pt x="76" y="228"/>
                      <a:pt x="48" y="24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2"/>
              <p:cNvSpPr>
                <a:spLocks/>
              </p:cNvSpPr>
              <p:nvPr/>
            </p:nvSpPr>
            <p:spPr bwMode="auto">
              <a:xfrm>
                <a:off x="8069263" y="2209800"/>
                <a:ext cx="95250" cy="204787"/>
              </a:xfrm>
              <a:custGeom>
                <a:avLst/>
                <a:gdLst>
                  <a:gd name="T0" fmla="*/ 2147483647 w 104"/>
                  <a:gd name="T1" fmla="*/ 0 h 240"/>
                  <a:gd name="T2" fmla="*/ 0 w 104"/>
                  <a:gd name="T3" fmla="*/ 2147483647 h 240"/>
                  <a:gd name="T4" fmla="*/ 2147483647 w 104"/>
                  <a:gd name="T5" fmla="*/ 2147483647 h 240"/>
                  <a:gd name="T6" fmla="*/ 2147483647 w 104"/>
                  <a:gd name="T7" fmla="*/ 2147483647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240">
                    <a:moveTo>
                      <a:pt x="96" y="0"/>
                    </a:moveTo>
                    <a:cubicBezTo>
                      <a:pt x="48" y="32"/>
                      <a:pt x="0" y="64"/>
                      <a:pt x="0" y="96"/>
                    </a:cubicBezTo>
                    <a:cubicBezTo>
                      <a:pt x="0" y="128"/>
                      <a:pt x="88" y="168"/>
                      <a:pt x="96" y="192"/>
                    </a:cubicBezTo>
                    <a:cubicBezTo>
                      <a:pt x="104" y="216"/>
                      <a:pt x="76" y="228"/>
                      <a:pt x="48" y="24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45" name="Straight Arrow Connector 244"/>
              <p:cNvCxnSpPr/>
              <p:nvPr/>
            </p:nvCxnSpPr>
            <p:spPr bwMode="auto">
              <a:xfrm>
                <a:off x="5659438" y="2486025"/>
                <a:ext cx="0" cy="3317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/>
              <p:nvPr/>
            </p:nvCxnSpPr>
            <p:spPr bwMode="auto">
              <a:xfrm>
                <a:off x="6896100" y="2490787"/>
                <a:ext cx="0" cy="3317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/>
              <p:cNvCxnSpPr/>
              <p:nvPr/>
            </p:nvCxnSpPr>
            <p:spPr bwMode="auto">
              <a:xfrm>
                <a:off x="8116888" y="2490787"/>
                <a:ext cx="0" cy="3317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22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60"/>
    </mc:Choice>
    <mc:Fallback xmlns="">
      <p:transition spd="slow" advTm="170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Commit</a:t>
            </a:r>
          </a:p>
        </p:txBody>
      </p:sp>
      <p:sp>
        <p:nvSpPr>
          <p:cNvPr id="48143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6292BBD7-295B-4134-92E8-49ADBE69DA2E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11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814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648200" cy="4938713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Challenge</a:t>
            </a:r>
          </a:p>
          <a:p>
            <a:pPr lvl="1"/>
            <a:r>
              <a:rPr lang="en-US" sz="2200" dirty="0" smtClean="0"/>
              <a:t>Partitioned logging requires synchrony across </a:t>
            </a:r>
            <a:r>
              <a:rPr lang="en-US" sz="2200" dirty="0" err="1" smtClean="0"/>
              <a:t>txn</a:t>
            </a:r>
            <a:r>
              <a:rPr lang="en-US" sz="2200" dirty="0" smtClean="0"/>
              <a:t> threads</a:t>
            </a:r>
          </a:p>
          <a:p>
            <a:pPr lvl="1"/>
            <a:r>
              <a:rPr lang="en-US" sz="2200" dirty="0" smtClean="0"/>
              <a:t>Increases latency of </a:t>
            </a:r>
            <a:r>
              <a:rPr lang="en-US" sz="2200" dirty="0" err="1" smtClean="0"/>
              <a:t>txn</a:t>
            </a:r>
            <a:r>
              <a:rPr lang="en-US" sz="2200" dirty="0" smtClean="0"/>
              <a:t> commit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Solution</a:t>
            </a:r>
          </a:p>
          <a:p>
            <a:pPr lvl="1"/>
            <a:r>
              <a:rPr lang="en-US" sz="2200" dirty="0" smtClean="0"/>
              <a:t>Observation: partitioned data structures do not require isolation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</a:rPr>
              <a:t>commit(partition)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smtClean="0"/>
              <a:t>flushes the local memory buffer to its </a:t>
            </a:r>
            <a:r>
              <a:rPr lang="en-US" sz="2200" i="1" dirty="0" smtClean="0"/>
              <a:t>thread log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53000" y="2526988"/>
            <a:ext cx="3935413" cy="3492812"/>
            <a:chOff x="4992938" y="2514600"/>
            <a:chExt cx="3935413" cy="3492812"/>
          </a:xfrm>
        </p:grpSpPr>
        <p:grpSp>
          <p:nvGrpSpPr>
            <p:cNvPr id="230" name="Group 229"/>
            <p:cNvGrpSpPr/>
            <p:nvPr/>
          </p:nvGrpSpPr>
          <p:grpSpPr>
            <a:xfrm>
              <a:off x="4992938" y="2514600"/>
              <a:ext cx="3935413" cy="3492812"/>
              <a:chOff x="4895850" y="2209800"/>
              <a:chExt cx="3935413" cy="2522572"/>
            </a:xfrm>
          </p:grpSpPr>
          <p:cxnSp>
            <p:nvCxnSpPr>
              <p:cNvPr id="233" name="Straight Arrow Connector 232"/>
              <p:cNvCxnSpPr/>
              <p:nvPr/>
            </p:nvCxnSpPr>
            <p:spPr bwMode="auto">
              <a:xfrm>
                <a:off x="6888163" y="3560762"/>
                <a:ext cx="12700" cy="3778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 bwMode="auto">
              <a:xfrm flipH="1">
                <a:off x="6176963" y="3560762"/>
                <a:ext cx="431800" cy="3778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/>
              <p:nvPr/>
            </p:nvCxnSpPr>
            <p:spPr bwMode="auto">
              <a:xfrm>
                <a:off x="7153275" y="3560762"/>
                <a:ext cx="458788" cy="3778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" name="Group 14336"/>
              <p:cNvGrpSpPr>
                <a:grpSpLocks/>
              </p:cNvGrpSpPr>
              <p:nvPr/>
            </p:nvGrpSpPr>
            <p:grpSpPr bwMode="auto">
              <a:xfrm>
                <a:off x="4895850" y="4067175"/>
                <a:ext cx="1168400" cy="371475"/>
                <a:chOff x="4876800" y="6012020"/>
                <a:chExt cx="2282843" cy="312580"/>
              </a:xfrm>
            </p:grpSpPr>
            <p:sp>
              <p:nvSpPr>
                <p:cNvPr id="273" name="Rounded Rectangle 8"/>
                <p:cNvSpPr>
                  <a:spLocks noChangeArrowheads="1"/>
                </p:cNvSpPr>
                <p:nvPr/>
              </p:nvSpPr>
              <p:spPr bwMode="auto">
                <a:xfrm>
                  <a:off x="4876800" y="6012020"/>
                  <a:ext cx="1110510" cy="3125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274" name="Straight Connector 12"/>
                <p:cNvCxnSpPr>
                  <a:cxnSpLocks noChangeShapeType="1"/>
                </p:cNvCxnSpPr>
                <p:nvPr/>
              </p:nvCxnSpPr>
              <p:spPr bwMode="auto">
                <a:xfrm>
                  <a:off x="4876800" y="6012020"/>
                  <a:ext cx="2282843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5" name="Straight Connector 47"/>
                <p:cNvCxnSpPr>
                  <a:cxnSpLocks noChangeShapeType="1"/>
                </p:cNvCxnSpPr>
                <p:nvPr/>
              </p:nvCxnSpPr>
              <p:spPr bwMode="auto">
                <a:xfrm>
                  <a:off x="4876800" y="6324600"/>
                  <a:ext cx="2282843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6" name="Straight Connector 14"/>
                <p:cNvCxnSpPr>
                  <a:cxnSpLocks noChangeShapeType="1"/>
                </p:cNvCxnSpPr>
                <p:nvPr/>
              </p:nvCxnSpPr>
              <p:spPr bwMode="auto">
                <a:xfrm>
                  <a:off x="6169043" y="6162209"/>
                  <a:ext cx="698281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37" name="Group 111"/>
              <p:cNvGrpSpPr>
                <a:grpSpLocks/>
              </p:cNvGrpSpPr>
              <p:nvPr/>
            </p:nvGrpSpPr>
            <p:grpSpPr bwMode="auto">
              <a:xfrm>
                <a:off x="6291263" y="4062412"/>
                <a:ext cx="1168400" cy="371475"/>
                <a:chOff x="4876800" y="6012020"/>
                <a:chExt cx="2282843" cy="312580"/>
              </a:xfrm>
            </p:grpSpPr>
            <p:sp>
              <p:nvSpPr>
                <p:cNvPr id="269" name="Rounded Rectangle 8"/>
                <p:cNvSpPr>
                  <a:spLocks noChangeArrowheads="1"/>
                </p:cNvSpPr>
                <p:nvPr/>
              </p:nvSpPr>
              <p:spPr bwMode="auto">
                <a:xfrm>
                  <a:off x="4876800" y="6012020"/>
                  <a:ext cx="1110510" cy="3125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270" name="Straight Connector 12"/>
                <p:cNvCxnSpPr>
                  <a:cxnSpLocks noChangeShapeType="1"/>
                </p:cNvCxnSpPr>
                <p:nvPr/>
              </p:nvCxnSpPr>
              <p:spPr bwMode="auto">
                <a:xfrm>
                  <a:off x="4876800" y="6012020"/>
                  <a:ext cx="2282843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1" name="Straight Connector 47"/>
                <p:cNvCxnSpPr>
                  <a:cxnSpLocks noChangeShapeType="1"/>
                </p:cNvCxnSpPr>
                <p:nvPr/>
              </p:nvCxnSpPr>
              <p:spPr bwMode="auto">
                <a:xfrm>
                  <a:off x="4876800" y="6324600"/>
                  <a:ext cx="2282843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2" name="Straight Connector 14"/>
                <p:cNvCxnSpPr>
                  <a:cxnSpLocks noChangeShapeType="1"/>
                </p:cNvCxnSpPr>
                <p:nvPr/>
              </p:nvCxnSpPr>
              <p:spPr bwMode="auto">
                <a:xfrm>
                  <a:off x="6169043" y="6162209"/>
                  <a:ext cx="698281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38" name="Group 116"/>
              <p:cNvGrpSpPr>
                <a:grpSpLocks/>
              </p:cNvGrpSpPr>
              <p:nvPr/>
            </p:nvGrpSpPr>
            <p:grpSpPr bwMode="auto">
              <a:xfrm>
                <a:off x="7662863" y="4062412"/>
                <a:ext cx="1168400" cy="371475"/>
                <a:chOff x="4876800" y="6012020"/>
                <a:chExt cx="2282843" cy="312580"/>
              </a:xfrm>
            </p:grpSpPr>
            <p:sp>
              <p:nvSpPr>
                <p:cNvPr id="265" name="Rounded Rectangle 8"/>
                <p:cNvSpPr>
                  <a:spLocks noChangeArrowheads="1"/>
                </p:cNvSpPr>
                <p:nvPr/>
              </p:nvSpPr>
              <p:spPr bwMode="auto">
                <a:xfrm>
                  <a:off x="4876800" y="6012020"/>
                  <a:ext cx="1110510" cy="3125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266" name="Straight Connector 12"/>
                <p:cNvCxnSpPr>
                  <a:cxnSpLocks noChangeShapeType="1"/>
                </p:cNvCxnSpPr>
                <p:nvPr/>
              </p:nvCxnSpPr>
              <p:spPr bwMode="auto">
                <a:xfrm>
                  <a:off x="4876800" y="6012020"/>
                  <a:ext cx="2282843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7" name="Straight Connector 47"/>
                <p:cNvCxnSpPr>
                  <a:cxnSpLocks noChangeShapeType="1"/>
                </p:cNvCxnSpPr>
                <p:nvPr/>
              </p:nvCxnSpPr>
              <p:spPr bwMode="auto">
                <a:xfrm>
                  <a:off x="4876800" y="6324600"/>
                  <a:ext cx="2282843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8" name="Straight Connector 14"/>
                <p:cNvCxnSpPr>
                  <a:cxnSpLocks noChangeShapeType="1"/>
                </p:cNvCxnSpPr>
                <p:nvPr/>
              </p:nvCxnSpPr>
              <p:spPr bwMode="auto">
                <a:xfrm>
                  <a:off x="6169043" y="6162209"/>
                  <a:ext cx="698281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39" name="TextBox 44"/>
              <p:cNvSpPr txBox="1">
                <a:spLocks noChangeArrowheads="1"/>
              </p:cNvSpPr>
              <p:nvPr/>
            </p:nvSpPr>
            <p:spPr bwMode="auto">
              <a:xfrm>
                <a:off x="5859463" y="4487862"/>
                <a:ext cx="2280753" cy="244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dirty="0" smtClean="0">
                    <a:solidFill>
                      <a:srgbClr val="0070C0"/>
                    </a:solidFill>
                    <a:latin typeface="+mj-lt"/>
                  </a:rPr>
                  <a:t>Partitioned Durable Logs</a:t>
                </a:r>
              </a:p>
            </p:txBody>
          </p:sp>
          <p:grpSp>
            <p:nvGrpSpPr>
              <p:cNvPr id="240" name="Group 239"/>
              <p:cNvGrpSpPr/>
              <p:nvPr/>
            </p:nvGrpSpPr>
            <p:grpSpPr>
              <a:xfrm>
                <a:off x="5097463" y="2209800"/>
                <a:ext cx="3581400" cy="949325"/>
                <a:chOff x="5097463" y="2209800"/>
                <a:chExt cx="3581400" cy="949325"/>
              </a:xfrm>
            </p:grpSpPr>
            <p:grpSp>
              <p:nvGrpSpPr>
                <p:cNvPr id="241" name="Group 15"/>
                <p:cNvGrpSpPr>
                  <a:grpSpLocks/>
                </p:cNvGrpSpPr>
                <p:nvPr/>
              </p:nvGrpSpPr>
              <p:grpSpPr bwMode="auto">
                <a:xfrm>
                  <a:off x="5097463" y="2874962"/>
                  <a:ext cx="1081087" cy="284163"/>
                  <a:chOff x="5855274" y="4800982"/>
                  <a:chExt cx="1665133" cy="334170"/>
                </a:xfrm>
              </p:grpSpPr>
              <p:sp>
                <p:nvSpPr>
                  <p:cNvPr id="260" name="Rounded 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5855274" y="4800982"/>
                    <a:ext cx="1665132" cy="33417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1" name="Rounded 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855274" y="4800982"/>
                    <a:ext cx="375998" cy="33417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B8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62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6284986" y="4800982"/>
                    <a:ext cx="375998" cy="33417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B8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3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6714697" y="4800982"/>
                    <a:ext cx="375998" cy="33417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B8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4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7144409" y="4800982"/>
                    <a:ext cx="375998" cy="33417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B8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2" name="Group 77"/>
                <p:cNvGrpSpPr>
                  <a:grpSpLocks/>
                </p:cNvGrpSpPr>
                <p:nvPr/>
              </p:nvGrpSpPr>
              <p:grpSpPr bwMode="auto">
                <a:xfrm>
                  <a:off x="6378576" y="2874962"/>
                  <a:ext cx="1081089" cy="284163"/>
                  <a:chOff x="5855273" y="4800982"/>
                  <a:chExt cx="1665134" cy="334170"/>
                </a:xfrm>
              </p:grpSpPr>
              <p:sp>
                <p:nvSpPr>
                  <p:cNvPr id="255" name="Rounded 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5855274" y="4800982"/>
                    <a:ext cx="1665132" cy="33417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6" name="Rounded 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855273" y="4800982"/>
                    <a:ext cx="375998" cy="33417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B8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5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6284986" y="4800982"/>
                    <a:ext cx="375998" cy="33417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B8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6714697" y="4800982"/>
                    <a:ext cx="375998" cy="33417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B8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7144409" y="4800982"/>
                    <a:ext cx="375998" cy="33417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B8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3" name="Group 83"/>
                <p:cNvGrpSpPr>
                  <a:grpSpLocks/>
                </p:cNvGrpSpPr>
                <p:nvPr/>
              </p:nvGrpSpPr>
              <p:grpSpPr bwMode="auto">
                <a:xfrm>
                  <a:off x="7597775" y="2874962"/>
                  <a:ext cx="1081088" cy="284163"/>
                  <a:chOff x="5855274" y="4800982"/>
                  <a:chExt cx="1665133" cy="334170"/>
                </a:xfrm>
              </p:grpSpPr>
              <p:sp>
                <p:nvSpPr>
                  <p:cNvPr id="250" name="Rounded 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5855274" y="4800982"/>
                    <a:ext cx="1665132" cy="33417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1" name="Rounded 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855274" y="4800982"/>
                    <a:ext cx="375998" cy="33417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B8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52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6284986" y="4800982"/>
                    <a:ext cx="375998" cy="33417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B8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3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6714697" y="4800982"/>
                    <a:ext cx="375998" cy="33417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B8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4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7144409" y="4800982"/>
                    <a:ext cx="375998" cy="33417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00B8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4" name="Freeform 10"/>
                <p:cNvSpPr>
                  <a:spLocks/>
                </p:cNvSpPr>
                <p:nvPr/>
              </p:nvSpPr>
              <p:spPr bwMode="auto">
                <a:xfrm>
                  <a:off x="5610225" y="2209800"/>
                  <a:ext cx="96838" cy="204787"/>
                </a:xfrm>
                <a:custGeom>
                  <a:avLst/>
                  <a:gdLst>
                    <a:gd name="T0" fmla="*/ 2147483647 w 104"/>
                    <a:gd name="T1" fmla="*/ 0 h 240"/>
                    <a:gd name="T2" fmla="*/ 0 w 104"/>
                    <a:gd name="T3" fmla="*/ 2147483647 h 240"/>
                    <a:gd name="T4" fmla="*/ 2147483647 w 104"/>
                    <a:gd name="T5" fmla="*/ 2147483647 h 240"/>
                    <a:gd name="T6" fmla="*/ 2147483647 w 104"/>
                    <a:gd name="T7" fmla="*/ 2147483647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4" h="240">
                      <a:moveTo>
                        <a:pt x="96" y="0"/>
                      </a:moveTo>
                      <a:cubicBezTo>
                        <a:pt x="48" y="32"/>
                        <a:pt x="0" y="64"/>
                        <a:pt x="0" y="96"/>
                      </a:cubicBezTo>
                      <a:cubicBezTo>
                        <a:pt x="0" y="128"/>
                        <a:pt x="88" y="168"/>
                        <a:pt x="96" y="192"/>
                      </a:cubicBezTo>
                      <a:cubicBezTo>
                        <a:pt x="104" y="216"/>
                        <a:pt x="76" y="228"/>
                        <a:pt x="48" y="24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11"/>
                <p:cNvSpPr>
                  <a:spLocks/>
                </p:cNvSpPr>
                <p:nvPr/>
              </p:nvSpPr>
              <p:spPr bwMode="auto">
                <a:xfrm>
                  <a:off x="6829425" y="2209800"/>
                  <a:ext cx="96838" cy="204787"/>
                </a:xfrm>
                <a:custGeom>
                  <a:avLst/>
                  <a:gdLst>
                    <a:gd name="T0" fmla="*/ 2147483647 w 104"/>
                    <a:gd name="T1" fmla="*/ 0 h 240"/>
                    <a:gd name="T2" fmla="*/ 0 w 104"/>
                    <a:gd name="T3" fmla="*/ 2147483647 h 240"/>
                    <a:gd name="T4" fmla="*/ 2147483647 w 104"/>
                    <a:gd name="T5" fmla="*/ 2147483647 h 240"/>
                    <a:gd name="T6" fmla="*/ 2147483647 w 104"/>
                    <a:gd name="T7" fmla="*/ 2147483647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4" h="240">
                      <a:moveTo>
                        <a:pt x="96" y="0"/>
                      </a:moveTo>
                      <a:cubicBezTo>
                        <a:pt x="48" y="32"/>
                        <a:pt x="0" y="64"/>
                        <a:pt x="0" y="96"/>
                      </a:cubicBezTo>
                      <a:cubicBezTo>
                        <a:pt x="0" y="128"/>
                        <a:pt x="88" y="168"/>
                        <a:pt x="96" y="192"/>
                      </a:cubicBezTo>
                      <a:cubicBezTo>
                        <a:pt x="104" y="216"/>
                        <a:pt x="76" y="228"/>
                        <a:pt x="48" y="24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12"/>
                <p:cNvSpPr>
                  <a:spLocks/>
                </p:cNvSpPr>
                <p:nvPr/>
              </p:nvSpPr>
              <p:spPr bwMode="auto">
                <a:xfrm>
                  <a:off x="8069263" y="2209800"/>
                  <a:ext cx="95250" cy="204787"/>
                </a:xfrm>
                <a:custGeom>
                  <a:avLst/>
                  <a:gdLst>
                    <a:gd name="T0" fmla="*/ 2147483647 w 104"/>
                    <a:gd name="T1" fmla="*/ 0 h 240"/>
                    <a:gd name="T2" fmla="*/ 0 w 104"/>
                    <a:gd name="T3" fmla="*/ 2147483647 h 240"/>
                    <a:gd name="T4" fmla="*/ 2147483647 w 104"/>
                    <a:gd name="T5" fmla="*/ 2147483647 h 240"/>
                    <a:gd name="T6" fmla="*/ 2147483647 w 104"/>
                    <a:gd name="T7" fmla="*/ 2147483647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4" h="240">
                      <a:moveTo>
                        <a:pt x="96" y="0"/>
                      </a:moveTo>
                      <a:cubicBezTo>
                        <a:pt x="48" y="32"/>
                        <a:pt x="0" y="64"/>
                        <a:pt x="0" y="96"/>
                      </a:cubicBezTo>
                      <a:cubicBezTo>
                        <a:pt x="0" y="128"/>
                        <a:pt x="88" y="168"/>
                        <a:pt x="96" y="192"/>
                      </a:cubicBezTo>
                      <a:cubicBezTo>
                        <a:pt x="104" y="216"/>
                        <a:pt x="76" y="228"/>
                        <a:pt x="48" y="24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247" name="Straight Arrow Connector 246"/>
                <p:cNvCxnSpPr/>
                <p:nvPr/>
              </p:nvCxnSpPr>
              <p:spPr bwMode="auto">
                <a:xfrm>
                  <a:off x="5659438" y="2486025"/>
                  <a:ext cx="0" cy="33178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Arrow Connector 247"/>
                <p:cNvCxnSpPr/>
                <p:nvPr/>
              </p:nvCxnSpPr>
              <p:spPr bwMode="auto">
                <a:xfrm>
                  <a:off x="6896100" y="2490787"/>
                  <a:ext cx="0" cy="3317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/>
                <p:nvPr/>
              </p:nvCxnSpPr>
              <p:spPr bwMode="auto">
                <a:xfrm>
                  <a:off x="8116888" y="2490787"/>
                  <a:ext cx="0" cy="3317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Left Brace 1"/>
            <p:cNvSpPr/>
            <p:nvPr/>
          </p:nvSpPr>
          <p:spPr>
            <a:xfrm rot="16200000">
              <a:off x="6791852" y="3058052"/>
              <a:ext cx="391862" cy="2178833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57800" y="24717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477000" y="24862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400" y="2499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09800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54613" y="347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442983" y="347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666813" y="347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410200" y="4355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953000" y="1143000"/>
            <a:ext cx="4249904" cy="4864412"/>
            <a:chOff x="4979987" y="1143000"/>
            <a:chExt cx="4249904" cy="4864412"/>
          </a:xfrm>
        </p:grpSpPr>
        <p:grpSp>
          <p:nvGrpSpPr>
            <p:cNvPr id="117" name="Group 116"/>
            <p:cNvGrpSpPr/>
            <p:nvPr/>
          </p:nvGrpSpPr>
          <p:grpSpPr>
            <a:xfrm>
              <a:off x="4979987" y="1143000"/>
              <a:ext cx="4249904" cy="4864412"/>
              <a:chOff x="9101860" y="1143000"/>
              <a:chExt cx="4249904" cy="4864412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9101860" y="1143000"/>
                <a:ext cx="4249904" cy="4864412"/>
                <a:chOff x="4992938" y="1143000"/>
                <a:chExt cx="4249904" cy="4864412"/>
              </a:xfrm>
            </p:grpSpPr>
            <p:sp>
              <p:nvSpPr>
                <p:cNvPr id="121" name="Parallelogram 120"/>
                <p:cNvSpPr/>
                <p:nvPr/>
              </p:nvSpPr>
              <p:spPr>
                <a:xfrm>
                  <a:off x="7785351" y="1676400"/>
                  <a:ext cx="837433" cy="533400"/>
                </a:xfrm>
                <a:prstGeom prst="parallelogram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p3</a:t>
                  </a:r>
                  <a:endParaRPr lang="en-US" dirty="0"/>
                </a:p>
              </p:txBody>
            </p:sp>
            <p:grpSp>
              <p:nvGrpSpPr>
                <p:cNvPr id="122" name="Group 121"/>
                <p:cNvGrpSpPr/>
                <p:nvPr/>
              </p:nvGrpSpPr>
              <p:grpSpPr>
                <a:xfrm>
                  <a:off x="5474771" y="1143000"/>
                  <a:ext cx="1777180" cy="1280318"/>
                  <a:chOff x="5630525" y="1295400"/>
                  <a:chExt cx="1777180" cy="1280318"/>
                </a:xfrm>
              </p:grpSpPr>
              <p:sp>
                <p:nvSpPr>
                  <p:cNvPr id="168" name="Parallelogram 167"/>
                  <p:cNvSpPr/>
                  <p:nvPr/>
                </p:nvSpPr>
                <p:spPr>
                  <a:xfrm>
                    <a:off x="5808272" y="1600200"/>
                    <a:ext cx="837433" cy="533400"/>
                  </a:xfrm>
                  <a:prstGeom prst="parallelogram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p1</a:t>
                    </a:r>
                    <a:endParaRPr lang="en-US" dirty="0"/>
                  </a:p>
                </p:txBody>
              </p:sp>
              <p:sp>
                <p:nvSpPr>
                  <p:cNvPr id="169" name="Parallelogram 168"/>
                  <p:cNvSpPr/>
                  <p:nvPr/>
                </p:nvSpPr>
                <p:spPr>
                  <a:xfrm>
                    <a:off x="6341672" y="1828800"/>
                    <a:ext cx="837433" cy="533400"/>
                  </a:xfrm>
                  <a:prstGeom prst="parallelogram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p2</a:t>
                    </a:r>
                    <a:endParaRPr lang="en-US" dirty="0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5630525" y="1295400"/>
                    <a:ext cx="1777180" cy="128031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3" name="Straight Arrow Connector 122"/>
                <p:cNvCxnSpPr/>
                <p:nvPr/>
              </p:nvCxnSpPr>
              <p:spPr bwMode="auto">
                <a:xfrm flipH="1">
                  <a:off x="5827964" y="4397561"/>
                  <a:ext cx="433387" cy="51075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 bwMode="auto">
                <a:xfrm>
                  <a:off x="6335963" y="4385173"/>
                  <a:ext cx="458788" cy="5231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14336"/>
                <p:cNvGrpSpPr>
                  <a:grpSpLocks/>
                </p:cNvGrpSpPr>
                <p:nvPr/>
              </p:nvGrpSpPr>
              <p:grpSpPr bwMode="auto">
                <a:xfrm>
                  <a:off x="4992938" y="5086365"/>
                  <a:ext cx="1168400" cy="514353"/>
                  <a:chOff x="4876800" y="6012020"/>
                  <a:chExt cx="2282843" cy="312580"/>
                </a:xfrm>
              </p:grpSpPr>
              <p:sp>
                <p:nvSpPr>
                  <p:cNvPr id="164" name="Rounded 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876800" y="6012020"/>
                    <a:ext cx="1110510" cy="31258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0000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 dirty="0" smtClean="0"/>
                      <a:t>  </a:t>
                    </a:r>
                    <a:endParaRPr lang="en-US" dirty="0"/>
                  </a:p>
                </p:txBody>
              </p:sp>
              <p:cxnSp>
                <p:nvCxnSpPr>
                  <p:cNvPr id="165" name="Straight Connector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76800" y="6012020"/>
                    <a:ext cx="2282843" cy="0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6" name="Straight Connector 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76800" y="6324600"/>
                    <a:ext cx="2282843" cy="0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7" name="Straight Connector 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169043" y="6162209"/>
                    <a:ext cx="698281" cy="0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26" name="Group 111"/>
                <p:cNvGrpSpPr>
                  <a:grpSpLocks/>
                </p:cNvGrpSpPr>
                <p:nvPr/>
              </p:nvGrpSpPr>
              <p:grpSpPr bwMode="auto">
                <a:xfrm>
                  <a:off x="6388351" y="5079770"/>
                  <a:ext cx="1168400" cy="514353"/>
                  <a:chOff x="4876800" y="6012020"/>
                  <a:chExt cx="2282843" cy="312580"/>
                </a:xfrm>
              </p:grpSpPr>
              <p:sp>
                <p:nvSpPr>
                  <p:cNvPr id="160" name="Rounded 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876800" y="6012020"/>
                    <a:ext cx="1110510" cy="31258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0000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61" name="Straight Connector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76800" y="6012020"/>
                    <a:ext cx="2282843" cy="0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2" name="Straight Connector 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76800" y="6324600"/>
                    <a:ext cx="2282843" cy="0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3" name="Straight Connector 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169043" y="6162209"/>
                    <a:ext cx="698281" cy="0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27" name="Group 116"/>
                <p:cNvGrpSpPr>
                  <a:grpSpLocks/>
                </p:cNvGrpSpPr>
                <p:nvPr/>
              </p:nvGrpSpPr>
              <p:grpSpPr bwMode="auto">
                <a:xfrm>
                  <a:off x="7759951" y="5079770"/>
                  <a:ext cx="1168400" cy="514353"/>
                  <a:chOff x="4876800" y="6012020"/>
                  <a:chExt cx="2282843" cy="312580"/>
                </a:xfrm>
              </p:grpSpPr>
              <p:sp>
                <p:nvSpPr>
                  <p:cNvPr id="156" name="Rounded 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876800" y="6012020"/>
                    <a:ext cx="1110510" cy="31258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0000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57" name="Straight Connector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76800" y="6012020"/>
                    <a:ext cx="2282843" cy="0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8" name="Straight Connector 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76800" y="6324600"/>
                    <a:ext cx="2282843" cy="0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9" name="Straight Connector 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169043" y="6162209"/>
                    <a:ext cx="698281" cy="0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28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5956551" y="5668858"/>
                  <a:ext cx="228075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sz="1600" dirty="0" smtClean="0">
                      <a:solidFill>
                        <a:srgbClr val="0070C0"/>
                      </a:solidFill>
                      <a:latin typeface="+mj-lt"/>
                    </a:rPr>
                    <a:t>Partitioned Durable Logs</a:t>
                  </a:r>
                </a:p>
              </p:txBody>
            </p:sp>
            <p:grpSp>
              <p:nvGrpSpPr>
                <p:cNvPr id="129" name="Group 128"/>
                <p:cNvGrpSpPr/>
                <p:nvPr/>
              </p:nvGrpSpPr>
              <p:grpSpPr>
                <a:xfrm>
                  <a:off x="5194548" y="2514600"/>
                  <a:ext cx="3581393" cy="1314458"/>
                  <a:chOff x="5097460" y="2209800"/>
                  <a:chExt cx="3581393" cy="949325"/>
                </a:xfrm>
              </p:grpSpPr>
              <p:grpSp>
                <p:nvGrpSpPr>
                  <p:cNvPr id="13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5097460" y="2874962"/>
                    <a:ext cx="2758720" cy="284163"/>
                    <a:chOff x="5855274" y="4800982"/>
                    <a:chExt cx="4249093" cy="334170"/>
                  </a:xfrm>
                </p:grpSpPr>
                <p:sp>
                  <p:nvSpPr>
                    <p:cNvPr id="151" name="Rounded Rectangle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55274" y="4800982"/>
                      <a:ext cx="1665132" cy="334170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Rounded 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728368" y="4800982"/>
                      <a:ext cx="375999" cy="33417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B8FF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53" name="Rounded 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4986" y="4800982"/>
                      <a:ext cx="375998" cy="33417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B8FF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Rounded 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14697" y="4800982"/>
                      <a:ext cx="375998" cy="33417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B8FF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5" name="Rounded 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44409" y="4800982"/>
                      <a:ext cx="375998" cy="33417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B8FF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6378575" y="2874962"/>
                    <a:ext cx="1081088" cy="284163"/>
                    <a:chOff x="5855274" y="4800982"/>
                    <a:chExt cx="1665133" cy="334170"/>
                  </a:xfrm>
                </p:grpSpPr>
                <p:sp>
                  <p:nvSpPr>
                    <p:cNvPr id="146" name="Rounded Rectangle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55274" y="4800982"/>
                      <a:ext cx="1665132" cy="334170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7" name="Rounded 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55274" y="4800982"/>
                      <a:ext cx="375998" cy="33417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B8FF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p:txBody>
                </p:sp>
                <p:sp>
                  <p:nvSpPr>
                    <p:cNvPr id="148" name="Rounded 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4986" y="4800982"/>
                      <a:ext cx="375998" cy="33417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B8FF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ounded 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14697" y="4800982"/>
                      <a:ext cx="375998" cy="33417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B8FF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Rounded 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44409" y="4800982"/>
                      <a:ext cx="375998" cy="33417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B8FF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4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5097463" y="2874962"/>
                    <a:ext cx="3581390" cy="284163"/>
                    <a:chOff x="2004213" y="4800982"/>
                    <a:chExt cx="5516194" cy="334170"/>
                  </a:xfrm>
                </p:grpSpPr>
                <p:sp>
                  <p:nvSpPr>
                    <p:cNvPr id="141" name="Rounded Rectangle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55274" y="4800982"/>
                      <a:ext cx="1665132" cy="334170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2" name="Rounded 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4213" y="4800982"/>
                      <a:ext cx="375998" cy="33417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B8FF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143" name="Rounded 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4986" y="4800982"/>
                      <a:ext cx="375998" cy="33417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B8FF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ounded 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14697" y="4800982"/>
                      <a:ext cx="375998" cy="33417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B8FF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ounded 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44409" y="4800982"/>
                      <a:ext cx="375998" cy="33417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0B8FF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5" name="Freeform 10"/>
                  <p:cNvSpPr>
                    <a:spLocks/>
                  </p:cNvSpPr>
                  <p:nvPr/>
                </p:nvSpPr>
                <p:spPr bwMode="auto">
                  <a:xfrm>
                    <a:off x="5610225" y="2209800"/>
                    <a:ext cx="96838" cy="204787"/>
                  </a:xfrm>
                  <a:custGeom>
                    <a:avLst/>
                    <a:gdLst>
                      <a:gd name="T0" fmla="*/ 2147483647 w 104"/>
                      <a:gd name="T1" fmla="*/ 0 h 240"/>
                      <a:gd name="T2" fmla="*/ 0 w 104"/>
                      <a:gd name="T3" fmla="*/ 2147483647 h 240"/>
                      <a:gd name="T4" fmla="*/ 2147483647 w 104"/>
                      <a:gd name="T5" fmla="*/ 2147483647 h 240"/>
                      <a:gd name="T6" fmla="*/ 2147483647 w 104"/>
                      <a:gd name="T7" fmla="*/ 2147483647 h 2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4" h="240">
                        <a:moveTo>
                          <a:pt x="96" y="0"/>
                        </a:moveTo>
                        <a:cubicBezTo>
                          <a:pt x="48" y="32"/>
                          <a:pt x="0" y="64"/>
                          <a:pt x="0" y="96"/>
                        </a:cubicBezTo>
                        <a:cubicBezTo>
                          <a:pt x="0" y="128"/>
                          <a:pt x="88" y="168"/>
                          <a:pt x="96" y="192"/>
                        </a:cubicBezTo>
                        <a:cubicBezTo>
                          <a:pt x="104" y="216"/>
                          <a:pt x="76" y="228"/>
                          <a:pt x="48" y="24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B8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1"/>
                  <p:cNvSpPr>
                    <a:spLocks/>
                  </p:cNvSpPr>
                  <p:nvPr/>
                </p:nvSpPr>
                <p:spPr bwMode="auto">
                  <a:xfrm>
                    <a:off x="6829425" y="2209800"/>
                    <a:ext cx="96838" cy="204787"/>
                  </a:xfrm>
                  <a:custGeom>
                    <a:avLst/>
                    <a:gdLst>
                      <a:gd name="T0" fmla="*/ 2147483647 w 104"/>
                      <a:gd name="T1" fmla="*/ 0 h 240"/>
                      <a:gd name="T2" fmla="*/ 0 w 104"/>
                      <a:gd name="T3" fmla="*/ 2147483647 h 240"/>
                      <a:gd name="T4" fmla="*/ 2147483647 w 104"/>
                      <a:gd name="T5" fmla="*/ 2147483647 h 240"/>
                      <a:gd name="T6" fmla="*/ 2147483647 w 104"/>
                      <a:gd name="T7" fmla="*/ 2147483647 h 2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4" h="240">
                        <a:moveTo>
                          <a:pt x="96" y="0"/>
                        </a:moveTo>
                        <a:cubicBezTo>
                          <a:pt x="48" y="32"/>
                          <a:pt x="0" y="64"/>
                          <a:pt x="0" y="96"/>
                        </a:cubicBezTo>
                        <a:cubicBezTo>
                          <a:pt x="0" y="128"/>
                          <a:pt x="88" y="168"/>
                          <a:pt x="96" y="192"/>
                        </a:cubicBezTo>
                        <a:cubicBezTo>
                          <a:pt x="104" y="216"/>
                          <a:pt x="76" y="228"/>
                          <a:pt x="48" y="24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B8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12"/>
                  <p:cNvSpPr>
                    <a:spLocks/>
                  </p:cNvSpPr>
                  <p:nvPr/>
                </p:nvSpPr>
                <p:spPr bwMode="auto">
                  <a:xfrm>
                    <a:off x="8069263" y="2209800"/>
                    <a:ext cx="95250" cy="204787"/>
                  </a:xfrm>
                  <a:custGeom>
                    <a:avLst/>
                    <a:gdLst>
                      <a:gd name="T0" fmla="*/ 2147483647 w 104"/>
                      <a:gd name="T1" fmla="*/ 0 h 240"/>
                      <a:gd name="T2" fmla="*/ 0 w 104"/>
                      <a:gd name="T3" fmla="*/ 2147483647 h 240"/>
                      <a:gd name="T4" fmla="*/ 2147483647 w 104"/>
                      <a:gd name="T5" fmla="*/ 2147483647 h 240"/>
                      <a:gd name="T6" fmla="*/ 2147483647 w 104"/>
                      <a:gd name="T7" fmla="*/ 2147483647 h 2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4" h="240">
                        <a:moveTo>
                          <a:pt x="96" y="0"/>
                        </a:moveTo>
                        <a:cubicBezTo>
                          <a:pt x="48" y="32"/>
                          <a:pt x="0" y="64"/>
                          <a:pt x="0" y="96"/>
                        </a:cubicBezTo>
                        <a:cubicBezTo>
                          <a:pt x="0" y="128"/>
                          <a:pt x="88" y="168"/>
                          <a:pt x="96" y="192"/>
                        </a:cubicBezTo>
                        <a:cubicBezTo>
                          <a:pt x="104" y="216"/>
                          <a:pt x="76" y="228"/>
                          <a:pt x="48" y="24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B8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38" name="Straight Arrow Connector 137"/>
                  <p:cNvCxnSpPr/>
                  <p:nvPr/>
                </p:nvCxnSpPr>
                <p:spPr bwMode="auto">
                  <a:xfrm>
                    <a:off x="5659438" y="2486025"/>
                    <a:ext cx="0" cy="3317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Arrow Connector 138"/>
                  <p:cNvCxnSpPr/>
                  <p:nvPr/>
                </p:nvCxnSpPr>
                <p:spPr bwMode="auto">
                  <a:xfrm>
                    <a:off x="6896100" y="2490787"/>
                    <a:ext cx="0" cy="3317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Arrow Connector 139"/>
                  <p:cNvCxnSpPr/>
                  <p:nvPr/>
                </p:nvCxnSpPr>
                <p:spPr bwMode="auto">
                  <a:xfrm>
                    <a:off x="8116888" y="2490787"/>
                    <a:ext cx="0" cy="3317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0" name="Straight Arrow Connector 129"/>
                <p:cNvCxnSpPr/>
                <p:nvPr/>
              </p:nvCxnSpPr>
              <p:spPr bwMode="auto">
                <a:xfrm>
                  <a:off x="8229851" y="4343400"/>
                  <a:ext cx="12700" cy="523145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/>
                <p:cNvSpPr txBox="1"/>
                <p:nvPr/>
              </p:nvSpPr>
              <p:spPr bwMode="auto">
                <a:xfrm>
                  <a:off x="7312634" y="3962400"/>
                  <a:ext cx="1930208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600" dirty="0" err="1" smtClean="0">
                      <a:solidFill>
                        <a:schemeClr val="accent1"/>
                      </a:solidFill>
                      <a:ea typeface="ＭＳ Ｐゴシック" pitchFamily="34" charset="-128"/>
                    </a:rPr>
                    <a:t>tx_commit</a:t>
                  </a:r>
                  <a:r>
                    <a:rPr lang="en-US" sz="1600" dirty="0" smtClean="0">
                      <a:solidFill>
                        <a:schemeClr val="accent1"/>
                      </a:solidFill>
                      <a:ea typeface="ＭＳ Ｐゴシック" pitchFamily="34" charset="-128"/>
                    </a:rPr>
                    <a:t>(partition</a:t>
                  </a:r>
                  <a:r>
                    <a:rPr lang="en-US" sz="1600" dirty="0" smtClean="0">
                      <a:solidFill>
                        <a:schemeClr val="accent1"/>
                      </a:solidFill>
                      <a:latin typeface="+mn-lt"/>
                      <a:ea typeface="ＭＳ Ｐゴシック" pitchFamily="34" charset="-128"/>
                    </a:rPr>
                    <a:t>)</a:t>
                  </a:r>
                  <a:endParaRPr lang="en-US" sz="1600" dirty="0">
                    <a:solidFill>
                      <a:schemeClr val="accent1"/>
                    </a:solidFill>
                    <a:latin typeface="+mn-lt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20" name="Left Brace 119"/>
              <p:cNvSpPr/>
              <p:nvPr/>
            </p:nvSpPr>
            <p:spPr>
              <a:xfrm rot="16200000">
                <a:off x="10196960" y="3526114"/>
                <a:ext cx="391862" cy="1264435"/>
              </a:xfrm>
              <a:prstGeom prst="leftBrac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2296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34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663"/>
    </mc:Choice>
    <mc:Fallback xmlns="">
      <p:transition spd="slow" advTm="268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50289E-6 L -0.00017 0.254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27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3" grpId="0"/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729CF3C8-B6F0-4E32-84D1-9A7BB52C1FB9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12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Checkpoint</a:t>
            </a:r>
          </a:p>
        </p:txBody>
      </p:sp>
      <p:sp>
        <p:nvSpPr>
          <p:cNvPr id="49175" name="Content Placeholder 2"/>
          <p:cNvSpPr txBox="1">
            <a:spLocks/>
          </p:cNvSpPr>
          <p:nvPr/>
        </p:nvSpPr>
        <p:spPr bwMode="auto">
          <a:xfrm>
            <a:off x="152400" y="1600200"/>
            <a:ext cx="50292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Challenge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200" dirty="0" smtClean="0">
                <a:latin typeface="Calibri" pitchFamily="34" charset="0"/>
              </a:rPr>
              <a:t>Bounded log and recovery time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200" dirty="0" err="1" smtClean="0">
                <a:latin typeface="Calibri" pitchFamily="34" charset="0"/>
              </a:rPr>
              <a:t>Checkpointing</a:t>
            </a:r>
            <a:r>
              <a:rPr lang="en-US" sz="2200" dirty="0" smtClean="0">
                <a:latin typeface="Calibri" pitchFamily="34" charset="0"/>
              </a:rPr>
              <a:t> heap should not conflict with concurrent transactions</a:t>
            </a:r>
          </a:p>
          <a:p>
            <a:pPr marL="457200" lvl="1" indent="0">
              <a:spcBef>
                <a:spcPct val="20000"/>
              </a:spcBef>
            </a:pPr>
            <a:endParaRPr lang="en-US" sz="2200" i="1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Solution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  <a:p>
            <a:pPr lvl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200" dirty="0" smtClean="0">
                <a:latin typeface="Calibri" pitchFamily="34" charset="0"/>
              </a:rPr>
              <a:t>Incremental </a:t>
            </a:r>
            <a:r>
              <a:rPr lang="en-US" sz="2200" dirty="0" err="1" smtClean="0">
                <a:latin typeface="Calibri" pitchFamily="34" charset="0"/>
              </a:rPr>
              <a:t>checkpointing</a:t>
            </a:r>
            <a:r>
              <a:rPr lang="en-US" sz="2200" dirty="0" smtClean="0">
                <a:latin typeface="Calibri" pitchFamily="34" charset="0"/>
              </a:rPr>
              <a:t> at chunk sizes minimizes conflicts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200" dirty="0" smtClean="0">
                <a:latin typeface="Calibri" pitchFamily="34" charset="0"/>
              </a:rPr>
              <a:t>STM protects chunk writes during </a:t>
            </a:r>
            <a:r>
              <a:rPr lang="en-US" sz="2200" dirty="0" err="1" smtClean="0">
                <a:latin typeface="Calibri" pitchFamily="34" charset="0"/>
              </a:rPr>
              <a:t>checkpointing</a:t>
            </a:r>
            <a:endParaRPr lang="en-US" sz="2200" dirty="0" smtClean="0">
              <a:latin typeface="Calibri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5029200" y="2819400"/>
            <a:ext cx="3810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indent="-28257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lvl="1" eaLnBrk="1" hangingPunct="1">
              <a:spcBef>
                <a:spcPts val="50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i</a:t>
            </a:r>
            <a:r>
              <a:rPr lang="en-US" sz="2000" i="1" baseline="30000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chunk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in</a:t>
            </a:r>
            <a:r>
              <a:rPr lang="en-US" sz="2000" i="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 heap 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hp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do</a:t>
            </a:r>
          </a:p>
          <a:p>
            <a:pPr lvl="1" eaLnBrk="1" hangingPunct="1">
              <a:spcBef>
                <a:spcPts val="5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tx_start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  <a:p>
            <a:pPr lvl="1" eaLnBrk="1" hangingPunct="1">
              <a:spcBef>
                <a:spcPts val="5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read(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hp,i,chunksize,copyBuffer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)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  <a:p>
            <a:pPr lvl="1" eaLnBrk="1" hangingPunct="1">
              <a:spcBef>
                <a:spcPts val="5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chunkLSN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 =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tx_commit</a:t>
            </a:r>
            <a:r>
              <a:rPr lang="en-US" sz="2000" i="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(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async</a:t>
            </a:r>
            <a:r>
              <a:rPr lang="en-US" sz="2000" i="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)</a:t>
            </a:r>
          </a:p>
          <a:p>
            <a:pPr lvl="1" eaLnBrk="1" hangingPunct="1">
              <a:spcBef>
                <a:spcPts val="50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end for</a:t>
            </a:r>
          </a:p>
          <a:p>
            <a:pPr lvl="1" eaLnBrk="1" hangingPunct="1">
              <a:spcBef>
                <a:spcPts val="500"/>
              </a:spcBef>
            </a:pP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isStable</a:t>
            </a:r>
            <a:r>
              <a:rPr lang="en-US" sz="2000" i="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(</a:t>
            </a:r>
            <a:r>
              <a:rPr lang="en-US" sz="2000" i="1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lastChunkLSN,true</a:t>
            </a:r>
            <a:r>
              <a:rPr lang="en-US" sz="2000" i="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)</a:t>
            </a:r>
            <a:endParaRPr lang="en-US" sz="2000" i="1" dirty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  <a:p>
            <a:pPr lvl="1" eaLnBrk="1" hangingPunct="1">
              <a:spcBef>
                <a:spcPts val="500"/>
              </a:spcBef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update checkpoint header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  <a:p>
            <a:pPr lvl="1" eaLnBrk="1" hangingPunct="1">
              <a:spcBef>
                <a:spcPts val="500"/>
              </a:spcBef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sleep(</a:t>
            </a:r>
            <a:r>
              <a:rPr lang="en-US" sz="2000" i="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timer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)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6770688" y="1581150"/>
            <a:ext cx="1676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dirty="0">
                <a:latin typeface="Calibri" pitchFamily="34" charset="0"/>
              </a:rPr>
              <a:t>Worker Threads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6324600" y="1981200"/>
            <a:ext cx="2743200" cy="533400"/>
          </a:xfrm>
          <a:prstGeom prst="ellipse">
            <a:avLst/>
          </a:prstGeom>
          <a:solidFill>
            <a:srgbClr val="CCFFFF">
              <a:alpha val="2901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0"/>
          <p:cNvSpPr>
            <a:spLocks/>
          </p:cNvSpPr>
          <p:nvPr/>
        </p:nvSpPr>
        <p:spPr bwMode="auto">
          <a:xfrm>
            <a:off x="7007225" y="2057400"/>
            <a:ext cx="165100" cy="381000"/>
          </a:xfrm>
          <a:custGeom>
            <a:avLst/>
            <a:gdLst>
              <a:gd name="T0" fmla="*/ 2147483647 w 104"/>
              <a:gd name="T1" fmla="*/ 0 h 240"/>
              <a:gd name="T2" fmla="*/ 0 w 104"/>
              <a:gd name="T3" fmla="*/ 2147483647 h 240"/>
              <a:gd name="T4" fmla="*/ 2147483647 w 104"/>
              <a:gd name="T5" fmla="*/ 2147483647 h 240"/>
              <a:gd name="T6" fmla="*/ 2147483647 w 104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" h="240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88" y="168"/>
                  <a:pt x="96" y="192"/>
                </a:cubicBezTo>
                <a:cubicBezTo>
                  <a:pt x="104" y="216"/>
                  <a:pt x="76" y="228"/>
                  <a:pt x="48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1"/>
          <p:cNvSpPr>
            <a:spLocks/>
          </p:cNvSpPr>
          <p:nvPr/>
        </p:nvSpPr>
        <p:spPr bwMode="auto">
          <a:xfrm>
            <a:off x="7299325" y="2057400"/>
            <a:ext cx="165100" cy="381000"/>
          </a:xfrm>
          <a:custGeom>
            <a:avLst/>
            <a:gdLst>
              <a:gd name="T0" fmla="*/ 2147483647 w 104"/>
              <a:gd name="T1" fmla="*/ 0 h 240"/>
              <a:gd name="T2" fmla="*/ 0 w 104"/>
              <a:gd name="T3" fmla="*/ 2147483647 h 240"/>
              <a:gd name="T4" fmla="*/ 2147483647 w 104"/>
              <a:gd name="T5" fmla="*/ 2147483647 h 240"/>
              <a:gd name="T6" fmla="*/ 2147483647 w 104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" h="240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88" y="168"/>
                  <a:pt x="96" y="192"/>
                </a:cubicBezTo>
                <a:cubicBezTo>
                  <a:pt x="104" y="216"/>
                  <a:pt x="76" y="228"/>
                  <a:pt x="48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"/>
          <p:cNvSpPr>
            <a:spLocks/>
          </p:cNvSpPr>
          <p:nvPr/>
        </p:nvSpPr>
        <p:spPr bwMode="auto">
          <a:xfrm>
            <a:off x="7540625" y="2057400"/>
            <a:ext cx="165100" cy="381000"/>
          </a:xfrm>
          <a:custGeom>
            <a:avLst/>
            <a:gdLst>
              <a:gd name="T0" fmla="*/ 2147483647 w 104"/>
              <a:gd name="T1" fmla="*/ 0 h 240"/>
              <a:gd name="T2" fmla="*/ 0 w 104"/>
              <a:gd name="T3" fmla="*/ 2147483647 h 240"/>
              <a:gd name="T4" fmla="*/ 2147483647 w 104"/>
              <a:gd name="T5" fmla="*/ 2147483647 h 240"/>
              <a:gd name="T6" fmla="*/ 2147483647 w 104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" h="240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88" y="168"/>
                  <a:pt x="96" y="192"/>
                </a:cubicBezTo>
                <a:cubicBezTo>
                  <a:pt x="104" y="216"/>
                  <a:pt x="76" y="228"/>
                  <a:pt x="48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7769225" y="2057400"/>
            <a:ext cx="165100" cy="381000"/>
          </a:xfrm>
          <a:custGeom>
            <a:avLst/>
            <a:gdLst>
              <a:gd name="T0" fmla="*/ 2147483647 w 104"/>
              <a:gd name="T1" fmla="*/ 0 h 240"/>
              <a:gd name="T2" fmla="*/ 0 w 104"/>
              <a:gd name="T3" fmla="*/ 2147483647 h 240"/>
              <a:gd name="T4" fmla="*/ 2147483647 w 104"/>
              <a:gd name="T5" fmla="*/ 2147483647 h 240"/>
              <a:gd name="T6" fmla="*/ 2147483647 w 104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" h="240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88" y="168"/>
                  <a:pt x="96" y="192"/>
                </a:cubicBezTo>
                <a:cubicBezTo>
                  <a:pt x="104" y="216"/>
                  <a:pt x="76" y="228"/>
                  <a:pt x="48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4"/>
          <p:cNvSpPr>
            <a:spLocks/>
          </p:cNvSpPr>
          <p:nvPr/>
        </p:nvSpPr>
        <p:spPr bwMode="auto">
          <a:xfrm>
            <a:off x="7997825" y="2057400"/>
            <a:ext cx="165100" cy="381000"/>
          </a:xfrm>
          <a:custGeom>
            <a:avLst/>
            <a:gdLst>
              <a:gd name="T0" fmla="*/ 2147483647 w 104"/>
              <a:gd name="T1" fmla="*/ 0 h 240"/>
              <a:gd name="T2" fmla="*/ 0 w 104"/>
              <a:gd name="T3" fmla="*/ 2147483647 h 240"/>
              <a:gd name="T4" fmla="*/ 2147483647 w 104"/>
              <a:gd name="T5" fmla="*/ 2147483647 h 240"/>
              <a:gd name="T6" fmla="*/ 2147483647 w 104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" h="240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88" y="168"/>
                  <a:pt x="96" y="192"/>
                </a:cubicBezTo>
                <a:cubicBezTo>
                  <a:pt x="104" y="216"/>
                  <a:pt x="76" y="228"/>
                  <a:pt x="48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5626100" y="2057400"/>
            <a:ext cx="165100" cy="381000"/>
          </a:xfrm>
          <a:custGeom>
            <a:avLst/>
            <a:gdLst>
              <a:gd name="T0" fmla="*/ 2147483647 w 104"/>
              <a:gd name="T1" fmla="*/ 0 h 240"/>
              <a:gd name="T2" fmla="*/ 0 w 104"/>
              <a:gd name="T3" fmla="*/ 2147483647 h 240"/>
              <a:gd name="T4" fmla="*/ 2147483647 w 104"/>
              <a:gd name="T5" fmla="*/ 2147483647 h 240"/>
              <a:gd name="T6" fmla="*/ 2147483647 w 104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" h="240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88" y="168"/>
                  <a:pt x="96" y="192"/>
                </a:cubicBezTo>
                <a:cubicBezTo>
                  <a:pt x="104" y="216"/>
                  <a:pt x="76" y="228"/>
                  <a:pt x="48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586373" y="1611868"/>
            <a:ext cx="19524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dirty="0" smtClean="0">
                <a:latin typeface="Calibri" pitchFamily="34" charset="0"/>
              </a:rPr>
              <a:t>Checkpoint Thread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29683" y="5867400"/>
            <a:ext cx="267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ea typeface="DejaVu Sans"/>
                <a:cs typeface="DejaVu Sans"/>
              </a:rPr>
              <a:t>Memory </a:t>
            </a:r>
            <a:r>
              <a:rPr lang="en-US" sz="2000" b="1" dirty="0" err="1" smtClean="0">
                <a:solidFill>
                  <a:srgbClr val="FF0000"/>
                </a:solidFill>
                <a:latin typeface="Calibri" pitchFamily="34" charset="0"/>
                <a:ea typeface="DejaVu Sans"/>
                <a:cs typeface="DejaVu Sans"/>
              </a:rPr>
              <a:t>Checkpointing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ea typeface="DejaVu Sans"/>
              <a:cs typeface="DejaVu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7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165"/>
    </mc:Choice>
    <mc:Fallback xmlns="">
      <p:transition spd="slow" advTm="3441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729CF3C8-B6F0-4E32-84D1-9A7BB52C1FB9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13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Recovery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5580062" y="5260975"/>
            <a:ext cx="515938" cy="49371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>
                <a:latin typeface="+mj-lt"/>
                <a:ea typeface="ＭＳ Ｐゴシック" pitchFamily="34" charset="-128"/>
              </a:rPr>
              <a:t>2</a:t>
            </a:r>
            <a:endParaRPr lang="en-US" dirty="0">
              <a:latin typeface="+mj-lt"/>
              <a:ea typeface="ＭＳ Ｐゴシック" pitchFamily="34" charset="-128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6865938" y="5260975"/>
            <a:ext cx="601662" cy="493713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>
                <a:latin typeface="+mj-lt"/>
                <a:ea typeface="ＭＳ Ｐゴシック" pitchFamily="34" charset="-128"/>
              </a:rPr>
              <a:t>9</a:t>
            </a:r>
            <a:endParaRPr lang="en-US" dirty="0">
              <a:latin typeface="+mj-lt"/>
              <a:ea typeface="ＭＳ Ｐゴシック" pitchFamily="34" charset="-128"/>
            </a:endParaRP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7575550" y="5260975"/>
            <a:ext cx="631825" cy="49371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>
                <a:latin typeface="+mj-lt"/>
                <a:ea typeface="ＭＳ Ｐゴシック" pitchFamily="34" charset="-128"/>
              </a:rPr>
              <a:t>3</a:t>
            </a:r>
            <a:endParaRPr lang="en-US" dirty="0">
              <a:latin typeface="+mj-lt"/>
              <a:ea typeface="ＭＳ Ｐゴシック" pitchFamily="34" charset="-128"/>
            </a:endParaRPr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8347075" y="5257801"/>
            <a:ext cx="536575" cy="496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>
                <a:latin typeface="+mj-lt"/>
                <a:ea typeface="ＭＳ Ｐゴシック" pitchFamily="34" charset="-128"/>
              </a:rPr>
              <a:t>6</a:t>
            </a:r>
            <a:endParaRPr lang="en-US" dirty="0">
              <a:latin typeface="+mj-lt"/>
              <a:ea typeface="ＭＳ Ｐゴシック" pitchFamily="34" charset="-128"/>
            </a:endParaRPr>
          </a:p>
        </p:txBody>
      </p:sp>
      <p:cxnSp>
        <p:nvCxnSpPr>
          <p:cNvPr id="49161" name="Straight Connector 14"/>
          <p:cNvCxnSpPr>
            <a:cxnSpLocks noChangeShapeType="1"/>
          </p:cNvCxnSpPr>
          <p:nvPr/>
        </p:nvCxnSpPr>
        <p:spPr bwMode="auto">
          <a:xfrm>
            <a:off x="5029200" y="5867400"/>
            <a:ext cx="38528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Rounded Rectangle 2"/>
          <p:cNvSpPr>
            <a:spLocks noChangeArrowheads="1"/>
          </p:cNvSpPr>
          <p:nvPr/>
        </p:nvSpPr>
        <p:spPr bwMode="auto">
          <a:xfrm>
            <a:off x="7708900" y="1752600"/>
            <a:ext cx="701675" cy="4270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>
                <a:latin typeface="+mj-lt"/>
                <a:ea typeface="ＭＳ Ｐゴシック" pitchFamily="34" charset="-128"/>
              </a:rPr>
              <a:t>2</a:t>
            </a:r>
            <a:endParaRPr lang="en-US" dirty="0">
              <a:latin typeface="+mj-lt"/>
              <a:ea typeface="ＭＳ Ｐゴシック" pitchFamily="34" charset="-128"/>
            </a:endParaRPr>
          </a:p>
        </p:txBody>
      </p:sp>
      <p:sp>
        <p:nvSpPr>
          <p:cNvPr id="20497" name="Rounded Rectangle 26"/>
          <p:cNvSpPr>
            <a:spLocks noChangeArrowheads="1"/>
          </p:cNvSpPr>
          <p:nvPr/>
        </p:nvSpPr>
        <p:spPr bwMode="auto">
          <a:xfrm>
            <a:off x="7696200" y="2322513"/>
            <a:ext cx="701675" cy="4286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>
                <a:latin typeface="+mj-lt"/>
                <a:ea typeface="ＭＳ Ｐゴシック" pitchFamily="34" charset="-128"/>
              </a:rPr>
              <a:t>3</a:t>
            </a:r>
            <a:endParaRPr lang="en-US" dirty="0">
              <a:latin typeface="+mj-lt"/>
              <a:ea typeface="ＭＳ Ｐゴシック" pitchFamily="34" charset="-128"/>
            </a:endParaRPr>
          </a:p>
        </p:txBody>
      </p:sp>
      <p:sp>
        <p:nvSpPr>
          <p:cNvPr id="20498" name="Rounded Rectangle 27"/>
          <p:cNvSpPr>
            <a:spLocks noChangeArrowheads="1"/>
          </p:cNvSpPr>
          <p:nvPr/>
        </p:nvSpPr>
        <p:spPr bwMode="auto">
          <a:xfrm>
            <a:off x="7696200" y="2892425"/>
            <a:ext cx="701675" cy="42862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>
                <a:latin typeface="+mj-lt"/>
                <a:ea typeface="ＭＳ Ｐゴシック" pitchFamily="34" charset="-128"/>
              </a:rPr>
              <a:t>5</a:t>
            </a:r>
            <a:endParaRPr lang="en-US" dirty="0">
              <a:latin typeface="+mj-lt"/>
              <a:ea typeface="ＭＳ Ｐゴシック" pitchFamily="34" charset="-128"/>
            </a:endParaRPr>
          </a:p>
        </p:txBody>
      </p:sp>
      <p:sp>
        <p:nvSpPr>
          <p:cNvPr id="20499" name="Rounded Rectangle 28"/>
          <p:cNvSpPr>
            <a:spLocks noChangeArrowheads="1"/>
          </p:cNvSpPr>
          <p:nvPr/>
        </p:nvSpPr>
        <p:spPr bwMode="auto">
          <a:xfrm>
            <a:off x="7696200" y="3463925"/>
            <a:ext cx="701675" cy="4270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>
                <a:latin typeface="+mj-lt"/>
                <a:ea typeface="ＭＳ Ｐゴシック" pitchFamily="34" charset="-128"/>
              </a:rPr>
              <a:t>6</a:t>
            </a:r>
            <a:endParaRPr lang="en-US" dirty="0">
              <a:latin typeface="+mj-lt"/>
              <a:ea typeface="ＭＳ Ｐゴシック" pitchFamily="34" charset="-128"/>
            </a:endParaRPr>
          </a:p>
        </p:txBody>
      </p:sp>
      <p:sp>
        <p:nvSpPr>
          <p:cNvPr id="20501" name="TextBox 30"/>
          <p:cNvSpPr txBox="1">
            <a:spLocks noChangeArrowheads="1"/>
          </p:cNvSpPr>
          <p:nvPr/>
        </p:nvSpPr>
        <p:spPr bwMode="auto">
          <a:xfrm>
            <a:off x="6324600" y="5943600"/>
            <a:ext cx="14271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+mj-lt"/>
              </a:rPr>
              <a:t>On-flash </a:t>
            </a:r>
          </a:p>
          <a:p>
            <a:pPr algn="ctr" eaLnBrk="1" hangingPunct="1">
              <a:defRPr/>
            </a:pPr>
            <a:r>
              <a:rPr lang="en-US" dirty="0" smtClean="0">
                <a:latin typeface="+mj-lt"/>
              </a:rPr>
              <a:t>log partitions</a:t>
            </a:r>
          </a:p>
        </p:txBody>
      </p:sp>
      <p:sp>
        <p:nvSpPr>
          <p:cNvPr id="49175" name="Content Placeholder 2"/>
          <p:cNvSpPr txBox="1">
            <a:spLocks/>
          </p:cNvSpPr>
          <p:nvPr/>
        </p:nvSpPr>
        <p:spPr bwMode="auto">
          <a:xfrm>
            <a:off x="152400" y="1600200"/>
            <a:ext cx="48768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Challenge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200" dirty="0">
                <a:latin typeface="Calibri" pitchFamily="34" charset="0"/>
              </a:rPr>
              <a:t>Inter-partition log </a:t>
            </a:r>
            <a:r>
              <a:rPr lang="en-US" sz="2200" dirty="0" smtClean="0">
                <a:latin typeface="Calibri" pitchFamily="34" charset="0"/>
              </a:rPr>
              <a:t>and checkpoint dependencies </a:t>
            </a:r>
            <a:r>
              <a:rPr lang="en-US" sz="2200" dirty="0">
                <a:latin typeface="Calibri" pitchFamily="34" charset="0"/>
              </a:rPr>
              <a:t>need to be resolved during recovery</a:t>
            </a:r>
            <a:endParaRPr lang="en-US" sz="2200" i="1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Solution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  <a:p>
            <a:pPr lvl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200" dirty="0">
                <a:latin typeface="Calibri" pitchFamily="34" charset="0"/>
              </a:rPr>
              <a:t>Load checkpoint </a:t>
            </a:r>
            <a:r>
              <a:rPr lang="en-US" sz="2200" dirty="0" smtClean="0">
                <a:latin typeface="Calibri" pitchFamily="34" charset="0"/>
              </a:rPr>
              <a:t>chunks in </a:t>
            </a:r>
            <a:r>
              <a:rPr lang="en-US" sz="2200" dirty="0">
                <a:latin typeface="Calibri" pitchFamily="34" charset="0"/>
              </a:rPr>
              <a:t>memory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200" dirty="0" smtClean="0">
                <a:latin typeface="Calibri" pitchFamily="34" charset="0"/>
              </a:rPr>
              <a:t>Merge </a:t>
            </a:r>
            <a:r>
              <a:rPr lang="en-US" sz="2200" dirty="0">
                <a:latin typeface="Calibri" pitchFamily="34" charset="0"/>
              </a:rPr>
              <a:t>log records in LSN order from all partitions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200" dirty="0">
                <a:latin typeface="Calibri" pitchFamily="34" charset="0"/>
              </a:rPr>
              <a:t>Roll-forward </a:t>
            </a:r>
            <a:r>
              <a:rPr lang="en-US" sz="2200" dirty="0" smtClean="0">
                <a:latin typeface="Calibri" pitchFamily="34" charset="0"/>
              </a:rPr>
              <a:t>replay until </a:t>
            </a:r>
            <a:r>
              <a:rPr lang="en-US" sz="2200" dirty="0">
                <a:latin typeface="Calibri" pitchFamily="34" charset="0"/>
              </a:rPr>
              <a:t>it reaches the end of one partition or a gap in the LSNs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43261" y="2246312"/>
            <a:ext cx="1662339" cy="5754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Checkpoint</a:t>
            </a:r>
          </a:p>
          <a:p>
            <a:pPr algn="ctr"/>
            <a:r>
              <a:rPr lang="en-US" dirty="0" smtClean="0"/>
              <a:t>Chunk LSN: 1</a:t>
            </a:r>
            <a:endParaRPr lang="en-US" dirty="0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6180138" y="5257800"/>
            <a:ext cx="601662" cy="493713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>
                <a:latin typeface="+mj-lt"/>
                <a:ea typeface="ＭＳ Ｐゴシック" pitchFamily="34" charset="-128"/>
              </a:rPr>
              <a:t>8</a:t>
            </a:r>
            <a:endParaRPr lang="en-US" dirty="0">
              <a:latin typeface="+mj-lt"/>
              <a:ea typeface="ＭＳ Ｐゴシック" pitchFamily="34" charset="-128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970462" y="5257800"/>
            <a:ext cx="515938" cy="493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>
                <a:latin typeface="+mj-lt"/>
                <a:ea typeface="ＭＳ Ｐゴシック" pitchFamily="34" charset="-128"/>
              </a:rPr>
              <a:t>5</a:t>
            </a:r>
            <a:endParaRPr lang="en-US" dirty="0">
              <a:latin typeface="+mj-lt"/>
              <a:ea typeface="ＭＳ Ｐゴシック" pitchFamily="34" charset="-128"/>
            </a:endParaRPr>
          </a:p>
        </p:txBody>
      </p:sp>
      <p:cxnSp>
        <p:nvCxnSpPr>
          <p:cNvPr id="32" name="Straight Connector 14"/>
          <p:cNvCxnSpPr>
            <a:cxnSpLocks noChangeShapeType="1"/>
          </p:cNvCxnSpPr>
          <p:nvPr/>
        </p:nvCxnSpPr>
        <p:spPr bwMode="auto">
          <a:xfrm>
            <a:off x="5029200" y="5181600"/>
            <a:ext cx="38528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5257800" y="964747"/>
            <a:ext cx="3429000" cy="4064452"/>
            <a:chOff x="5257800" y="964747"/>
            <a:chExt cx="3429000" cy="4064452"/>
          </a:xfrm>
        </p:grpSpPr>
        <p:sp>
          <p:nvSpPr>
            <p:cNvPr id="20502" name="TextBox 31"/>
            <p:cNvSpPr txBox="1">
              <a:spLocks noChangeArrowheads="1"/>
            </p:cNvSpPr>
            <p:nvPr/>
          </p:nvSpPr>
          <p:spPr bwMode="auto">
            <a:xfrm>
              <a:off x="7239000" y="4278313"/>
              <a:ext cx="12350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+mj-lt"/>
                </a:rPr>
                <a:t>Merge Sort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286625" y="964747"/>
              <a:ext cx="1400175" cy="3211966"/>
              <a:chOff x="7286625" y="964747"/>
              <a:chExt cx="1400175" cy="3211966"/>
            </a:xfrm>
          </p:grpSpPr>
          <p:cxnSp>
            <p:nvCxnSpPr>
              <p:cNvPr id="49174" name="Straight Arrow Connector 4"/>
              <p:cNvCxnSpPr>
                <a:cxnSpLocks noChangeShapeType="1"/>
              </p:cNvCxnSpPr>
              <p:nvPr/>
            </p:nvCxnSpPr>
            <p:spPr bwMode="auto">
              <a:xfrm>
                <a:off x="7496175" y="1966913"/>
                <a:ext cx="0" cy="170973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" name="Group 2"/>
              <p:cNvGrpSpPr/>
              <p:nvPr/>
            </p:nvGrpSpPr>
            <p:grpSpPr>
              <a:xfrm>
                <a:off x="7286625" y="964747"/>
                <a:ext cx="1400175" cy="3211966"/>
                <a:chOff x="7286625" y="964747"/>
                <a:chExt cx="1400175" cy="3211966"/>
              </a:xfrm>
            </p:grpSpPr>
            <p:sp>
              <p:nvSpPr>
                <p:cNvPr id="49166" name="Rectangle 1"/>
                <p:cNvSpPr>
                  <a:spLocks noChangeArrowheads="1"/>
                </p:cNvSpPr>
                <p:nvPr/>
              </p:nvSpPr>
              <p:spPr bwMode="auto">
                <a:xfrm>
                  <a:off x="7708900" y="1752600"/>
                  <a:ext cx="688975" cy="2424113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0" name="TextBox 3"/>
                <p:cNvSpPr txBox="1">
                  <a:spLocks noChangeArrowheads="1"/>
                </p:cNvSpPr>
                <p:nvPr/>
              </p:nvSpPr>
              <p:spPr bwMode="auto">
                <a:xfrm>
                  <a:off x="7286625" y="964747"/>
                  <a:ext cx="1400175" cy="646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US" dirty="0" smtClean="0">
                      <a:latin typeface="+mj-lt"/>
                    </a:rPr>
                    <a:t>Ordered Log </a:t>
                  </a:r>
                </a:p>
                <a:p>
                  <a:pPr algn="ctr" eaLnBrk="1" hangingPunct="1">
                    <a:defRPr/>
                  </a:pPr>
                  <a:r>
                    <a:rPr lang="en-US" dirty="0" smtClean="0">
                      <a:latin typeface="+mj-lt"/>
                    </a:rPr>
                    <a:t>Records</a:t>
                  </a:r>
                </a:p>
              </p:txBody>
            </p:sp>
          </p:grpSp>
        </p:grpSp>
        <p:sp>
          <p:nvSpPr>
            <p:cNvPr id="8" name="Left Brace 7"/>
            <p:cNvSpPr/>
            <p:nvPr/>
          </p:nvSpPr>
          <p:spPr>
            <a:xfrm rot="5400000">
              <a:off x="6705600" y="3048000"/>
              <a:ext cx="533399" cy="3429000"/>
            </a:xfrm>
            <a:prstGeom prst="leftBrace">
              <a:avLst>
                <a:gd name="adj1" fmla="val 8333"/>
                <a:gd name="adj2" fmla="val 49577"/>
              </a:avLst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5043261" y="3158330"/>
            <a:ext cx="1662339" cy="5754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Checkpoint</a:t>
            </a:r>
          </a:p>
          <a:p>
            <a:pPr algn="ctr"/>
            <a:r>
              <a:rPr lang="en-US" dirty="0" smtClean="0"/>
              <a:t>Chunk LSN: 4</a:t>
            </a:r>
            <a:endParaRPr lang="en-US" dirty="0"/>
          </a:p>
        </p:txBody>
      </p:sp>
      <p:sp>
        <p:nvSpPr>
          <p:cNvPr id="33" name="Plus 32"/>
          <p:cNvSpPr/>
          <p:nvPr/>
        </p:nvSpPr>
        <p:spPr>
          <a:xfrm>
            <a:off x="6858000" y="2667000"/>
            <a:ext cx="603250" cy="6540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083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88"/>
    </mc:Choice>
    <mc:Fallback xmlns="">
      <p:transition spd="slow" advTm="53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7" grpId="0" animBg="1"/>
      <p:bldP spid="20488" grpId="0" animBg="1"/>
      <p:bldP spid="20496" grpId="0" animBg="1"/>
      <p:bldP spid="20497" grpId="0" animBg="1"/>
      <p:bldP spid="20498" grpId="0" animBg="1"/>
      <p:bldP spid="20499" grpId="0" animBg="1"/>
      <p:bldP spid="5" grpId="0" animBg="1"/>
      <p:bldP spid="29" grpId="0" animBg="1"/>
      <p:bldP spid="31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Tx/>
              <a:buSzTx/>
              <a:buFontTx/>
              <a:buNone/>
            </a:pPr>
            <a:fld id="{815D25F6-1560-4D5C-81C7-0CCA04E753E4}" type="slidenum">
              <a:rPr lang="en-US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rPr>
              <a:pPr algn="r">
                <a:buClrTx/>
                <a:buSzTx/>
                <a:buFontTx/>
                <a:buNone/>
              </a:pPr>
              <a:t>14</a:t>
            </a:fld>
            <a:endParaRPr lang="en-US" sz="1200">
              <a:solidFill>
                <a:srgbClr val="898989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>
              <a:buFontTx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eaLnBrk="1" hangingPunct="1">
              <a:buFontTx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Design</a:t>
            </a:r>
          </a:p>
          <a:p>
            <a:pPr eaLnBrk="1" hangingPunct="1">
              <a:buFontTx/>
              <a:buChar char="•"/>
            </a:pPr>
            <a:r>
              <a:rPr lang="en-US" b="1" dirty="0" smtClean="0"/>
              <a:t>Evaluation</a:t>
            </a:r>
          </a:p>
          <a:p>
            <a:pPr lvl="1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 smtClean="0"/>
              <a:t>Durability Cost</a:t>
            </a:r>
          </a:p>
          <a:p>
            <a:pPr lvl="1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 smtClean="0"/>
              <a:t>Commit Mode Performance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1651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041"/>
    </mc:Choice>
    <mc:Fallback xmlns="">
      <p:transition spd="slow" advTm="19804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Tx/>
              <a:buSzTx/>
              <a:buFontTx/>
              <a:buNone/>
            </a:pPr>
            <a:fld id="{027C567D-1023-4FC0-8880-B42355A5B200}" type="slidenum">
              <a:rPr lang="en-US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rPr>
              <a:pPr algn="r">
                <a:buClrTx/>
                <a:buSzTx/>
                <a:buFontTx/>
                <a:buNone/>
              </a:pPr>
              <a:t>15</a:t>
            </a:fld>
            <a:endParaRPr lang="en-US" sz="1200">
              <a:solidFill>
                <a:srgbClr val="898989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Methodology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648199"/>
          </a:xfrm>
        </p:spPr>
        <p:txBody>
          <a:bodyPr lIns="91440" tIns="45720" rIns="91440" bIns="45720"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dirty="0"/>
              <a:t>Systems for Comparison</a:t>
            </a:r>
          </a:p>
          <a:p>
            <a:pPr lvl="1">
              <a:spcBef>
                <a:spcPts val="600"/>
              </a:spcBef>
            </a:pPr>
            <a:r>
              <a:rPr lang="en-US" sz="2400" dirty="0" err="1">
                <a:solidFill>
                  <a:srgbClr val="FF0000"/>
                </a:solidFill>
              </a:rPr>
              <a:t>TinySTM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Software Transactional Memory (ACI)</a:t>
            </a:r>
          </a:p>
          <a:p>
            <a:pPr lvl="1">
              <a:spcBef>
                <a:spcPts val="600"/>
              </a:spcBef>
            </a:pPr>
            <a:r>
              <a:rPr lang="en-US" sz="2400" dirty="0" err="1">
                <a:solidFill>
                  <a:srgbClr val="FF0000"/>
                </a:solidFill>
              </a:rPr>
              <a:t>Hathi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 err="1"/>
              <a:t>TinySTM</a:t>
            </a:r>
            <a:r>
              <a:rPr lang="en-US" sz="2400" dirty="0"/>
              <a:t> + Partitioned/Single Logging for Durability </a:t>
            </a:r>
            <a:endParaRPr lang="en-US" sz="2400" dirty="0" smtClean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400" dirty="0" smtClean="0"/>
              <a:t>    (</a:t>
            </a:r>
            <a:r>
              <a:rPr lang="en-US" sz="2400" dirty="0"/>
              <a:t>ACI-D) with group commit </a:t>
            </a:r>
            <a:r>
              <a:rPr lang="en-US" sz="2400" dirty="0" smtClean="0"/>
              <a:t>support</a:t>
            </a:r>
            <a:endParaRPr lang="en-US" dirty="0" smtClean="0">
              <a:solidFill>
                <a:srgbClr val="FF33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dirty="0" smtClean="0"/>
              <a:t>Workload: Synthetic and OLTP</a:t>
            </a:r>
          </a:p>
          <a:p>
            <a:pPr lvl="1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srgbClr val="FF0000"/>
                </a:solidFill>
              </a:rPr>
              <a:t>Synthetic:</a:t>
            </a:r>
            <a:r>
              <a:rPr lang="en-US" sz="2400" dirty="0" smtClean="0"/>
              <a:t> Each thread continuously executes transactions, six random read/write word offsets per transaction</a:t>
            </a:r>
          </a:p>
          <a:p>
            <a:pPr lvl="1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srgbClr val="FF0000"/>
                </a:solidFill>
              </a:rPr>
              <a:t>OLTP: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STAMP travel reservation benchmark</a:t>
            </a:r>
            <a:endParaRPr lang="en-US" dirty="0" smtClean="0">
              <a:solidFill>
                <a:srgbClr val="FF33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dirty="0" smtClean="0"/>
              <a:t>Setups: Two machines</a:t>
            </a:r>
          </a:p>
          <a:p>
            <a:pPr lvl="1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srgbClr val="FF0000"/>
                </a:solidFill>
              </a:rPr>
              <a:t>High-end Server:</a:t>
            </a:r>
            <a:r>
              <a:rPr lang="en-US" sz="2400" dirty="0" smtClean="0"/>
              <a:t> 3.0 GHz Intel Xeon quad-core server, 4 GB heap, 80 GB </a:t>
            </a:r>
            <a:r>
              <a:rPr lang="en-US" sz="2400" dirty="0" err="1" smtClean="0"/>
              <a:t>PCIe</a:t>
            </a:r>
            <a:r>
              <a:rPr lang="en-US" sz="2400" dirty="0" smtClean="0"/>
              <a:t> </a:t>
            </a:r>
            <a:r>
              <a:rPr lang="en-US" sz="2400" dirty="0" err="1" smtClean="0"/>
              <a:t>FusionIO</a:t>
            </a:r>
            <a:r>
              <a:rPr lang="en-US" sz="2400" dirty="0" smtClean="0"/>
              <a:t> </a:t>
            </a:r>
            <a:r>
              <a:rPr lang="en-US" sz="2400" dirty="0" err="1" smtClean="0"/>
              <a:t>ioDrive</a:t>
            </a:r>
            <a:endParaRPr lang="en-US" sz="2400" dirty="0" smtClean="0"/>
          </a:p>
          <a:p>
            <a:pPr lvl="1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srgbClr val="FF0000"/>
                </a:solidFill>
              </a:rPr>
              <a:t>Mainstream:</a:t>
            </a:r>
            <a:r>
              <a:rPr lang="en-US" sz="2400" dirty="0" smtClean="0"/>
              <a:t> 2.5 GHz Intel Core 2 quad, 1 GB heap, 80 GB Intel X-25M SSD</a:t>
            </a:r>
          </a:p>
        </p:txBody>
      </p:sp>
    </p:spTree>
    <p:extLst>
      <p:ext uri="{BB962C8B-B14F-4D97-AF65-F5344CB8AC3E}">
        <p14:creationId xmlns:p14="http://schemas.microsoft.com/office/powerpoint/2010/main" val="22888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19"/>
    </mc:Choice>
    <mc:Fallback xmlns="">
      <p:transition spd="slow" advTm="353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Durability Cost</a:t>
            </a: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4021138" y="6015037"/>
            <a:ext cx="2608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latin typeface="+mj-lt"/>
              </a:rPr>
              <a:t>Number of Threads</a:t>
            </a:r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 rot="16200000">
            <a:off x="-1484552" y="3466455"/>
            <a:ext cx="37263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 err="1" smtClean="0">
                <a:latin typeface="+mj-lt"/>
              </a:rPr>
              <a:t>Tx</a:t>
            </a:r>
            <a:r>
              <a:rPr lang="en-US" sz="2400" dirty="0" smtClean="0">
                <a:latin typeface="+mj-lt"/>
              </a:rPr>
              <a:t> Throughput (1000 </a:t>
            </a:r>
            <a:r>
              <a:rPr lang="en-US" sz="2400" dirty="0" err="1" smtClean="0">
                <a:latin typeface="+mj-lt"/>
              </a:rPr>
              <a:t>Txns</a:t>
            </a:r>
            <a:r>
              <a:rPr lang="en-US" sz="2400" dirty="0" smtClean="0">
                <a:latin typeface="+mj-lt"/>
              </a:rPr>
              <a:t>/s)</a:t>
            </a:r>
          </a:p>
        </p:txBody>
      </p:sp>
      <p:graphicFrame>
        <p:nvGraphicFramePr>
          <p:cNvPr id="14341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315563"/>
              </p:ext>
            </p:extLst>
          </p:nvPr>
        </p:nvGraphicFramePr>
        <p:xfrm>
          <a:off x="685800" y="1196975"/>
          <a:ext cx="8201025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" name="Worksheet" r:id="rId5" imgW="8200957" imgH="4895760" progId="Excel.Sheet.8">
                  <p:embed/>
                </p:oleObj>
              </mc:Choice>
              <mc:Fallback>
                <p:oleObj name="Worksheet" r:id="rId5" imgW="8200957" imgH="489576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96975"/>
                        <a:ext cx="8201025" cy="489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781800" y="1905000"/>
            <a:ext cx="2101850" cy="1714500"/>
            <a:chOff x="6888481" y="2057400"/>
            <a:chExt cx="2100773" cy="1714500"/>
          </a:xfrm>
        </p:grpSpPr>
        <p:cxnSp>
          <p:nvCxnSpPr>
            <p:cNvPr id="14352" name="Straight Connector 10"/>
            <p:cNvCxnSpPr>
              <a:cxnSpLocks noChangeShapeType="1"/>
            </p:cNvCxnSpPr>
            <p:nvPr/>
          </p:nvCxnSpPr>
          <p:spPr bwMode="auto">
            <a:xfrm>
              <a:off x="6888480" y="2667000"/>
              <a:ext cx="164592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3" name="Line 6"/>
            <p:cNvSpPr>
              <a:spLocks noChangeShapeType="1"/>
            </p:cNvSpPr>
            <p:nvPr/>
          </p:nvSpPr>
          <p:spPr bwMode="auto">
            <a:xfrm flipV="1">
              <a:off x="7696200" y="2667000"/>
              <a:ext cx="0" cy="1104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AutoShape 7"/>
            <p:cNvSpPr>
              <a:spLocks noChangeArrowheads="1"/>
            </p:cNvSpPr>
            <p:nvPr/>
          </p:nvSpPr>
          <p:spPr bwMode="auto">
            <a:xfrm>
              <a:off x="7658024" y="2057400"/>
              <a:ext cx="1331230" cy="381000"/>
            </a:xfrm>
            <a:prstGeom prst="wedgeRoundRectCallout">
              <a:avLst>
                <a:gd name="adj1" fmla="val -43245"/>
                <a:gd name="adj2" fmla="val 277310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solidFill>
                    <a:srgbClr val="FF3300"/>
                  </a:solidFill>
                  <a:latin typeface="+mj-lt"/>
                  <a:ea typeface="ＭＳ Ｐゴシック" pitchFamily="34" charset="-128"/>
                </a:rPr>
                <a:t>38% short</a:t>
              </a:r>
              <a:endParaRPr lang="en-US" dirty="0">
                <a:latin typeface="+mj-lt"/>
                <a:ea typeface="ＭＳ Ｐゴシック" pitchFamily="34" charset="-128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781800" y="3733800"/>
            <a:ext cx="2101850" cy="1647825"/>
            <a:chOff x="6888480" y="3924300"/>
            <a:chExt cx="2100774" cy="1647092"/>
          </a:xfrm>
        </p:grpSpPr>
        <p:sp>
          <p:nvSpPr>
            <p:cNvPr id="14349" name="Line 6"/>
            <p:cNvSpPr>
              <a:spLocks noChangeShapeType="1"/>
            </p:cNvSpPr>
            <p:nvPr/>
          </p:nvSpPr>
          <p:spPr bwMode="auto">
            <a:xfrm flipV="1">
              <a:off x="7696200" y="3924300"/>
              <a:ext cx="0" cy="952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350" name="Straight Connector 14"/>
            <p:cNvCxnSpPr>
              <a:cxnSpLocks noChangeShapeType="1"/>
            </p:cNvCxnSpPr>
            <p:nvPr/>
          </p:nvCxnSpPr>
          <p:spPr bwMode="auto">
            <a:xfrm>
              <a:off x="6888480" y="4953000"/>
              <a:ext cx="164592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7" name="AutoShape 7"/>
            <p:cNvSpPr>
              <a:spLocks noChangeArrowheads="1"/>
            </p:cNvSpPr>
            <p:nvPr/>
          </p:nvSpPr>
          <p:spPr bwMode="auto">
            <a:xfrm>
              <a:off x="7658024" y="5190561"/>
              <a:ext cx="1331230" cy="380831"/>
            </a:xfrm>
            <a:prstGeom prst="wedgeRoundRectCallout">
              <a:avLst>
                <a:gd name="adj1" fmla="val -43287"/>
                <a:gd name="adj2" fmla="val -267310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dirty="0" smtClean="0">
                  <a:solidFill>
                    <a:srgbClr val="FF3300"/>
                  </a:solidFill>
                  <a:latin typeface="+mj-lt"/>
                  <a:ea typeface="ＭＳ Ｐゴシック" pitchFamily="34" charset="-128"/>
                </a:rPr>
                <a:t>130% faster</a:t>
              </a:r>
              <a:endParaRPr lang="en-US" dirty="0">
                <a:latin typeface="+mj-lt"/>
                <a:ea typeface="ＭＳ Ｐゴシック" pitchFamily="34" charset="-128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562600" y="2876550"/>
            <a:ext cx="2865438" cy="781050"/>
            <a:chOff x="5638800" y="3028950"/>
            <a:chExt cx="2865119" cy="781050"/>
          </a:xfrm>
        </p:grpSpPr>
        <p:cxnSp>
          <p:nvCxnSpPr>
            <p:cNvPr id="14347" name="Straight Connector 3"/>
            <p:cNvCxnSpPr>
              <a:cxnSpLocks noChangeShapeType="1"/>
            </p:cNvCxnSpPr>
            <p:nvPr/>
          </p:nvCxnSpPr>
          <p:spPr bwMode="auto">
            <a:xfrm>
              <a:off x="6857999" y="3810000"/>
              <a:ext cx="164592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4" name="AutoShape 7"/>
            <p:cNvSpPr>
              <a:spLocks noChangeArrowheads="1"/>
            </p:cNvSpPr>
            <p:nvPr/>
          </p:nvSpPr>
          <p:spPr bwMode="auto">
            <a:xfrm>
              <a:off x="5638800" y="3028950"/>
              <a:ext cx="1688912" cy="381000"/>
            </a:xfrm>
            <a:prstGeom prst="wedgeRoundRectCallout">
              <a:avLst>
                <a:gd name="adj1" fmla="val 53556"/>
                <a:gd name="adj2" fmla="val 135769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solidFill>
                    <a:srgbClr val="FF3300"/>
                  </a:solidFill>
                  <a:latin typeface="+mj-lt"/>
                  <a:ea typeface="ＭＳ Ｐゴシック" pitchFamily="34" charset="-128"/>
                </a:rPr>
                <a:t>1.25 M </a:t>
              </a:r>
              <a:r>
                <a:rPr lang="en-US" dirty="0" err="1">
                  <a:solidFill>
                    <a:srgbClr val="FF3300"/>
                  </a:solidFill>
                  <a:latin typeface="+mj-lt"/>
                  <a:ea typeface="ＭＳ Ｐゴシック" pitchFamily="34" charset="-128"/>
                </a:rPr>
                <a:t>Txns</a:t>
              </a:r>
              <a:r>
                <a:rPr lang="en-US" dirty="0">
                  <a:solidFill>
                    <a:srgbClr val="FF3300"/>
                  </a:solidFill>
                  <a:latin typeface="+mj-lt"/>
                  <a:ea typeface="ＭＳ Ｐゴシック" pitchFamily="34" charset="-128"/>
                </a:rPr>
                <a:t>/s</a:t>
              </a:r>
              <a:endParaRPr lang="en-US" dirty="0">
                <a:latin typeface="+mj-lt"/>
                <a:ea typeface="ＭＳ Ｐゴシック" pitchFamily="34" charset="-128"/>
              </a:endParaRPr>
            </a:p>
          </p:txBody>
        </p:sp>
      </p:grpSp>
      <p:sp>
        <p:nvSpPr>
          <p:cNvPr id="23561" name="TextBox 1"/>
          <p:cNvSpPr txBox="1">
            <a:spLocks noChangeArrowheads="1"/>
          </p:cNvSpPr>
          <p:nvPr/>
        </p:nvSpPr>
        <p:spPr bwMode="auto">
          <a:xfrm>
            <a:off x="76200" y="5934075"/>
            <a:ext cx="3232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dirty="0" err="1" smtClean="0">
                <a:latin typeface="+mj-lt"/>
              </a:rPr>
              <a:t>Txn</a:t>
            </a:r>
            <a:r>
              <a:rPr lang="en-US" dirty="0" smtClean="0">
                <a:latin typeface="+mj-lt"/>
              </a:rPr>
              <a:t>: </a:t>
            </a:r>
            <a:r>
              <a:rPr lang="en-US" i="1" dirty="0" err="1" smtClean="0">
                <a:latin typeface="+mj-lt"/>
              </a:rPr>
              <a:t>memcpy</a:t>
            </a:r>
            <a:r>
              <a:rPr lang="en-US" dirty="0" smtClean="0">
                <a:latin typeface="+mj-lt"/>
              </a:rPr>
              <a:t> six random words</a:t>
            </a:r>
          </a:p>
          <a:p>
            <a:pPr algn="ctr" eaLnBrk="1" hangingPunct="1">
              <a:defRPr/>
            </a:pPr>
            <a:r>
              <a:rPr lang="en-US" dirty="0" smtClean="0">
                <a:latin typeface="+mj-lt"/>
              </a:rPr>
              <a:t>HP </a:t>
            </a:r>
            <a:r>
              <a:rPr lang="en-US" dirty="0" err="1" smtClean="0">
                <a:latin typeface="+mj-lt"/>
              </a:rPr>
              <a:t>Proliant</a:t>
            </a:r>
            <a:r>
              <a:rPr lang="en-US" dirty="0" smtClean="0">
                <a:latin typeface="+mj-lt"/>
              </a:rPr>
              <a:t> server</a:t>
            </a:r>
          </a:p>
          <a:p>
            <a:pPr algn="ctr" eaLnBrk="1" hangingPunct="1">
              <a:defRPr/>
            </a:pPr>
            <a:r>
              <a:rPr lang="en-US" dirty="0" err="1" smtClean="0">
                <a:latin typeface="+mj-lt"/>
              </a:rPr>
              <a:t>FusionIO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ioDrive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async</a:t>
            </a:r>
            <a:r>
              <a:rPr lang="en-US" dirty="0" smtClean="0">
                <a:latin typeface="+mj-lt"/>
              </a:rPr>
              <a:t> commit)</a:t>
            </a:r>
          </a:p>
        </p:txBody>
      </p:sp>
      <p:sp>
        <p:nvSpPr>
          <p:cNvPr id="14346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1A3C7025-EC8E-49B2-8465-5B274990DCB7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16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956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92"/>
    </mc:Choice>
    <mc:Fallback xmlns="">
      <p:transition spd="slow" advTm="69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Commit Mode Performance</a:t>
            </a:r>
          </a:p>
        </p:txBody>
      </p:sp>
      <p:graphicFrame>
        <p:nvGraphicFramePr>
          <p:cNvPr id="21507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597874"/>
              </p:ext>
            </p:extLst>
          </p:nvPr>
        </p:nvGraphicFramePr>
        <p:xfrm>
          <a:off x="790575" y="1447800"/>
          <a:ext cx="76898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" name="Worksheet" r:id="rId4" imgW="7315200" imgH="4076790" progId="Excel.Sheet.8">
                  <p:embed/>
                </p:oleObj>
              </mc:Choice>
              <mc:Fallback>
                <p:oleObj name="Worksheet" r:id="rId4" imgW="7315200" imgH="407679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447800"/>
                        <a:ext cx="768985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Box 2"/>
          <p:cNvSpPr txBox="1">
            <a:spLocks noChangeArrowheads="1"/>
          </p:cNvSpPr>
          <p:nvPr/>
        </p:nvSpPr>
        <p:spPr bwMode="auto">
          <a:xfrm>
            <a:off x="3733800" y="6091237"/>
            <a:ext cx="1983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Commit Mode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 rot="16200000">
            <a:off x="-1905893" y="3429895"/>
            <a:ext cx="47306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Tx</a:t>
            </a:r>
            <a:r>
              <a:rPr lang="en-US" sz="2400" dirty="0" smtClean="0">
                <a:solidFill>
                  <a:schemeClr val="tx1"/>
                </a:solidFill>
              </a:rPr>
              <a:t> Throughput </a:t>
            </a:r>
            <a:r>
              <a:rPr lang="en-US" sz="2400" dirty="0">
                <a:solidFill>
                  <a:schemeClr val="tx1"/>
                </a:solidFill>
              </a:rPr>
              <a:t>relative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 err="1" smtClean="0">
                <a:solidFill>
                  <a:schemeClr val="tx1"/>
                </a:solidFill>
              </a:rPr>
              <a:t>async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(%)</a:t>
            </a:r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709518" y="6096000"/>
            <a:ext cx="18622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STAMP Workload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(Mainstream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14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Tx/>
              <a:buSzTx/>
              <a:buFontTx/>
              <a:buNone/>
            </a:pPr>
            <a:fld id="{650177E0-0AA4-4994-9D8F-FC48D142F284}" type="slidenum">
              <a:rPr lang="en-US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rPr>
              <a:pPr algn="r">
                <a:buClrTx/>
                <a:buSzTx/>
                <a:buFontTx/>
                <a:buNone/>
              </a:pPr>
              <a:t>17</a:t>
            </a:fld>
            <a:endParaRPr lang="en-US" sz="1200">
              <a:solidFill>
                <a:srgbClr val="898989"/>
              </a:solidFill>
              <a:latin typeface="Calibri" pitchFamily="34" charset="0"/>
              <a:ea typeface="MS PGothic" pitchFamily="34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80343" y="1752600"/>
            <a:ext cx="2491078" cy="1716314"/>
            <a:chOff x="2380343" y="1752600"/>
            <a:chExt cx="2491078" cy="1716314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038600" y="1752600"/>
              <a:ext cx="0" cy="16987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00400" y="3468914"/>
              <a:ext cx="16710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ounded Rectangular Callout 6"/>
            <p:cNvSpPr/>
            <p:nvPr/>
          </p:nvSpPr>
          <p:spPr>
            <a:xfrm>
              <a:off x="2380343" y="2137518"/>
              <a:ext cx="1277257" cy="439057"/>
            </a:xfrm>
            <a:prstGeom prst="wedgeRoundRectCallout">
              <a:avLst>
                <a:gd name="adj1" fmla="val 78740"/>
                <a:gd name="adj2" fmla="val 72668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47% short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371600" y="1734457"/>
            <a:ext cx="6934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38600" y="2438400"/>
            <a:ext cx="2209800" cy="1012952"/>
            <a:chOff x="4038600" y="2438400"/>
            <a:chExt cx="2209800" cy="1012952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4038600" y="3164114"/>
              <a:ext cx="1678435" cy="2872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ular Callout 19"/>
            <p:cNvSpPr/>
            <p:nvPr/>
          </p:nvSpPr>
          <p:spPr>
            <a:xfrm>
              <a:off x="4934280" y="2438400"/>
              <a:ext cx="1314120" cy="500743"/>
            </a:xfrm>
            <a:prstGeom prst="wedgeRoundRectCallout">
              <a:avLst>
                <a:gd name="adj1" fmla="val -60099"/>
                <a:gd name="adj2" fmla="val 112000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15% faster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88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861"/>
    </mc:Choice>
    <mc:Fallback xmlns="">
      <p:transition spd="slow" advTm="2578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Tx/>
              <a:buSzTx/>
              <a:buFontTx/>
              <a:buNone/>
            </a:pPr>
            <a:fld id="{C01CA9CD-1C26-455F-B79A-9A30C1CBF984}" type="slidenum">
              <a:rPr lang="en-US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rPr>
              <a:pPr algn="r">
                <a:buClrTx/>
                <a:buSzTx/>
                <a:buFontTx/>
                <a:buNone/>
              </a:pPr>
              <a:t>18</a:t>
            </a:fld>
            <a:endParaRPr lang="en-US" sz="1200">
              <a:solidFill>
                <a:srgbClr val="898989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9460" name="Rectangle 3"/>
          <p:cNvSpPr>
            <a:spLocks noGrp="1"/>
          </p:cNvSpPr>
          <p:nvPr>
            <p:ph type="body" idx="4294967295"/>
          </p:nvPr>
        </p:nvSpPr>
        <p:spPr/>
        <p:txBody>
          <a:bodyPr lIns="91440" tIns="45720" rIns="91440" bIns="45720">
            <a:normAutofit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3600" dirty="0" err="1" smtClean="0"/>
              <a:t>Hathi</a:t>
            </a:r>
            <a:r>
              <a:rPr lang="en-US" sz="3600" dirty="0" smtClean="0"/>
              <a:t>: Rethinking Durable Storage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smtClean="0">
                <a:solidFill>
                  <a:srgbClr val="FF0000"/>
                </a:solidFill>
              </a:rPr>
              <a:t>Persistent Heap</a:t>
            </a:r>
            <a:r>
              <a:rPr lang="en-US" sz="3200" smtClean="0"/>
              <a:t> </a:t>
            </a:r>
            <a:r>
              <a:rPr lang="en-US" sz="3200" dirty="0" smtClean="0"/>
              <a:t>- simple programming interface for main-memory workloads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Software Transactional Memory</a:t>
            </a:r>
            <a:r>
              <a:rPr lang="en-US" sz="3200" dirty="0"/>
              <a:t> </a:t>
            </a:r>
            <a:r>
              <a:rPr lang="en-US" sz="3200" dirty="0" smtClean="0"/>
              <a:t>- fast </a:t>
            </a:r>
            <a:r>
              <a:rPr lang="en-US" sz="3200" dirty="0"/>
              <a:t>memory </a:t>
            </a:r>
            <a:r>
              <a:rPr lang="en-US" sz="3200" dirty="0" smtClean="0"/>
              <a:t>transactions for concurrency control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Partitioned &amp; Split-Phase Commit</a:t>
            </a:r>
            <a:r>
              <a:rPr lang="en-US" sz="3200" dirty="0" smtClean="0"/>
              <a:t> </a:t>
            </a:r>
            <a:r>
              <a:rPr lang="en-US" sz="3200" dirty="0"/>
              <a:t>-</a:t>
            </a:r>
            <a:r>
              <a:rPr lang="en-US" sz="3200" dirty="0" smtClean="0"/>
              <a:t> better performance on flash SSDs for durability</a:t>
            </a:r>
            <a:endParaRPr lang="en-US" sz="36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en-US" sz="3200" dirty="0"/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662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016"/>
    </mc:Choice>
    <mc:Fallback xmlns="">
      <p:transition spd="slow" advTm="9601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Thanks!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33400" y="2100263"/>
            <a:ext cx="80010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r>
              <a:rPr lang="en-US" sz="2800" dirty="0" err="1">
                <a:solidFill>
                  <a:srgbClr val="000099"/>
                </a:solidFill>
                <a:latin typeface="Calibri" pitchFamily="34" charset="0"/>
              </a:rPr>
              <a:t>Hathi</a:t>
            </a:r>
            <a:r>
              <a:rPr lang="en-US" sz="2800" dirty="0">
                <a:solidFill>
                  <a:srgbClr val="000099"/>
                </a:solidFill>
                <a:latin typeface="Calibri" pitchFamily="34" charset="0"/>
              </a:rPr>
              <a:t>: Durable Transactions for Memory using Flash</a:t>
            </a:r>
          </a:p>
          <a:p>
            <a:pPr marL="342900" indent="-342900" algn="ctr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Mohit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Saxena</a:t>
            </a: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rgbClr val="FF3300"/>
                </a:solidFill>
                <a:latin typeface="Calibri" pitchFamily="34" charset="0"/>
              </a:rPr>
              <a:t>University </a:t>
            </a:r>
            <a:r>
              <a:rPr lang="en-US" sz="2400" dirty="0">
                <a:solidFill>
                  <a:srgbClr val="FF3300"/>
                </a:solidFill>
                <a:latin typeface="Calibri" pitchFamily="34" charset="0"/>
              </a:rPr>
              <a:t>of </a:t>
            </a:r>
            <a:r>
              <a:rPr lang="en-US" sz="2400" dirty="0" smtClean="0">
                <a:solidFill>
                  <a:srgbClr val="FF3300"/>
                </a:solidFill>
                <a:latin typeface="Calibri" pitchFamily="34" charset="0"/>
              </a:rPr>
              <a:t>Wisconsin-Madison</a:t>
            </a:r>
          </a:p>
          <a:p>
            <a:pPr marL="342900" indent="-342900" algn="ctr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alibri" pitchFamily="34" charset="0"/>
              </a:rPr>
              <a:t>Mehul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Shah and Stavros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Harizopoulos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2400" dirty="0" err="1" smtClean="0">
                <a:solidFill>
                  <a:srgbClr val="FF3300"/>
                </a:solidFill>
                <a:latin typeface="Calibri" pitchFamily="34" charset="0"/>
              </a:rPr>
              <a:t>Nou</a:t>
            </a:r>
            <a:r>
              <a:rPr lang="en-US" sz="2400" dirty="0" smtClean="0">
                <a:solidFill>
                  <a:srgbClr val="FF3300"/>
                </a:solidFill>
                <a:latin typeface="Calibri" pitchFamily="34" charset="0"/>
              </a:rPr>
              <a:t> Data</a:t>
            </a:r>
          </a:p>
          <a:p>
            <a:pPr marL="342900" indent="-342900" algn="ctr">
              <a:lnSpc>
                <a:spcPct val="80000"/>
              </a:lnSpc>
              <a:spcBef>
                <a:spcPts val="800"/>
              </a:spcBef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Michael M.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Swift, </a:t>
            </a:r>
            <a:r>
              <a:rPr lang="en-US" sz="2400" dirty="0">
                <a:solidFill>
                  <a:srgbClr val="FF3300"/>
                </a:solidFill>
                <a:latin typeface="Calibri" pitchFamily="34" charset="0"/>
              </a:rPr>
              <a:t>University of </a:t>
            </a:r>
            <a:r>
              <a:rPr lang="en-US" sz="2400" dirty="0" smtClean="0">
                <a:solidFill>
                  <a:srgbClr val="FF3300"/>
                </a:solidFill>
                <a:latin typeface="Calibri" pitchFamily="34" charset="0"/>
              </a:rPr>
              <a:t>Wisconsin-Madison</a:t>
            </a:r>
            <a:endParaRPr lang="en-US" sz="2400" dirty="0">
              <a:solidFill>
                <a:srgbClr val="FF3300"/>
              </a:solidFill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ts val="800"/>
              </a:spcBef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Arif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Merchant, </a:t>
            </a:r>
            <a:r>
              <a:rPr lang="en-US" sz="2400" dirty="0">
                <a:solidFill>
                  <a:srgbClr val="FF3300"/>
                </a:solidFill>
                <a:latin typeface="Calibri" pitchFamily="34" charset="0"/>
              </a:rPr>
              <a:t>Google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Tx/>
              <a:buSzTx/>
              <a:buFontTx/>
              <a:buNone/>
            </a:pPr>
            <a:fld id="{C01CA9CD-1C26-455F-B79A-9A30C1CBF984}" type="slidenum">
              <a:rPr lang="en-US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rPr>
              <a:pPr algn="r">
                <a:buClrTx/>
                <a:buSzTx/>
                <a:buFontTx/>
                <a:buNone/>
              </a:pPr>
              <a:t>19</a:t>
            </a:fld>
            <a:endParaRPr lang="en-US" sz="1200">
              <a:solidFill>
                <a:srgbClr val="898989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969613"/>
      </p:ext>
    </p:extLst>
  </p:cSld>
  <p:clrMapOvr>
    <a:masterClrMapping/>
  </p:clrMapOvr>
  <p:transition spd="med" advTm="14221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Tx/>
              <a:buSzTx/>
              <a:buFontTx/>
              <a:buNone/>
            </a:pPr>
            <a:fld id="{A827A5BF-8A56-498C-B5C3-DCD7DF155E58}" type="slidenum">
              <a:rPr lang="en-US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rPr>
              <a:pPr algn="r">
                <a:buClrTx/>
                <a:buSzTx/>
                <a:buFontTx/>
                <a:buNone/>
              </a:pPr>
              <a:t>2</a:t>
            </a:fld>
            <a:endParaRPr lang="en-US" sz="1200">
              <a:solidFill>
                <a:srgbClr val="898989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dirty="0" smtClean="0"/>
              <a:t>Durable Storage</a:t>
            </a: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 lIns="91440" tIns="45720" rIns="91440" bIns="45720">
            <a:normAutofit fontScale="92500"/>
          </a:bodyPr>
          <a:lstStyle/>
          <a:p>
            <a:pPr eaLnBrk="1" hangingPunct="1">
              <a:buFontTx/>
              <a:buChar char="•"/>
              <a:defRPr/>
            </a:pPr>
            <a:r>
              <a:rPr lang="en-US" dirty="0" smtClean="0">
                <a:solidFill>
                  <a:srgbClr val="FF3300"/>
                </a:solidFill>
              </a:rPr>
              <a:t>Relational DBMS</a:t>
            </a:r>
          </a:p>
          <a:p>
            <a:pPr lvl="1"/>
            <a:r>
              <a:rPr lang="en-US" dirty="0"/>
              <a:t>Fine-grained control </a:t>
            </a:r>
            <a:r>
              <a:rPr lang="en-US" dirty="0" smtClean="0"/>
              <a:t>over durability</a:t>
            </a:r>
          </a:p>
          <a:p>
            <a:pPr lvl="1"/>
            <a:r>
              <a:rPr lang="en-US" dirty="0" smtClean="0"/>
              <a:t>High-level interface for structured relations </a:t>
            </a:r>
          </a:p>
          <a:p>
            <a:pPr lvl="1"/>
            <a:r>
              <a:rPr lang="en-US" dirty="0" smtClean="0"/>
              <a:t>Complex heavy-weight ACID transaction management</a:t>
            </a:r>
            <a:endParaRPr lang="en-US" dirty="0" smtClean="0">
              <a:solidFill>
                <a:schemeClr val="accent1"/>
              </a:solidFill>
            </a:endParaRPr>
          </a:p>
          <a:p>
            <a:pPr eaLnBrk="1" hangingPunct="1">
              <a:buFontTx/>
              <a:buChar char="•"/>
              <a:defRPr/>
            </a:pPr>
            <a:r>
              <a:rPr lang="en-US" dirty="0" smtClean="0">
                <a:solidFill>
                  <a:srgbClr val="FF3300"/>
                </a:solidFill>
              </a:rPr>
              <a:t>File Systems</a:t>
            </a:r>
            <a:endParaRPr lang="en-US" dirty="0" smtClean="0"/>
          </a:p>
          <a:p>
            <a:pPr marL="457200" lvl="1" indent="0">
              <a:spcBef>
                <a:spcPts val="600"/>
              </a:spcBef>
              <a:defRPr/>
            </a:pPr>
            <a:r>
              <a:rPr lang="en-US" dirty="0" smtClean="0"/>
              <a:t> Low-level interface to read/write bytes in a file</a:t>
            </a:r>
          </a:p>
          <a:p>
            <a:pPr marL="457200" lvl="1" indent="0">
              <a:spcBef>
                <a:spcPts val="600"/>
              </a:spcBef>
              <a:defRPr/>
            </a:pPr>
            <a:r>
              <a:rPr lang="en-US" dirty="0" smtClean="0"/>
              <a:t> Coarse-grained control over durability</a:t>
            </a:r>
          </a:p>
          <a:p>
            <a:pPr marL="457200" lvl="1" indent="0">
              <a:spcBef>
                <a:spcPts val="600"/>
              </a:spcBef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457200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dirty="0" smtClean="0"/>
              <a:t> Designed for secondary storage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13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67"/>
    </mc:Choice>
    <mc:Fallback xmlns="">
      <p:transition spd="slow" advTm="125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Tx/>
              <a:buSzTx/>
              <a:buFontTx/>
              <a:buNone/>
            </a:pPr>
            <a:fld id="{E5BD57C9-61E9-4E75-B57E-58238629C9F2}" type="slidenum">
              <a:rPr lang="en-US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rPr>
              <a:pPr algn="r">
                <a:buClrTx/>
                <a:buSzTx/>
                <a:buFontTx/>
                <a:buNone/>
              </a:pPr>
              <a:t>3</a:t>
            </a:fld>
            <a:endParaRPr lang="en-US" sz="1200">
              <a:solidFill>
                <a:srgbClr val="898989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dirty="0" smtClean="0"/>
              <a:t>What has changed?</a:t>
            </a:r>
          </a:p>
        </p:txBody>
      </p:sp>
      <p:sp>
        <p:nvSpPr>
          <p:cNvPr id="410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4648200" cy="2590800"/>
          </a:xfrm>
        </p:spPr>
        <p:txBody>
          <a:bodyPr lIns="91440" tIns="45720" rIns="91440" bIns="45720">
            <a:normAutofit/>
          </a:bodyPr>
          <a:lstStyle/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800" dirty="0" smtClean="0">
                <a:solidFill>
                  <a:srgbClr val="FF3300"/>
                </a:solidFill>
              </a:rPr>
              <a:t>Technology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400" dirty="0" smtClean="0"/>
              <a:t>Large main-memory sizes for in-core data-sets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Fast flash SSD for persistence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sz="2400" dirty="0" smtClean="0"/>
              <a:t>Multi-core processor for parallelism</a:t>
            </a:r>
            <a:endParaRPr lang="en-US" sz="2400" dirty="0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457200" y="4205288"/>
            <a:ext cx="8077200" cy="2119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Char char="•"/>
              <a:defRPr/>
            </a:pPr>
            <a:r>
              <a:rPr lang="en-US" sz="2800" dirty="0" smtClean="0">
                <a:solidFill>
                  <a:srgbClr val="FF3300"/>
                </a:solidFill>
              </a:rPr>
              <a:t>Application workloads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600" dirty="0" smtClean="0"/>
              <a:t>Memory-resident: Main-memory key-value stores, social network graphs, persistent logs for network servers, and massively multiplayer online games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en-US" sz="30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Need fast, scalable and fine-grained durable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05400" y="1371601"/>
            <a:ext cx="3276600" cy="2971799"/>
            <a:chOff x="5334000" y="1371600"/>
            <a:chExt cx="3276600" cy="364240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143" y="1371600"/>
              <a:ext cx="1981200" cy="1485900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5334000" y="2971800"/>
              <a:ext cx="3276600" cy="608004"/>
              <a:chOff x="5029200" y="2971800"/>
              <a:chExt cx="3648075" cy="60800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2971800"/>
                <a:ext cx="1209675" cy="6080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8400" y="2971800"/>
                <a:ext cx="1209675" cy="6080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2971800"/>
                <a:ext cx="1209675" cy="6080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7606" y="3969430"/>
              <a:ext cx="2008187" cy="104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4" name="AutoShape 62"/>
          <p:cNvSpPr>
            <a:spLocks noChangeArrowheads="1"/>
          </p:cNvSpPr>
          <p:nvPr/>
        </p:nvSpPr>
        <p:spPr bwMode="auto">
          <a:xfrm>
            <a:off x="6477000" y="3200400"/>
            <a:ext cx="372964" cy="45879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7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3"/>
    </mc:Choice>
    <mc:Fallback xmlns="">
      <p:transition spd="slow" advTm="47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Tx/>
              <a:buSzTx/>
              <a:buFontTx/>
              <a:buNone/>
            </a:pPr>
            <a:fld id="{A827A5BF-8A56-498C-B5C3-DCD7DF155E58}" type="slidenum">
              <a:rPr lang="en-US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rPr>
              <a:pPr algn="r">
                <a:buClrTx/>
                <a:buSzTx/>
                <a:buFontTx/>
                <a:buNone/>
              </a:pPr>
              <a:t>4</a:t>
            </a:fld>
            <a:endParaRPr lang="en-US" sz="1200">
              <a:solidFill>
                <a:srgbClr val="898989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>
            <a:normAutofit/>
          </a:bodyPr>
          <a:lstStyle/>
          <a:p>
            <a:pPr eaLnBrk="1" hangingPunct="1"/>
            <a:r>
              <a:rPr lang="en-US" dirty="0" err="1" smtClean="0"/>
              <a:t>Hathi</a:t>
            </a:r>
            <a:r>
              <a:rPr lang="en-US" dirty="0" smtClean="0"/>
              <a:t>: Rethinking Durable Storage</a:t>
            </a: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 lIns="91440" tIns="45720" rIns="91440" bIns="45720">
            <a:normAutofit fontScale="85000" lnSpcReduction="20000"/>
          </a:bodyPr>
          <a:lstStyle/>
          <a:p>
            <a:pPr eaLnBrk="1" hangingPunct="1">
              <a:buFontTx/>
              <a:buChar char="•"/>
              <a:defRPr/>
            </a:pPr>
            <a:r>
              <a:rPr lang="en-US" dirty="0" smtClean="0">
                <a:solidFill>
                  <a:srgbClr val="FF3300"/>
                </a:solidFill>
              </a:rPr>
              <a:t>Persistent Heap</a:t>
            </a:r>
          </a:p>
          <a:p>
            <a:pPr lvl="1"/>
            <a:r>
              <a:rPr lang="en-US" dirty="0"/>
              <a:t>Convenient in-memory data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Simple low-latency memory load/stores</a:t>
            </a:r>
          </a:p>
          <a:p>
            <a:pPr>
              <a:buFontTx/>
              <a:buChar char="•"/>
              <a:defRPr/>
            </a:pPr>
            <a:r>
              <a:rPr lang="en-US" dirty="0" smtClean="0">
                <a:solidFill>
                  <a:srgbClr val="FF3300"/>
                </a:solidFill>
              </a:rPr>
              <a:t>Memory Transactions </a:t>
            </a:r>
          </a:p>
          <a:p>
            <a:pPr marL="457200" lvl="1" indent="0">
              <a:spcBef>
                <a:spcPts val="600"/>
              </a:spcBef>
              <a:defRPr/>
            </a:pPr>
            <a:r>
              <a:rPr lang="en-US" dirty="0" smtClean="0"/>
              <a:t> Minimal Design: Software Transactional Memory</a:t>
            </a:r>
          </a:p>
          <a:p>
            <a:pPr marL="457200" lvl="1" indent="0">
              <a:spcBef>
                <a:spcPts val="600"/>
              </a:spcBef>
              <a:defRPr/>
            </a:pPr>
            <a:r>
              <a:rPr lang="en-US" dirty="0"/>
              <a:t> </a:t>
            </a:r>
            <a:r>
              <a:rPr lang="en-US" dirty="0" smtClean="0"/>
              <a:t>Concurrency Control and ACI</a:t>
            </a:r>
          </a:p>
          <a:p>
            <a:pPr>
              <a:buFontTx/>
              <a:buChar char="•"/>
              <a:defRPr/>
            </a:pPr>
            <a:r>
              <a:rPr lang="en-US" dirty="0" smtClean="0">
                <a:solidFill>
                  <a:srgbClr val="FF3300"/>
                </a:solidFill>
              </a:rPr>
              <a:t>Durability Control</a:t>
            </a:r>
            <a:endParaRPr lang="en-US" dirty="0" smtClean="0"/>
          </a:p>
          <a:p>
            <a:pPr marL="457200" lvl="1" indent="0">
              <a:spcBef>
                <a:spcPts val="600"/>
              </a:spcBef>
              <a:defRPr/>
            </a:pPr>
            <a:r>
              <a:rPr lang="en-US" dirty="0" smtClean="0"/>
              <a:t> Fine-grained </a:t>
            </a:r>
            <a:r>
              <a:rPr lang="en-US" dirty="0"/>
              <a:t>control over </a:t>
            </a:r>
            <a:r>
              <a:rPr lang="en-US" dirty="0" smtClean="0"/>
              <a:t>commit of memory transactions</a:t>
            </a:r>
          </a:p>
          <a:p>
            <a:pPr marL="457200" lvl="1" indent="0">
              <a:spcBef>
                <a:spcPts val="600"/>
              </a:spcBef>
              <a:defRPr/>
            </a:pPr>
            <a:r>
              <a:rPr lang="en-US" dirty="0" smtClean="0"/>
              <a:t> Optimized </a:t>
            </a:r>
            <a:r>
              <a:rPr lang="en-US" dirty="0"/>
              <a:t>for high-speed flash </a:t>
            </a:r>
            <a:r>
              <a:rPr lang="en-US" dirty="0" smtClean="0"/>
              <a:t>SSDs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Mnemosyne, NV-Heaps [ASPLOS ‘11]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Hathi</a:t>
            </a:r>
            <a:endParaRPr lang="en-US" dirty="0"/>
          </a:p>
          <a:p>
            <a:pPr marL="457200" lvl="1" indent="0">
              <a:spcBef>
                <a:spcPts val="600"/>
              </a:spcBef>
              <a:defRPr/>
            </a:pPr>
            <a:r>
              <a:rPr lang="en-US" dirty="0" smtClean="0"/>
              <a:t> Transactions on Storage Class Memory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>
                <a:solidFill>
                  <a:schemeClr val="accent1"/>
                </a:solidFill>
                <a:sym typeface="Wingdings" pitchFamily="2" charset="2"/>
              </a:rPr>
              <a:t>F</a:t>
            </a:r>
            <a:r>
              <a:rPr lang="en-US" i="1" dirty="0" smtClean="0">
                <a:solidFill>
                  <a:schemeClr val="accent1"/>
                </a:solidFill>
                <a:sym typeface="Wingdings" pitchFamily="2" charset="2"/>
              </a:rPr>
              <a:t>lash SSDs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0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876"/>
    </mc:Choice>
    <mc:Fallback xmlns="">
      <p:transition spd="slow" advTm="258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Tx/>
              <a:buSzTx/>
              <a:buFontTx/>
              <a:buNone/>
            </a:pPr>
            <a:fld id="{B55E3B2D-156E-43AA-B9E0-0454449B2ED2}" type="slidenum">
              <a:rPr lang="en-US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rPr>
              <a:pPr algn="r">
                <a:buClrTx/>
                <a:buSzTx/>
                <a:buFontTx/>
                <a:buNone/>
              </a:pPr>
              <a:t>5</a:t>
            </a:fld>
            <a:endParaRPr lang="en-US" sz="1200">
              <a:solidFill>
                <a:srgbClr val="898989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>
              <a:buFontTx/>
              <a:buChar char="•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eaLnBrk="1" hangingPunct="1">
              <a:buFontTx/>
              <a:buChar char="•"/>
            </a:pPr>
            <a:r>
              <a:rPr lang="en-US" b="1" dirty="0" smtClean="0"/>
              <a:t>Design</a:t>
            </a:r>
          </a:p>
          <a:p>
            <a:pPr lvl="1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lang="en-US" dirty="0" smtClean="0"/>
              <a:t>Transaction Interface</a:t>
            </a:r>
          </a:p>
          <a:p>
            <a:pPr lvl="1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lang="en-US" dirty="0" smtClean="0"/>
              <a:t>Partitioned Logging &amp; Durability Control</a:t>
            </a:r>
          </a:p>
          <a:p>
            <a:pPr lvl="1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lang="en-US" dirty="0" smtClean="0"/>
              <a:t>Checkpoint-Recovery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Evaluation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26099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94"/>
    </mc:Choice>
    <mc:Fallback xmlns="">
      <p:transition spd="slow" advTm="3789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Hathi</a:t>
            </a:r>
            <a:r>
              <a:rPr lang="en-US" dirty="0" smtClean="0"/>
              <a:t> Design Goals</a:t>
            </a:r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1600200" y="1524000"/>
            <a:ext cx="1828800" cy="381000"/>
            <a:chOff x="1600200" y="1828800"/>
            <a:chExt cx="1828800" cy="381000"/>
          </a:xfrm>
        </p:grpSpPr>
        <p:sp>
          <p:nvSpPr>
            <p:cNvPr id="12315" name="AutoShape 22"/>
            <p:cNvSpPr>
              <a:spLocks noChangeArrowheads="1"/>
            </p:cNvSpPr>
            <p:nvPr/>
          </p:nvSpPr>
          <p:spPr bwMode="auto">
            <a:xfrm>
              <a:off x="1600200" y="1828800"/>
              <a:ext cx="1828800" cy="381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316" name="Text Box 22"/>
            <p:cNvSpPr txBox="1">
              <a:spLocks noChangeArrowheads="1"/>
            </p:cNvSpPr>
            <p:nvPr/>
          </p:nvSpPr>
          <p:spPr bwMode="auto">
            <a:xfrm>
              <a:off x="1905000" y="1828800"/>
              <a:ext cx="1238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defTabSz="914400" eaLnBrk="1" hangingPunct="1"/>
              <a:r>
                <a:rPr lang="en-US">
                  <a:latin typeface="Calibri" pitchFamily="34" charset="0"/>
                  <a:ea typeface="DejaVu Sans"/>
                  <a:cs typeface="DejaVu Sans"/>
                </a:rPr>
                <a:t>Application</a:t>
              </a:r>
            </a:p>
          </p:txBody>
        </p:sp>
      </p:grpSp>
      <p:sp>
        <p:nvSpPr>
          <p:cNvPr id="12292" name="AutoShape 22"/>
          <p:cNvSpPr>
            <a:spLocks noChangeArrowheads="1"/>
          </p:cNvSpPr>
          <p:nvPr/>
        </p:nvSpPr>
        <p:spPr bwMode="auto">
          <a:xfrm>
            <a:off x="1066800" y="2438400"/>
            <a:ext cx="2819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Transaction Interface</a:t>
            </a:r>
            <a:endParaRPr lang="en-US" b="1" i="1"/>
          </a:p>
        </p:txBody>
      </p:sp>
      <p:sp>
        <p:nvSpPr>
          <p:cNvPr id="12293" name="AutoShape 20"/>
          <p:cNvSpPr>
            <a:spLocks noChangeArrowheads="1"/>
          </p:cNvSpPr>
          <p:nvPr/>
        </p:nvSpPr>
        <p:spPr bwMode="auto">
          <a:xfrm>
            <a:off x="914400" y="4343400"/>
            <a:ext cx="3200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Hathi Transaction Manager</a:t>
            </a:r>
          </a:p>
        </p:txBody>
      </p:sp>
      <p:grpSp>
        <p:nvGrpSpPr>
          <p:cNvPr id="12294" name="Group 1"/>
          <p:cNvGrpSpPr>
            <a:grpSpLocks/>
          </p:cNvGrpSpPr>
          <p:nvPr/>
        </p:nvGrpSpPr>
        <p:grpSpPr bwMode="auto">
          <a:xfrm>
            <a:off x="1219200" y="5791200"/>
            <a:ext cx="2590800" cy="533400"/>
            <a:chOff x="1295400" y="5943600"/>
            <a:chExt cx="2590800" cy="533400"/>
          </a:xfrm>
        </p:grpSpPr>
        <p:sp>
          <p:nvSpPr>
            <p:cNvPr id="12306" name="Rectangle 11"/>
            <p:cNvSpPr>
              <a:spLocks noChangeArrowheads="1"/>
            </p:cNvSpPr>
            <p:nvPr/>
          </p:nvSpPr>
          <p:spPr bwMode="auto">
            <a:xfrm>
              <a:off x="1295400" y="6172200"/>
              <a:ext cx="457200" cy="3048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2"/>
            <p:cNvSpPr>
              <a:spLocks noChangeArrowheads="1"/>
            </p:cNvSpPr>
            <p:nvPr/>
          </p:nvSpPr>
          <p:spPr bwMode="auto">
            <a:xfrm>
              <a:off x="1981200" y="6172200"/>
              <a:ext cx="457200" cy="3048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3"/>
            <p:cNvSpPr>
              <a:spLocks noChangeArrowheads="1"/>
            </p:cNvSpPr>
            <p:nvPr/>
          </p:nvSpPr>
          <p:spPr bwMode="auto">
            <a:xfrm>
              <a:off x="2743200" y="6172200"/>
              <a:ext cx="457200" cy="3048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14"/>
            <p:cNvSpPr>
              <a:spLocks noChangeArrowheads="1"/>
            </p:cNvSpPr>
            <p:nvPr/>
          </p:nvSpPr>
          <p:spPr bwMode="auto">
            <a:xfrm>
              <a:off x="3429000" y="6172200"/>
              <a:ext cx="457200" cy="3048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15"/>
            <p:cNvSpPr>
              <a:spLocks noChangeShapeType="1"/>
            </p:cNvSpPr>
            <p:nvPr/>
          </p:nvSpPr>
          <p:spPr bwMode="auto">
            <a:xfrm>
              <a:off x="1447800" y="5943600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6"/>
            <p:cNvSpPr>
              <a:spLocks noChangeShapeType="1"/>
            </p:cNvSpPr>
            <p:nvPr/>
          </p:nvSpPr>
          <p:spPr bwMode="auto">
            <a:xfrm>
              <a:off x="1447800" y="5943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17"/>
            <p:cNvSpPr>
              <a:spLocks noChangeShapeType="1"/>
            </p:cNvSpPr>
            <p:nvPr/>
          </p:nvSpPr>
          <p:spPr bwMode="auto">
            <a:xfrm>
              <a:off x="3657600" y="5943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18"/>
            <p:cNvSpPr>
              <a:spLocks noChangeShapeType="1"/>
            </p:cNvSpPr>
            <p:nvPr/>
          </p:nvSpPr>
          <p:spPr bwMode="auto">
            <a:xfrm>
              <a:off x="2209800" y="5943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19"/>
            <p:cNvSpPr>
              <a:spLocks noChangeShapeType="1"/>
            </p:cNvSpPr>
            <p:nvPr/>
          </p:nvSpPr>
          <p:spPr bwMode="auto">
            <a:xfrm>
              <a:off x="2971800" y="5943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5" name="Text Box 20"/>
          <p:cNvSpPr txBox="1">
            <a:spLocks noChangeArrowheads="1"/>
          </p:cNvSpPr>
          <p:nvPr/>
        </p:nvSpPr>
        <p:spPr bwMode="auto">
          <a:xfrm>
            <a:off x="1524000" y="5348288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b="1"/>
              <a:t>Flash Packages</a:t>
            </a:r>
          </a:p>
        </p:txBody>
      </p:sp>
      <p:sp>
        <p:nvSpPr>
          <p:cNvPr id="12296" name="Line 25"/>
          <p:cNvSpPr>
            <a:spLocks noChangeShapeType="1"/>
          </p:cNvSpPr>
          <p:nvPr/>
        </p:nvSpPr>
        <p:spPr bwMode="auto">
          <a:xfrm>
            <a:off x="25146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AutoShape 46"/>
          <p:cNvSpPr>
            <a:spLocks noChangeArrowheads="1"/>
          </p:cNvSpPr>
          <p:nvPr/>
        </p:nvSpPr>
        <p:spPr bwMode="auto">
          <a:xfrm>
            <a:off x="990600" y="5348288"/>
            <a:ext cx="3124200" cy="1066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8" name="Line 25"/>
          <p:cNvSpPr>
            <a:spLocks noChangeShapeType="1"/>
          </p:cNvSpPr>
          <p:nvPr/>
        </p:nvSpPr>
        <p:spPr bwMode="auto">
          <a:xfrm>
            <a:off x="2514600" y="2971800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25"/>
          <p:cNvSpPr>
            <a:spLocks noChangeShapeType="1"/>
          </p:cNvSpPr>
          <p:nvPr/>
        </p:nvSpPr>
        <p:spPr bwMode="auto">
          <a:xfrm>
            <a:off x="2514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3200400"/>
            <a:ext cx="18192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301" name="Line 25"/>
          <p:cNvSpPr>
            <a:spLocks noChangeShapeType="1"/>
          </p:cNvSpPr>
          <p:nvPr/>
        </p:nvSpPr>
        <p:spPr bwMode="auto">
          <a:xfrm>
            <a:off x="2514600" y="4076700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AutoShape 22"/>
          <p:cNvSpPr>
            <a:spLocks noChangeArrowheads="1"/>
          </p:cNvSpPr>
          <p:nvPr/>
        </p:nvSpPr>
        <p:spPr bwMode="auto">
          <a:xfrm>
            <a:off x="762000" y="3619500"/>
            <a:ext cx="762000" cy="342900"/>
          </a:xfrm>
          <a:prstGeom prst="roundRect">
            <a:avLst>
              <a:gd name="adj" fmla="val 16667"/>
            </a:avLst>
          </a:prstGeom>
          <a:solidFill>
            <a:schemeClr val="bg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DRAM</a:t>
            </a:r>
          </a:p>
        </p:txBody>
      </p:sp>
      <p:sp>
        <p:nvSpPr>
          <p:cNvPr id="12303" name="Text Box 20"/>
          <p:cNvSpPr txBox="1">
            <a:spLocks noChangeArrowheads="1"/>
          </p:cNvSpPr>
          <p:nvPr/>
        </p:nvSpPr>
        <p:spPr bwMode="auto">
          <a:xfrm>
            <a:off x="255588" y="5721350"/>
            <a:ext cx="6588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b="1"/>
              <a:t>SSD</a:t>
            </a:r>
          </a:p>
        </p:txBody>
      </p:sp>
      <p:sp>
        <p:nvSpPr>
          <p:cNvPr id="12304" name="Slide Number Placeholder 5"/>
          <p:cNvSpPr txBox="1">
            <a:spLocks noGrp="1"/>
          </p:cNvSpPr>
          <p:nvPr/>
        </p:nvSpPr>
        <p:spPr bwMode="auto"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1C8B7EEF-C4DF-4ECC-9E54-2E8FF80788CE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2305" name="Content Placeholder 2"/>
          <p:cNvSpPr>
            <a:spLocks noGrp="1"/>
          </p:cNvSpPr>
          <p:nvPr>
            <p:ph idx="1"/>
          </p:nvPr>
        </p:nvSpPr>
        <p:spPr>
          <a:xfrm>
            <a:off x="4267200" y="1989138"/>
            <a:ext cx="4724400" cy="3497262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Simple </a:t>
            </a:r>
            <a:r>
              <a:rPr lang="en-US" sz="2400" dirty="0" smtClean="0"/>
              <a:t>: application interface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 smtClean="0"/>
              <a:t>Persistent Heaps</a:t>
            </a:r>
          </a:p>
          <a:p>
            <a:pPr lvl="1"/>
            <a:r>
              <a:rPr lang="en-US" sz="2200" dirty="0" smtClean="0"/>
              <a:t>Memory Transactions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Fast </a:t>
            </a:r>
            <a:r>
              <a:rPr lang="en-US" sz="2400" dirty="0" smtClean="0"/>
              <a:t>: scales with </a:t>
            </a:r>
            <a:r>
              <a:rPr lang="en-US" sz="2400" dirty="0" err="1" smtClean="0"/>
              <a:t>txn</a:t>
            </a:r>
            <a:r>
              <a:rPr lang="en-US" sz="2400" dirty="0" smtClean="0"/>
              <a:t> threads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/>
              <a:t>Partitioned </a:t>
            </a:r>
            <a:r>
              <a:rPr lang="en-US" sz="2200" dirty="0" smtClean="0"/>
              <a:t>Logging</a:t>
            </a:r>
          </a:p>
          <a:p>
            <a:pPr lvl="1"/>
            <a:r>
              <a:rPr lang="en-US" sz="2200" dirty="0"/>
              <a:t>TM-based </a:t>
            </a:r>
            <a:r>
              <a:rPr lang="en-US" sz="2200" dirty="0" err="1" smtClean="0"/>
              <a:t>Checkpointing</a:t>
            </a:r>
            <a:endParaRPr lang="en-US" sz="22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Durable 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fine-grained control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/>
              <a:t>Partitioned &amp; Split-Phase </a:t>
            </a:r>
            <a:r>
              <a:rPr lang="en-US" sz="2200" dirty="0" smtClean="0"/>
              <a:t>Commit</a:t>
            </a:r>
          </a:p>
          <a:p>
            <a:pPr lvl="1"/>
            <a:r>
              <a:rPr lang="en-US" sz="2200" dirty="0" smtClean="0"/>
              <a:t>Recovery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40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16"/>
    </mc:Choice>
    <mc:Fallback xmlns="">
      <p:transition spd="slow" advTm="553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Heap</a:t>
            </a:r>
          </a:p>
        </p:txBody>
      </p:sp>
      <p:sp>
        <p:nvSpPr>
          <p:cNvPr id="13315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A430223A-6F16-4183-8464-7184E76A3F4B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3345" name="AutoShape 22"/>
          <p:cNvSpPr>
            <a:spLocks noChangeArrowheads="1"/>
          </p:cNvSpPr>
          <p:nvPr/>
        </p:nvSpPr>
        <p:spPr bwMode="auto">
          <a:xfrm>
            <a:off x="457199" y="1905000"/>
            <a:ext cx="3581400" cy="1166018"/>
          </a:xfrm>
          <a:prstGeom prst="roundRect">
            <a:avLst>
              <a:gd name="adj" fmla="val 16667"/>
            </a:avLst>
          </a:prstGeom>
          <a:solidFill>
            <a:srgbClr val="00FF00">
              <a:alpha val="18039"/>
            </a:srgb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Heap *</a:t>
            </a:r>
            <a:r>
              <a:rPr lang="en-US" dirty="0" err="1" smtClean="0">
                <a:latin typeface="Calibri" pitchFamily="34" charset="0"/>
              </a:rPr>
              <a:t>hp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b="1" dirty="0" err="1" smtClean="0">
                <a:latin typeface="Calibri" pitchFamily="34" charset="0"/>
              </a:rPr>
              <a:t>createHeap</a:t>
            </a:r>
            <a:r>
              <a:rPr lang="en-US" dirty="0" smtClean="0">
                <a:latin typeface="Calibri" pitchFamily="34" charset="0"/>
              </a:rPr>
              <a:t>(size)</a:t>
            </a:r>
          </a:p>
          <a:p>
            <a:pPr algn="ctr"/>
            <a:r>
              <a:rPr lang="en-US" b="1" dirty="0" err="1" smtClean="0">
                <a:latin typeface="Calibri" pitchFamily="34" charset="0"/>
              </a:rPr>
              <a:t>read_heap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hp,offset,len,dstbuf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pPr algn="ctr"/>
            <a:r>
              <a:rPr lang="en-US" b="1" dirty="0" err="1" smtClean="0">
                <a:latin typeface="Calibri" pitchFamily="34" charset="0"/>
              </a:rPr>
              <a:t>write_heap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hp,offset,len,srcbuf</a:t>
            </a:r>
            <a:r>
              <a:rPr lang="en-US" dirty="0" smtClean="0">
                <a:latin typeface="Calibri" pitchFamily="34" charset="0"/>
              </a:rPr>
              <a:t>)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419600" y="1722437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FF0000"/>
                </a:solidFill>
              </a:rPr>
              <a:t>createHeap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 smtClean="0"/>
              <a:t>allocate memory segments </a:t>
            </a:r>
          </a:p>
          <a:p>
            <a:pPr lvl="1"/>
            <a:r>
              <a:rPr lang="en-US" sz="2200" dirty="0" smtClean="0"/>
              <a:t>associate with a checkpoint on SSD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read_heap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write_heap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 smtClean="0"/>
              <a:t>read from given heap address into user buffer</a:t>
            </a:r>
          </a:p>
          <a:p>
            <a:pPr lvl="1"/>
            <a:r>
              <a:rPr lang="en-US" sz="2200" dirty="0" smtClean="0"/>
              <a:t>write updates thread-local copy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FF0000"/>
                </a:solidFill>
              </a:rPr>
              <a:t>xample data structures</a:t>
            </a:r>
          </a:p>
          <a:p>
            <a:pPr lvl="1"/>
            <a:r>
              <a:rPr lang="en-US" sz="2200" dirty="0" smtClean="0"/>
              <a:t>graphs, trees, hash tables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3212068"/>
            <a:ext cx="3962400" cy="3264932"/>
            <a:chOff x="228600" y="3212068"/>
            <a:chExt cx="3810001" cy="3264932"/>
          </a:xfrm>
        </p:grpSpPr>
        <p:sp>
          <p:nvSpPr>
            <p:cNvPr id="6" name="AutoShape 22"/>
            <p:cNvSpPr>
              <a:spLocks noChangeArrowheads="1"/>
            </p:cNvSpPr>
            <p:nvPr/>
          </p:nvSpPr>
          <p:spPr bwMode="auto">
            <a:xfrm>
              <a:off x="228600" y="4267200"/>
              <a:ext cx="3810001" cy="1840468"/>
            </a:xfrm>
            <a:prstGeom prst="roundRect">
              <a:avLst>
                <a:gd name="adj" fmla="val 16667"/>
              </a:avLst>
            </a:prstGeom>
            <a:solidFill>
              <a:srgbClr val="00FF00">
                <a:alpha val="18039"/>
              </a:srgbClr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i="1" dirty="0" err="1" smtClean="0">
                  <a:latin typeface="Calibri" pitchFamily="34" charset="0"/>
                </a:rPr>
                <a:t>update_item_price</a:t>
              </a:r>
              <a:r>
                <a:rPr lang="en-US" dirty="0" smtClean="0">
                  <a:latin typeface="Calibri" pitchFamily="34" charset="0"/>
                </a:rPr>
                <a:t>(</a:t>
              </a:r>
              <a:r>
                <a:rPr lang="en-US" dirty="0" err="1" smtClean="0">
                  <a:latin typeface="Calibri" pitchFamily="34" charset="0"/>
                </a:rPr>
                <a:t>items,n,newprice</a:t>
              </a:r>
              <a:r>
                <a:rPr lang="en-US" dirty="0" smtClean="0">
                  <a:latin typeface="Calibri" pitchFamily="34" charset="0"/>
                </a:rPr>
                <a:t>) {</a:t>
              </a:r>
            </a:p>
            <a:p>
              <a:r>
                <a:rPr lang="en-US" dirty="0" smtClean="0">
                  <a:latin typeface="Calibri" pitchFamily="34" charset="0"/>
                </a:rPr>
                <a:t>    if(</a:t>
              </a:r>
              <a:r>
                <a:rPr lang="en-US" dirty="0" err="1" smtClean="0">
                  <a:latin typeface="Calibri" pitchFamily="34" charset="0"/>
                </a:rPr>
                <a:t>newprice</a:t>
              </a:r>
              <a:r>
                <a:rPr lang="en-US" dirty="0" smtClean="0">
                  <a:latin typeface="Calibri" pitchFamily="34" charset="0"/>
                </a:rPr>
                <a:t> &lt; 0) </a:t>
              </a:r>
            </a:p>
            <a:p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 smtClean="0">
                  <a:latin typeface="Calibri" pitchFamily="34" charset="0"/>
                </a:rPr>
                <a:t>       return FALSE;</a:t>
              </a:r>
            </a:p>
            <a:p>
              <a:r>
                <a:rPr lang="en-US" dirty="0" smtClean="0">
                  <a:latin typeface="Calibri" pitchFamily="34" charset="0"/>
                </a:rPr>
                <a:t>    </a:t>
              </a:r>
              <a:r>
                <a:rPr lang="en-US" i="1" dirty="0" smtClean="0">
                  <a:latin typeface="Calibri" pitchFamily="34" charset="0"/>
                </a:rPr>
                <a:t>items-&gt;price[n] = </a:t>
              </a:r>
              <a:r>
                <a:rPr lang="en-US" i="1" dirty="0" err="1" smtClean="0">
                  <a:latin typeface="Calibri" pitchFamily="34" charset="0"/>
                </a:rPr>
                <a:t>newprice</a:t>
              </a:r>
              <a:r>
                <a:rPr lang="en-US" i="1" dirty="0" smtClean="0">
                  <a:latin typeface="Calibri" pitchFamily="34" charset="0"/>
                </a:rPr>
                <a:t>;</a:t>
              </a:r>
            </a:p>
            <a:p>
              <a:r>
                <a:rPr lang="en-US" dirty="0" smtClean="0">
                  <a:latin typeface="Calibri" pitchFamily="34" charset="0"/>
                </a:rPr>
                <a:t>    return TRUE;</a:t>
              </a:r>
            </a:p>
            <a:p>
              <a:r>
                <a:rPr lang="en-US" dirty="0" smtClean="0">
                  <a:latin typeface="Calibri" pitchFamily="34" charset="0"/>
                </a:rPr>
                <a:t>}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86934" y="6107668"/>
              <a:ext cx="2289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Structure Update</a:t>
              </a:r>
              <a:endParaRPr lang="en-US" dirty="0"/>
            </a:p>
          </p:txBody>
        </p:sp>
        <p:sp>
          <p:nvSpPr>
            <p:cNvPr id="4" name="Down Arrow 3"/>
            <p:cNvSpPr/>
            <p:nvPr/>
          </p:nvSpPr>
          <p:spPr>
            <a:xfrm rot="10800000">
              <a:off x="1905001" y="3657599"/>
              <a:ext cx="381000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7388" y="3212068"/>
              <a:ext cx="2611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Compiler Instrumentation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30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38"/>
    </mc:Choice>
    <mc:Fallback xmlns="">
      <p:transition spd="slow" advTm="1282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 Interface</a:t>
            </a:r>
          </a:p>
        </p:txBody>
      </p:sp>
      <p:sp>
        <p:nvSpPr>
          <p:cNvPr id="13315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A430223A-6F16-4183-8464-7184E76A3F4B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3345" name="AutoShape 22"/>
          <p:cNvSpPr>
            <a:spLocks noChangeArrowheads="1"/>
          </p:cNvSpPr>
          <p:nvPr/>
        </p:nvSpPr>
        <p:spPr bwMode="auto">
          <a:xfrm>
            <a:off x="304800" y="2576893"/>
            <a:ext cx="3962400" cy="2692575"/>
          </a:xfrm>
          <a:prstGeom prst="roundRect">
            <a:avLst>
              <a:gd name="adj" fmla="val 16667"/>
            </a:avLst>
          </a:prstGeom>
          <a:solidFill>
            <a:srgbClr val="00FF00">
              <a:alpha val="18039"/>
            </a:srgb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Hathi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 Transaction (ACI-D)</a:t>
            </a:r>
          </a:p>
          <a:p>
            <a:r>
              <a:rPr lang="en-US" i="1" dirty="0" err="1" smtClean="0">
                <a:latin typeface="Calibri" pitchFamily="34" charset="0"/>
              </a:rPr>
              <a:t>update_item_price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items,n,newprice</a:t>
            </a:r>
            <a:r>
              <a:rPr lang="en-US" dirty="0">
                <a:latin typeface="Calibri" pitchFamily="34" charset="0"/>
              </a:rPr>
              <a:t>) {</a:t>
            </a:r>
          </a:p>
          <a:p>
            <a:r>
              <a:rPr lang="en-US" dirty="0">
                <a:latin typeface="Calibri" pitchFamily="34" charset="0"/>
              </a:rPr>
              <a:t>    if(</a:t>
            </a:r>
            <a:r>
              <a:rPr lang="en-US" dirty="0" err="1">
                <a:latin typeface="Calibri" pitchFamily="34" charset="0"/>
              </a:rPr>
              <a:t>newprice</a:t>
            </a:r>
            <a:r>
              <a:rPr lang="en-US" dirty="0">
                <a:latin typeface="Calibri" pitchFamily="34" charset="0"/>
              </a:rPr>
              <a:t> &lt; 0) </a:t>
            </a:r>
          </a:p>
          <a:p>
            <a:r>
              <a:rPr lang="en-US" dirty="0">
                <a:latin typeface="Calibri" pitchFamily="34" charset="0"/>
              </a:rPr>
              <a:t>        return FALSE</a:t>
            </a:r>
            <a:r>
              <a:rPr lang="en-US" dirty="0" smtClean="0">
                <a:latin typeface="Calibri" pitchFamily="34" charset="0"/>
              </a:rPr>
              <a:t>;</a:t>
            </a:r>
          </a:p>
          <a:p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   </a:t>
            </a:r>
            <a:r>
              <a:rPr lang="en-US" i="1" dirty="0" err="1" smtClean="0">
                <a:latin typeface="Calibri" pitchFamily="34" charset="0"/>
              </a:rPr>
              <a:t>tx_start</a:t>
            </a:r>
            <a:endParaRPr lang="en-US" i="1" dirty="0">
              <a:latin typeface="Calibri" pitchFamily="34" charset="0"/>
            </a:endParaRPr>
          </a:p>
          <a:p>
            <a:r>
              <a:rPr lang="en-US" i="1" dirty="0">
                <a:latin typeface="Calibri" pitchFamily="34" charset="0"/>
              </a:rPr>
              <a:t>    </a:t>
            </a:r>
            <a:r>
              <a:rPr lang="en-US" i="1" dirty="0" smtClean="0">
                <a:latin typeface="Calibri" pitchFamily="34" charset="0"/>
              </a:rPr>
              <a:t>items-</a:t>
            </a:r>
            <a:r>
              <a:rPr lang="en-US" i="1" dirty="0">
                <a:latin typeface="Calibri" pitchFamily="34" charset="0"/>
              </a:rPr>
              <a:t>&gt;price[n] = </a:t>
            </a:r>
            <a:r>
              <a:rPr lang="en-US" i="1" dirty="0" err="1">
                <a:latin typeface="Calibri" pitchFamily="34" charset="0"/>
              </a:rPr>
              <a:t>newprice</a:t>
            </a:r>
            <a:r>
              <a:rPr lang="en-US" i="1" dirty="0" smtClean="0">
                <a:latin typeface="Calibri" pitchFamily="34" charset="0"/>
              </a:rPr>
              <a:t>;</a:t>
            </a:r>
          </a:p>
          <a:p>
            <a:r>
              <a:rPr lang="en-US" b="1" i="1" dirty="0">
                <a:latin typeface="Calibri" pitchFamily="34" charset="0"/>
              </a:rPr>
              <a:t> </a:t>
            </a:r>
            <a:r>
              <a:rPr lang="en-US" b="1" i="1" dirty="0" smtClean="0">
                <a:latin typeface="Calibri" pitchFamily="34" charset="0"/>
              </a:rPr>
              <a:t>   </a:t>
            </a:r>
            <a:r>
              <a:rPr lang="en-US" b="1" i="1" dirty="0" err="1" smtClean="0">
                <a:latin typeface="Calibri" pitchFamily="34" charset="0"/>
              </a:rPr>
              <a:t>tx_commit</a:t>
            </a:r>
            <a:endParaRPr lang="en-US" b="1" i="1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    return TRUE;</a:t>
            </a:r>
          </a:p>
          <a:p>
            <a:r>
              <a:rPr lang="en-US" dirty="0">
                <a:latin typeface="Calibri" pitchFamily="34" charset="0"/>
              </a:rPr>
              <a:t>}</a:t>
            </a:r>
          </a:p>
        </p:txBody>
      </p:sp>
      <p:cxnSp>
        <p:nvCxnSpPr>
          <p:cNvPr id="14357" name="Straight Connector 14356"/>
          <p:cNvCxnSpPr/>
          <p:nvPr/>
        </p:nvCxnSpPr>
        <p:spPr bwMode="auto">
          <a:xfrm>
            <a:off x="4419600" y="1293813"/>
            <a:ext cx="0" cy="5335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593306" y="1981200"/>
            <a:ext cx="3232221" cy="3962400"/>
            <a:chOff x="5593306" y="1981200"/>
            <a:chExt cx="3232221" cy="3962400"/>
          </a:xfrm>
        </p:grpSpPr>
        <p:grpSp>
          <p:nvGrpSpPr>
            <p:cNvPr id="159" name="Group 158"/>
            <p:cNvGrpSpPr/>
            <p:nvPr/>
          </p:nvGrpSpPr>
          <p:grpSpPr>
            <a:xfrm>
              <a:off x="5593306" y="1981200"/>
              <a:ext cx="3232221" cy="3962400"/>
              <a:chOff x="5726041" y="1752600"/>
              <a:chExt cx="3232221" cy="3124200"/>
            </a:xfrm>
          </p:grpSpPr>
          <p:sp>
            <p:nvSpPr>
              <p:cNvPr id="160" name="Text Box 7"/>
              <p:cNvSpPr txBox="1">
                <a:spLocks noChangeArrowheads="1"/>
              </p:cNvSpPr>
              <p:nvPr/>
            </p:nvSpPr>
            <p:spPr bwMode="auto">
              <a:xfrm>
                <a:off x="6210179" y="1752600"/>
                <a:ext cx="1181221" cy="452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r>
                  <a:rPr lang="en-US" sz="1600" dirty="0" err="1">
                    <a:latin typeface="Calibri" pitchFamily="34" charset="0"/>
                  </a:rPr>
                  <a:t>Txn</a:t>
                </a:r>
                <a:r>
                  <a:rPr lang="en-US" sz="1600" dirty="0">
                    <a:latin typeface="Calibri" pitchFamily="34" charset="0"/>
                  </a:rPr>
                  <a:t> Threads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 bwMode="auto">
              <a:xfrm>
                <a:off x="7524135" y="2895600"/>
                <a:ext cx="1238865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+mj-lt"/>
                    <a:ea typeface="ＭＳ Ｐゴシック" pitchFamily="34" charset="-128"/>
                    <a:cs typeface="+mn-cs"/>
                  </a:rPr>
                  <a:t>Memory </a:t>
                </a:r>
                <a:r>
                  <a:rPr lang="en-US" sz="1600" dirty="0" smtClean="0">
                    <a:latin typeface="+mj-lt"/>
                    <a:ea typeface="ＭＳ Ｐゴシック" pitchFamily="34" charset="-128"/>
                  </a:rPr>
                  <a:t>Log</a:t>
                </a:r>
                <a:endParaRPr lang="en-US" sz="1600" dirty="0">
                  <a:latin typeface="+mj-lt"/>
                  <a:ea typeface="ＭＳ Ｐゴシック" pitchFamily="34" charset="-128"/>
                  <a:cs typeface="+mn-cs"/>
                </a:endParaRPr>
              </a:p>
            </p:txBody>
          </p:sp>
          <p:grpSp>
            <p:nvGrpSpPr>
              <p:cNvPr id="162" name="Group 77"/>
              <p:cNvGrpSpPr>
                <a:grpSpLocks/>
              </p:cNvGrpSpPr>
              <p:nvPr/>
            </p:nvGrpSpPr>
            <p:grpSpPr bwMode="auto">
              <a:xfrm>
                <a:off x="6310312" y="2916237"/>
                <a:ext cx="1081088" cy="284163"/>
                <a:chOff x="5855274" y="4800982"/>
                <a:chExt cx="1665133" cy="334170"/>
              </a:xfrm>
            </p:grpSpPr>
            <p:sp>
              <p:nvSpPr>
                <p:cNvPr id="177" name="Rounded Rectangle 3"/>
                <p:cNvSpPr>
                  <a:spLocks noChangeArrowheads="1"/>
                </p:cNvSpPr>
                <p:nvPr/>
              </p:nvSpPr>
              <p:spPr bwMode="auto">
                <a:xfrm>
                  <a:off x="5855274" y="4800982"/>
                  <a:ext cx="1665132" cy="334170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Rounded Rectangle 5"/>
                <p:cNvSpPr>
                  <a:spLocks noChangeArrowheads="1"/>
                </p:cNvSpPr>
                <p:nvPr/>
              </p:nvSpPr>
              <p:spPr bwMode="auto">
                <a:xfrm>
                  <a:off x="5855274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Rounded Rectangle 36"/>
                <p:cNvSpPr>
                  <a:spLocks noChangeArrowheads="1"/>
                </p:cNvSpPr>
                <p:nvPr/>
              </p:nvSpPr>
              <p:spPr bwMode="auto">
                <a:xfrm>
                  <a:off x="6284986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Rounded Rectangle 37"/>
                <p:cNvSpPr>
                  <a:spLocks noChangeArrowheads="1"/>
                </p:cNvSpPr>
                <p:nvPr/>
              </p:nvSpPr>
              <p:spPr bwMode="auto">
                <a:xfrm>
                  <a:off x="6714697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Rounded Rectangle 38"/>
                <p:cNvSpPr>
                  <a:spLocks noChangeArrowheads="1"/>
                </p:cNvSpPr>
                <p:nvPr/>
              </p:nvSpPr>
              <p:spPr bwMode="auto">
                <a:xfrm>
                  <a:off x="7144409" y="4800982"/>
                  <a:ext cx="375998" cy="33417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8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" name="Freeform 10"/>
              <p:cNvSpPr>
                <a:spLocks/>
              </p:cNvSpPr>
              <p:nvPr/>
            </p:nvSpPr>
            <p:spPr bwMode="auto">
              <a:xfrm>
                <a:off x="5770562" y="2212470"/>
                <a:ext cx="96838" cy="204787"/>
              </a:xfrm>
              <a:custGeom>
                <a:avLst/>
                <a:gdLst>
                  <a:gd name="T0" fmla="*/ 2147483647 w 104"/>
                  <a:gd name="T1" fmla="*/ 0 h 240"/>
                  <a:gd name="T2" fmla="*/ 0 w 104"/>
                  <a:gd name="T3" fmla="*/ 2147483647 h 240"/>
                  <a:gd name="T4" fmla="*/ 2147483647 w 104"/>
                  <a:gd name="T5" fmla="*/ 2147483647 h 240"/>
                  <a:gd name="T6" fmla="*/ 2147483647 w 104"/>
                  <a:gd name="T7" fmla="*/ 2147483647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240">
                    <a:moveTo>
                      <a:pt x="96" y="0"/>
                    </a:moveTo>
                    <a:cubicBezTo>
                      <a:pt x="48" y="32"/>
                      <a:pt x="0" y="64"/>
                      <a:pt x="0" y="96"/>
                    </a:cubicBezTo>
                    <a:cubicBezTo>
                      <a:pt x="0" y="128"/>
                      <a:pt x="88" y="168"/>
                      <a:pt x="96" y="192"/>
                    </a:cubicBezTo>
                    <a:cubicBezTo>
                      <a:pt x="104" y="216"/>
                      <a:pt x="76" y="228"/>
                      <a:pt x="48" y="24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1"/>
              <p:cNvSpPr>
                <a:spLocks/>
              </p:cNvSpPr>
              <p:nvPr/>
            </p:nvSpPr>
            <p:spPr bwMode="auto">
              <a:xfrm>
                <a:off x="6761162" y="2212470"/>
                <a:ext cx="96838" cy="204787"/>
              </a:xfrm>
              <a:custGeom>
                <a:avLst/>
                <a:gdLst>
                  <a:gd name="T0" fmla="*/ 2147483647 w 104"/>
                  <a:gd name="T1" fmla="*/ 0 h 240"/>
                  <a:gd name="T2" fmla="*/ 0 w 104"/>
                  <a:gd name="T3" fmla="*/ 2147483647 h 240"/>
                  <a:gd name="T4" fmla="*/ 2147483647 w 104"/>
                  <a:gd name="T5" fmla="*/ 2147483647 h 240"/>
                  <a:gd name="T6" fmla="*/ 2147483647 w 104"/>
                  <a:gd name="T7" fmla="*/ 2147483647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240">
                    <a:moveTo>
                      <a:pt x="96" y="0"/>
                    </a:moveTo>
                    <a:cubicBezTo>
                      <a:pt x="48" y="32"/>
                      <a:pt x="0" y="64"/>
                      <a:pt x="0" y="96"/>
                    </a:cubicBezTo>
                    <a:cubicBezTo>
                      <a:pt x="0" y="128"/>
                      <a:pt x="88" y="168"/>
                      <a:pt x="96" y="192"/>
                    </a:cubicBezTo>
                    <a:cubicBezTo>
                      <a:pt x="104" y="216"/>
                      <a:pt x="76" y="228"/>
                      <a:pt x="48" y="24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2"/>
              <p:cNvSpPr>
                <a:spLocks/>
              </p:cNvSpPr>
              <p:nvPr/>
            </p:nvSpPr>
            <p:spPr bwMode="auto">
              <a:xfrm>
                <a:off x="7772400" y="2212470"/>
                <a:ext cx="95250" cy="204787"/>
              </a:xfrm>
              <a:custGeom>
                <a:avLst/>
                <a:gdLst>
                  <a:gd name="T0" fmla="*/ 2147483647 w 104"/>
                  <a:gd name="T1" fmla="*/ 0 h 240"/>
                  <a:gd name="T2" fmla="*/ 0 w 104"/>
                  <a:gd name="T3" fmla="*/ 2147483647 h 240"/>
                  <a:gd name="T4" fmla="*/ 2147483647 w 104"/>
                  <a:gd name="T5" fmla="*/ 2147483647 h 240"/>
                  <a:gd name="T6" fmla="*/ 2147483647 w 104"/>
                  <a:gd name="T7" fmla="*/ 2147483647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240">
                    <a:moveTo>
                      <a:pt x="96" y="0"/>
                    </a:moveTo>
                    <a:cubicBezTo>
                      <a:pt x="48" y="32"/>
                      <a:pt x="0" y="64"/>
                      <a:pt x="0" y="96"/>
                    </a:cubicBezTo>
                    <a:cubicBezTo>
                      <a:pt x="0" y="128"/>
                      <a:pt x="88" y="168"/>
                      <a:pt x="96" y="192"/>
                    </a:cubicBezTo>
                    <a:cubicBezTo>
                      <a:pt x="104" y="216"/>
                      <a:pt x="76" y="228"/>
                      <a:pt x="48" y="24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6" name="Straight Arrow Connector 165"/>
              <p:cNvCxnSpPr/>
              <p:nvPr/>
            </p:nvCxnSpPr>
            <p:spPr bwMode="auto">
              <a:xfrm>
                <a:off x="5943600" y="2533395"/>
                <a:ext cx="392907" cy="3058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 bwMode="auto">
              <a:xfrm>
                <a:off x="6827837" y="2514600"/>
                <a:ext cx="0" cy="3317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 bwMode="auto">
              <a:xfrm flipH="1">
                <a:off x="7315200" y="2514600"/>
                <a:ext cx="392113" cy="3606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Group 168"/>
              <p:cNvGrpSpPr/>
              <p:nvPr/>
            </p:nvGrpSpPr>
            <p:grpSpPr>
              <a:xfrm>
                <a:off x="5726041" y="4041270"/>
                <a:ext cx="2282896" cy="835530"/>
                <a:chOff x="10352001" y="4954561"/>
                <a:chExt cx="2282896" cy="835530"/>
              </a:xfrm>
            </p:grpSpPr>
            <p:sp>
              <p:nvSpPr>
                <p:cNvPr id="172" name="Rounded Rectangle 8"/>
                <p:cNvSpPr>
                  <a:spLocks noChangeArrowheads="1"/>
                </p:cNvSpPr>
                <p:nvPr/>
              </p:nvSpPr>
              <p:spPr bwMode="auto">
                <a:xfrm>
                  <a:off x="10352001" y="4954561"/>
                  <a:ext cx="1111283" cy="41839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10962467" y="5451537"/>
                  <a:ext cx="113903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sz="1600" dirty="0" smtClean="0">
                      <a:latin typeface="+mj-lt"/>
                    </a:rPr>
                    <a:t>Durable log</a:t>
                  </a:r>
                </a:p>
              </p:txBody>
            </p:sp>
            <p:cxnSp>
              <p:nvCxnSpPr>
                <p:cNvPr id="174" name="Straight Connector 12"/>
                <p:cNvCxnSpPr>
                  <a:cxnSpLocks noChangeShapeType="1"/>
                </p:cNvCxnSpPr>
                <p:nvPr/>
              </p:nvCxnSpPr>
              <p:spPr bwMode="auto">
                <a:xfrm>
                  <a:off x="10352001" y="4954561"/>
                  <a:ext cx="2282895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5" name="Straight Connector 47"/>
                <p:cNvCxnSpPr>
                  <a:cxnSpLocks noChangeShapeType="1"/>
                </p:cNvCxnSpPr>
                <p:nvPr/>
              </p:nvCxnSpPr>
              <p:spPr bwMode="auto">
                <a:xfrm>
                  <a:off x="10352002" y="5372955"/>
                  <a:ext cx="2282895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6" name="Straight Connector 14"/>
                <p:cNvCxnSpPr>
                  <a:cxnSpLocks noChangeShapeType="1"/>
                </p:cNvCxnSpPr>
                <p:nvPr/>
              </p:nvCxnSpPr>
              <p:spPr bwMode="auto">
                <a:xfrm>
                  <a:off x="11644266" y="5156323"/>
                  <a:ext cx="698521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70" name="Straight Arrow Connector 169"/>
              <p:cNvCxnSpPr/>
              <p:nvPr/>
            </p:nvCxnSpPr>
            <p:spPr bwMode="auto">
              <a:xfrm>
                <a:off x="6850855" y="3355470"/>
                <a:ext cx="0" cy="4339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0"/>
              <p:cNvSpPr txBox="1">
                <a:spLocks noChangeArrowheads="1"/>
              </p:cNvSpPr>
              <p:nvPr/>
            </p:nvSpPr>
            <p:spPr bwMode="auto">
              <a:xfrm>
                <a:off x="7772400" y="2519425"/>
                <a:ext cx="1185862" cy="452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00" dirty="0" smtClean="0">
                    <a:latin typeface="+mj-lt"/>
                  </a:rPr>
                  <a:t>Log Records</a:t>
                </a:r>
              </a:p>
            </p:txBody>
          </p:sp>
        </p:grpSp>
        <p:sp>
          <p:nvSpPr>
            <p:cNvPr id="183" name="TextBox 182"/>
            <p:cNvSpPr txBox="1"/>
            <p:nvPr/>
          </p:nvSpPr>
          <p:spPr bwMode="auto">
            <a:xfrm>
              <a:off x="6897938" y="4157246"/>
              <a:ext cx="10806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 err="1" smtClean="0">
                  <a:solidFill>
                    <a:schemeClr val="accent1"/>
                  </a:solidFill>
                  <a:ea typeface="ＭＳ Ｐゴシック" pitchFamily="34" charset="-128"/>
                </a:rPr>
                <a:t>tx_commit</a:t>
              </a:r>
              <a:endParaRPr lang="en-US" sz="1600" dirty="0">
                <a:solidFill>
                  <a:schemeClr val="accent1"/>
                </a:solidFill>
                <a:latin typeface="+mn-lt"/>
                <a:ea typeface="ＭＳ Ｐゴシック" pitchFamily="34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36985" y="5943600"/>
            <a:ext cx="428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make </a:t>
            </a:r>
            <a:r>
              <a:rPr lang="en-US" b="1" dirty="0" err="1" smtClean="0"/>
              <a:t>tx_commit</a:t>
            </a:r>
            <a:r>
              <a:rPr lang="en-US" b="1" dirty="0" smtClean="0"/>
              <a:t> fast and scalable?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108634" y="5345668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Transactional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5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857"/>
    </mc:Choice>
    <mc:Fallback xmlns="">
      <p:transition spd="slow" advTm="15385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Split-Phase Commit</a:t>
            </a:r>
          </a:p>
        </p:txBody>
      </p:sp>
      <p:sp>
        <p:nvSpPr>
          <p:cNvPr id="47107" name="Text Box 7"/>
          <p:cNvSpPr txBox="1">
            <a:spLocks noChangeArrowheads="1"/>
          </p:cNvSpPr>
          <p:nvPr/>
        </p:nvSpPr>
        <p:spPr bwMode="auto">
          <a:xfrm>
            <a:off x="6618288" y="1352550"/>
            <a:ext cx="1676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>
                <a:latin typeface="Calibri" pitchFamily="34" charset="0"/>
              </a:rPr>
              <a:t>Worker Threads</a:t>
            </a:r>
          </a:p>
        </p:txBody>
      </p:sp>
      <p:sp>
        <p:nvSpPr>
          <p:cNvPr id="47108" name="AutoShape 8"/>
          <p:cNvSpPr>
            <a:spLocks/>
          </p:cNvSpPr>
          <p:nvPr/>
        </p:nvSpPr>
        <p:spPr bwMode="auto">
          <a:xfrm>
            <a:off x="5711825" y="243840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9"/>
          <p:cNvSpPr>
            <a:spLocks noChangeArrowheads="1"/>
          </p:cNvSpPr>
          <p:nvPr/>
        </p:nvSpPr>
        <p:spPr bwMode="auto">
          <a:xfrm>
            <a:off x="6169025" y="1752600"/>
            <a:ext cx="2743200" cy="533400"/>
          </a:xfrm>
          <a:prstGeom prst="ellipse">
            <a:avLst/>
          </a:prstGeom>
          <a:solidFill>
            <a:srgbClr val="CCFFFF">
              <a:alpha val="2901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Freeform 10"/>
          <p:cNvSpPr>
            <a:spLocks/>
          </p:cNvSpPr>
          <p:nvPr/>
        </p:nvSpPr>
        <p:spPr bwMode="auto">
          <a:xfrm>
            <a:off x="6854825" y="1828800"/>
            <a:ext cx="165100" cy="381000"/>
          </a:xfrm>
          <a:custGeom>
            <a:avLst/>
            <a:gdLst>
              <a:gd name="T0" fmla="*/ 2147483647 w 104"/>
              <a:gd name="T1" fmla="*/ 0 h 240"/>
              <a:gd name="T2" fmla="*/ 0 w 104"/>
              <a:gd name="T3" fmla="*/ 2147483647 h 240"/>
              <a:gd name="T4" fmla="*/ 2147483647 w 104"/>
              <a:gd name="T5" fmla="*/ 2147483647 h 240"/>
              <a:gd name="T6" fmla="*/ 2147483647 w 104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" h="240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88" y="168"/>
                  <a:pt x="96" y="192"/>
                </a:cubicBezTo>
                <a:cubicBezTo>
                  <a:pt x="104" y="216"/>
                  <a:pt x="76" y="228"/>
                  <a:pt x="48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Freeform 11"/>
          <p:cNvSpPr>
            <a:spLocks/>
          </p:cNvSpPr>
          <p:nvPr/>
        </p:nvSpPr>
        <p:spPr bwMode="auto">
          <a:xfrm>
            <a:off x="7146925" y="1828800"/>
            <a:ext cx="165100" cy="381000"/>
          </a:xfrm>
          <a:custGeom>
            <a:avLst/>
            <a:gdLst>
              <a:gd name="T0" fmla="*/ 2147483647 w 104"/>
              <a:gd name="T1" fmla="*/ 0 h 240"/>
              <a:gd name="T2" fmla="*/ 0 w 104"/>
              <a:gd name="T3" fmla="*/ 2147483647 h 240"/>
              <a:gd name="T4" fmla="*/ 2147483647 w 104"/>
              <a:gd name="T5" fmla="*/ 2147483647 h 240"/>
              <a:gd name="T6" fmla="*/ 2147483647 w 104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" h="240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88" y="168"/>
                  <a:pt x="96" y="192"/>
                </a:cubicBezTo>
                <a:cubicBezTo>
                  <a:pt x="104" y="216"/>
                  <a:pt x="76" y="228"/>
                  <a:pt x="48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Freeform 12"/>
          <p:cNvSpPr>
            <a:spLocks/>
          </p:cNvSpPr>
          <p:nvPr/>
        </p:nvSpPr>
        <p:spPr bwMode="auto">
          <a:xfrm>
            <a:off x="7388225" y="1828800"/>
            <a:ext cx="165100" cy="381000"/>
          </a:xfrm>
          <a:custGeom>
            <a:avLst/>
            <a:gdLst>
              <a:gd name="T0" fmla="*/ 2147483647 w 104"/>
              <a:gd name="T1" fmla="*/ 0 h 240"/>
              <a:gd name="T2" fmla="*/ 0 w 104"/>
              <a:gd name="T3" fmla="*/ 2147483647 h 240"/>
              <a:gd name="T4" fmla="*/ 2147483647 w 104"/>
              <a:gd name="T5" fmla="*/ 2147483647 h 240"/>
              <a:gd name="T6" fmla="*/ 2147483647 w 104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" h="240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88" y="168"/>
                  <a:pt x="96" y="192"/>
                </a:cubicBezTo>
                <a:cubicBezTo>
                  <a:pt x="104" y="216"/>
                  <a:pt x="76" y="228"/>
                  <a:pt x="48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Freeform 13"/>
          <p:cNvSpPr>
            <a:spLocks/>
          </p:cNvSpPr>
          <p:nvPr/>
        </p:nvSpPr>
        <p:spPr bwMode="auto">
          <a:xfrm>
            <a:off x="7616825" y="1828800"/>
            <a:ext cx="165100" cy="381000"/>
          </a:xfrm>
          <a:custGeom>
            <a:avLst/>
            <a:gdLst>
              <a:gd name="T0" fmla="*/ 2147483647 w 104"/>
              <a:gd name="T1" fmla="*/ 0 h 240"/>
              <a:gd name="T2" fmla="*/ 0 w 104"/>
              <a:gd name="T3" fmla="*/ 2147483647 h 240"/>
              <a:gd name="T4" fmla="*/ 2147483647 w 104"/>
              <a:gd name="T5" fmla="*/ 2147483647 h 240"/>
              <a:gd name="T6" fmla="*/ 2147483647 w 104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" h="240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88" y="168"/>
                  <a:pt x="96" y="192"/>
                </a:cubicBezTo>
                <a:cubicBezTo>
                  <a:pt x="104" y="216"/>
                  <a:pt x="76" y="228"/>
                  <a:pt x="48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Freeform 14"/>
          <p:cNvSpPr>
            <a:spLocks/>
          </p:cNvSpPr>
          <p:nvPr/>
        </p:nvSpPr>
        <p:spPr bwMode="auto">
          <a:xfrm>
            <a:off x="7845425" y="1828800"/>
            <a:ext cx="165100" cy="381000"/>
          </a:xfrm>
          <a:custGeom>
            <a:avLst/>
            <a:gdLst>
              <a:gd name="T0" fmla="*/ 2147483647 w 104"/>
              <a:gd name="T1" fmla="*/ 0 h 240"/>
              <a:gd name="T2" fmla="*/ 0 w 104"/>
              <a:gd name="T3" fmla="*/ 2147483647 h 240"/>
              <a:gd name="T4" fmla="*/ 2147483647 w 104"/>
              <a:gd name="T5" fmla="*/ 2147483647 h 240"/>
              <a:gd name="T6" fmla="*/ 2147483647 w 104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" h="240">
                <a:moveTo>
                  <a:pt x="96" y="0"/>
                </a:moveTo>
                <a:cubicBezTo>
                  <a:pt x="48" y="32"/>
                  <a:pt x="0" y="64"/>
                  <a:pt x="0" y="96"/>
                </a:cubicBezTo>
                <a:cubicBezTo>
                  <a:pt x="0" y="128"/>
                  <a:pt x="88" y="168"/>
                  <a:pt x="96" y="192"/>
                </a:cubicBezTo>
                <a:cubicBezTo>
                  <a:pt x="104" y="216"/>
                  <a:pt x="76" y="228"/>
                  <a:pt x="48" y="2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AutoShape 15"/>
          <p:cNvSpPr>
            <a:spLocks/>
          </p:cNvSpPr>
          <p:nvPr/>
        </p:nvSpPr>
        <p:spPr bwMode="auto">
          <a:xfrm>
            <a:off x="5711825" y="5486400"/>
            <a:ext cx="152400" cy="381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Text Box 2"/>
          <p:cNvSpPr txBox="1">
            <a:spLocks noChangeArrowheads="1"/>
          </p:cNvSpPr>
          <p:nvPr/>
        </p:nvSpPr>
        <p:spPr bwMode="auto">
          <a:xfrm>
            <a:off x="5486400" y="2133600"/>
            <a:ext cx="3581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indent="-28257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8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3200" dirty="0">
                <a:solidFill>
                  <a:srgbClr val="FF0000"/>
                </a:solidFill>
                <a:latin typeface="Calibri" pitchFamily="34" charset="0"/>
                <a:ea typeface="DejaVu Sans"/>
                <a:cs typeface="DejaVu Sans"/>
              </a:rPr>
              <a:t>	</a:t>
            </a:r>
            <a:endParaRPr lang="en-US" sz="2800" dirty="0">
              <a:solidFill>
                <a:srgbClr val="FF0000"/>
              </a:solidFill>
              <a:latin typeface="Calibri" pitchFamily="34" charset="0"/>
              <a:ea typeface="DejaVu Sans"/>
              <a:cs typeface="DejaVu Sans"/>
            </a:endParaRPr>
          </a:p>
          <a:p>
            <a:pPr lvl="1" eaLnBrk="1" hangingPunct="1">
              <a:spcBef>
                <a:spcPts val="5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tx_start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  <a:p>
            <a:pPr lvl="1" eaLnBrk="1" hangingPunct="1">
              <a:spcBef>
                <a:spcPts val="5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		read(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hp,offset,len,dstbuf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)</a:t>
            </a:r>
          </a:p>
          <a:p>
            <a:pPr lvl="1" eaLnBrk="1" hangingPunct="1">
              <a:spcBef>
                <a:spcPts val="5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		…</a:t>
            </a:r>
          </a:p>
          <a:p>
            <a:pPr lvl="1" eaLnBrk="1" hangingPunct="1">
              <a:spcBef>
                <a:spcPts val="5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		</a:t>
            </a:r>
            <a:r>
              <a:rPr lang="en-US" sz="2000" dirty="0">
                <a:latin typeface="Calibri" pitchFamily="34" charset="0"/>
                <a:ea typeface="DejaVu Sans"/>
                <a:cs typeface="DejaVu Sans"/>
              </a:rPr>
              <a:t>write(</a:t>
            </a:r>
            <a:r>
              <a:rPr lang="en-US" sz="2000" dirty="0" err="1">
                <a:latin typeface="Calibri" pitchFamily="34" charset="0"/>
                <a:ea typeface="DejaVu Sans"/>
                <a:cs typeface="DejaVu Sans"/>
              </a:rPr>
              <a:t>hp,offset,len,srcbuf</a:t>
            </a:r>
            <a:r>
              <a:rPr lang="en-US" sz="2000" dirty="0">
                <a:latin typeface="Calibri" pitchFamily="34" charset="0"/>
                <a:ea typeface="DejaVu Sans"/>
                <a:cs typeface="DejaVu Sans"/>
              </a:rPr>
              <a:t>)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  <a:p>
            <a:pPr lvl="1" eaLnBrk="1" hangingPunct="1">
              <a:spcBef>
                <a:spcPts val="500"/>
              </a:spcBef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	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lsn</a:t>
            </a:r>
            <a:r>
              <a:rPr lang="en-US" sz="2000" b="1" i="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=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tx_commit</a:t>
            </a:r>
            <a:r>
              <a:rPr lang="en-US" sz="2000" b="1" i="1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(</a:t>
            </a:r>
            <a:r>
              <a:rPr lang="en-US" sz="2000" b="1" i="1" dirty="0" err="1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async</a:t>
            </a:r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)</a:t>
            </a:r>
          </a:p>
          <a:p>
            <a:pPr lvl="1" eaLnBrk="1" hangingPunct="1">
              <a:spcBef>
                <a:spcPts val="500"/>
              </a:spcBef>
            </a:pPr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…</a:t>
            </a:r>
          </a:p>
          <a:p>
            <a:pPr lvl="1" eaLnBrk="1" hangingPunct="1">
              <a:spcBef>
                <a:spcPts val="500"/>
              </a:spcBef>
            </a:pPr>
            <a:r>
              <a:rPr lang="en-US" sz="2000" b="1" i="1" dirty="0" err="1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isStable</a:t>
            </a:r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(</a:t>
            </a:r>
            <a:r>
              <a:rPr lang="en-US" sz="2000" b="1" i="1" dirty="0" err="1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lsn,wait</a:t>
            </a:r>
            <a:r>
              <a:rPr lang="en-US" sz="2000" b="1" i="1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)</a:t>
            </a:r>
            <a:endParaRPr lang="en-US" sz="2400" dirty="0">
              <a:solidFill>
                <a:srgbClr val="000000"/>
              </a:solidFill>
              <a:latin typeface="Calibri" pitchFamily="34" charset="0"/>
              <a:ea typeface="DejaVu Sans"/>
              <a:cs typeface="DejaVu Sans"/>
            </a:endParaRPr>
          </a:p>
        </p:txBody>
      </p:sp>
      <p:sp>
        <p:nvSpPr>
          <p:cNvPr id="47117" name="Rectangle 4"/>
          <p:cNvSpPr>
            <a:spLocks noChangeArrowheads="1"/>
          </p:cNvSpPr>
          <p:nvPr/>
        </p:nvSpPr>
        <p:spPr bwMode="auto">
          <a:xfrm>
            <a:off x="5562600" y="4953000"/>
            <a:ext cx="2286000" cy="304800"/>
          </a:xfrm>
          <a:prstGeom prst="rect">
            <a:avLst/>
          </a:prstGeom>
          <a:solidFill>
            <a:srgbClr val="00FFFF">
              <a:alpha val="1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CB28EA8A-563C-4061-9C5F-4B852924F756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711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5105400" cy="49387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Challenge</a:t>
            </a:r>
          </a:p>
          <a:p>
            <a:pPr lvl="1"/>
            <a:r>
              <a:rPr lang="en-US" sz="2200" dirty="0" smtClean="0"/>
              <a:t>Achieve durability of sync commit with performance of </a:t>
            </a:r>
            <a:r>
              <a:rPr lang="en-US" sz="2200" dirty="0" err="1" smtClean="0"/>
              <a:t>async</a:t>
            </a:r>
            <a:r>
              <a:rPr lang="en-US" sz="2200" dirty="0" smtClean="0"/>
              <a:t> commit</a:t>
            </a:r>
          </a:p>
          <a:p>
            <a:pPr lvl="1"/>
            <a:r>
              <a:rPr lang="en-US" sz="2200" dirty="0" smtClean="0"/>
              <a:t>Borrow </a:t>
            </a:r>
            <a:r>
              <a:rPr lang="en-US" sz="2200" i="1" dirty="0" err="1" smtClean="0"/>
              <a:t>fsync</a:t>
            </a:r>
            <a:r>
              <a:rPr lang="en-US" sz="2200" dirty="0" smtClean="0"/>
              <a:t> idea for memory </a:t>
            </a:r>
            <a:r>
              <a:rPr lang="en-US" sz="2200" dirty="0" err="1" smtClean="0"/>
              <a:t>txns</a:t>
            </a:r>
            <a:endParaRPr lang="en-US" sz="2200" dirty="0" smtClean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Solution</a:t>
            </a:r>
          </a:p>
          <a:p>
            <a:pPr lvl="1"/>
            <a:r>
              <a:rPr lang="en-US" sz="2200" dirty="0" smtClean="0"/>
              <a:t>initiate </a:t>
            </a:r>
            <a:r>
              <a:rPr lang="en-US" sz="2200" dirty="0" err="1" smtClean="0">
                <a:solidFill>
                  <a:schemeClr val="accent1"/>
                </a:solidFill>
              </a:rPr>
              <a:t>lsn</a:t>
            </a:r>
            <a:r>
              <a:rPr lang="en-US" sz="2200" dirty="0" smtClean="0">
                <a:solidFill>
                  <a:schemeClr val="accent1"/>
                </a:solidFill>
              </a:rPr>
              <a:t>=</a:t>
            </a:r>
            <a:r>
              <a:rPr lang="en-US" sz="2200" dirty="0" err="1" smtClean="0">
                <a:solidFill>
                  <a:schemeClr val="accent1"/>
                </a:solidFill>
              </a:rPr>
              <a:t>tx_commit</a:t>
            </a:r>
            <a:r>
              <a:rPr lang="en-US" sz="2200" dirty="0" smtClean="0">
                <a:solidFill>
                  <a:schemeClr val="accent1"/>
                </a:solidFill>
              </a:rPr>
              <a:t>(</a:t>
            </a:r>
            <a:r>
              <a:rPr lang="en-US" sz="2200" dirty="0" err="1" smtClean="0">
                <a:solidFill>
                  <a:schemeClr val="accent1"/>
                </a:solidFill>
              </a:rPr>
              <a:t>async</a:t>
            </a:r>
            <a:r>
              <a:rPr lang="en-US" sz="2200" dirty="0" smtClean="0">
                <a:solidFill>
                  <a:schemeClr val="accent1"/>
                </a:solidFill>
              </a:rPr>
              <a:t>)</a:t>
            </a:r>
            <a:r>
              <a:rPr lang="en-US" sz="2200" dirty="0" smtClean="0"/>
              <a:t> early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 smtClean="0"/>
              <a:t>optionally use </a:t>
            </a:r>
            <a:r>
              <a:rPr lang="en-US" sz="2200" dirty="0" err="1" smtClean="0">
                <a:solidFill>
                  <a:schemeClr val="accent1"/>
                </a:solidFill>
              </a:rPr>
              <a:t>isStable</a:t>
            </a:r>
            <a:r>
              <a:rPr lang="en-US" sz="2200" dirty="0" smtClean="0">
                <a:solidFill>
                  <a:schemeClr val="accent1"/>
                </a:solidFill>
              </a:rPr>
              <a:t>(</a:t>
            </a:r>
            <a:r>
              <a:rPr lang="en-US" sz="2200" dirty="0" err="1" smtClean="0">
                <a:solidFill>
                  <a:schemeClr val="accent1"/>
                </a:solidFill>
              </a:rPr>
              <a:t>lsn,wait</a:t>
            </a:r>
            <a:r>
              <a:rPr lang="en-US" sz="2200" dirty="0" smtClean="0">
                <a:solidFill>
                  <a:schemeClr val="accent1"/>
                </a:solidFill>
              </a:rPr>
              <a:t>)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200" dirty="0" smtClean="0"/>
              <a:t>later</a:t>
            </a:r>
          </a:p>
          <a:p>
            <a:pPr lvl="1"/>
            <a:r>
              <a:rPr lang="en-US" sz="2200" dirty="0" smtClean="0"/>
              <a:t>more fine-grained durability control for </a:t>
            </a:r>
            <a:r>
              <a:rPr lang="en-US" sz="2200" dirty="0" err="1" smtClean="0"/>
              <a:t>txns</a:t>
            </a:r>
            <a:r>
              <a:rPr lang="en-US" sz="2200" dirty="0" smtClean="0"/>
              <a:t> than </a:t>
            </a:r>
            <a:r>
              <a:rPr lang="en-US" sz="2200" i="1" dirty="0" err="1" smtClean="0"/>
              <a:t>fsync</a:t>
            </a:r>
            <a:endParaRPr lang="en-US" sz="2200" i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81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735"/>
    </mc:Choice>
    <mc:Fallback xmlns="">
      <p:transition spd="slow" advTm="192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13.8|1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.4|7.1|63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8.4|3.1|6.6|2.3|0.7|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904</Words>
  <Application>Microsoft Office PowerPoint</Application>
  <PresentationFormat>On-screen Show (4:3)</PresentationFormat>
  <Paragraphs>280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Worksheet</vt:lpstr>
      <vt:lpstr>Hathi: Durable Transactions for Memory using Flash</vt:lpstr>
      <vt:lpstr>Durable Storage</vt:lpstr>
      <vt:lpstr>What has changed?</vt:lpstr>
      <vt:lpstr>Hathi: Rethinking Durable Storage</vt:lpstr>
      <vt:lpstr>Outline</vt:lpstr>
      <vt:lpstr>Hathi Design Goals</vt:lpstr>
      <vt:lpstr>Persistent Heap</vt:lpstr>
      <vt:lpstr>Durability Interface</vt:lpstr>
      <vt:lpstr>Split-Phase Commit</vt:lpstr>
      <vt:lpstr>Partitioned Logging</vt:lpstr>
      <vt:lpstr>Partitioned Commit</vt:lpstr>
      <vt:lpstr>Checkpoint</vt:lpstr>
      <vt:lpstr>Recovery</vt:lpstr>
      <vt:lpstr>Outline</vt:lpstr>
      <vt:lpstr>Methodology</vt:lpstr>
      <vt:lpstr>Durability Cost</vt:lpstr>
      <vt:lpstr>Commit Mode Performance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Hathi: Durable Transactions for Memory using Flash</dc:title>
  <dc:creator>Mohit Saxena</dc:creator>
  <cp:lastModifiedBy>Mohit Saxena</cp:lastModifiedBy>
  <cp:revision>766</cp:revision>
  <dcterms:created xsi:type="dcterms:W3CDTF">2012-02-22T19:14:08Z</dcterms:created>
  <dcterms:modified xsi:type="dcterms:W3CDTF">2012-05-21T23:35:33Z</dcterms:modified>
</cp:coreProperties>
</file>