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3"/>
  </p:notesMasterIdLst>
  <p:sldIdLst>
    <p:sldId id="256" r:id="rId2"/>
    <p:sldId id="257" r:id="rId3"/>
    <p:sldId id="258" r:id="rId4"/>
    <p:sldId id="295" r:id="rId5"/>
    <p:sldId id="261" r:id="rId6"/>
    <p:sldId id="292" r:id="rId7"/>
    <p:sldId id="264" r:id="rId8"/>
    <p:sldId id="297" r:id="rId9"/>
    <p:sldId id="266" r:id="rId10"/>
    <p:sldId id="269" r:id="rId11"/>
    <p:sldId id="268" r:id="rId12"/>
    <p:sldId id="270" r:id="rId13"/>
    <p:sldId id="271" r:id="rId14"/>
    <p:sldId id="294" r:id="rId15"/>
    <p:sldId id="273" r:id="rId16"/>
    <p:sldId id="280" r:id="rId17"/>
    <p:sldId id="275" r:id="rId18"/>
    <p:sldId id="277" r:id="rId19"/>
    <p:sldId id="278" r:id="rId20"/>
    <p:sldId id="279" r:id="rId21"/>
    <p:sldId id="281" r:id="rId22"/>
    <p:sldId id="285" r:id="rId23"/>
    <p:sldId id="298" r:id="rId24"/>
    <p:sldId id="287" r:id="rId25"/>
    <p:sldId id="299" r:id="rId26"/>
    <p:sldId id="288" r:id="rId27"/>
    <p:sldId id="289" r:id="rId28"/>
    <p:sldId id="290" r:id="rId29"/>
    <p:sldId id="283" r:id="rId30"/>
    <p:sldId id="284" r:id="rId31"/>
    <p:sldId id="291" r:id="rId3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E25"/>
    <a:srgbClr val="F9A959"/>
  </p:clrMru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3103" autoAdjust="0"/>
  </p:normalViewPr>
  <p:slideViewPr>
    <p:cSldViewPr>
      <p:cViewPr>
        <p:scale>
          <a:sx n="100" d="100"/>
          <a:sy n="100" d="100"/>
        </p:scale>
        <p:origin x="-186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 sz="1100"/>
              <a:t>
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938A8A-979C-4875-95D0-E1CDF28F47E1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81E394-AD57-417E-8212-6CDAFBE79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938A8A-979C-4875-95D0-E1CDF28F47E1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81E394-AD57-417E-8212-6CDAFBE79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938A8A-979C-4875-95D0-E1CDF28F47E1}" type="datetimeFigureOut">
              <a:rPr lang="en-US" smtClean="0"/>
              <a:pPr/>
              <a:t>5/25/2012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81E394-AD57-417E-8212-6CDAFBE79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ClrTx/>
              <a:buSzPct val="100000"/>
              <a:buFont typeface="Wingdings" pitchFamily="2" charset="2"/>
              <a:buChar char="q"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938A8A-979C-4875-95D0-E1CDF28F47E1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81E394-AD57-417E-8212-6CDAFBE79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938A8A-979C-4875-95D0-E1CDF28F47E1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81E394-AD57-417E-8212-6CDAFBE79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938A8A-979C-4875-95D0-E1CDF28F47E1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81E394-AD57-417E-8212-6CDAFBE79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938A8A-979C-4875-95D0-E1CDF28F47E1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81E394-AD57-417E-8212-6CDAFBE79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938A8A-979C-4875-95D0-E1CDF28F47E1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81E394-AD57-417E-8212-6CDAFBE79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938A8A-979C-4875-95D0-E1CDF28F47E1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81E394-AD57-417E-8212-6CDAFBE79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938A8A-979C-4875-95D0-E1CDF28F47E1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81E394-AD57-417E-8212-6CDAFBE79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938A8A-979C-4875-95D0-E1CDF28F47E1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81E394-AD57-417E-8212-6CDAFBE798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699CB88-5E1A-4FAC-892A-60949ACB1F6F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722376" y="1219200"/>
            <a:ext cx="7888224" cy="1231076"/>
          </a:xfrm>
          <a:prstGeom prst="rect">
            <a:avLst/>
          </a:prstGeom>
        </p:spPr>
        <p:txBody>
          <a:bodyPr wrap="square" lIns="91425" tIns="91425" rIns="91425" bIns="91425" anchor="b" anchorCtr="0">
            <a:spAutoFit/>
          </a:bodyPr>
          <a:lstStyle/>
          <a:p>
            <a:pPr algn="l">
              <a:buNone/>
            </a:pPr>
            <a:r>
              <a:rPr lang="en" sz="3400" b="1" dirty="0" smtClean="0"/>
              <a:t>Ameliorating Memory Contention of OLAP Operators on GPU Processors</a:t>
            </a:r>
            <a:endParaRPr lang="en" sz="3400" b="1" dirty="0"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722376" y="3685032"/>
            <a:ext cx="7772400" cy="317006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" sz="2600" i="0" dirty="0" smtClean="0"/>
              <a:t>Evangelia A. Sitaridi, Kenneth A. Ross</a:t>
            </a:r>
          </a:p>
          <a:p>
            <a:pPr algn="ctr">
              <a:buNone/>
            </a:pPr>
            <a:r>
              <a:rPr lang="en" sz="2600" i="0" dirty="0" smtClean="0"/>
              <a:t>Columbia University</a:t>
            </a:r>
          </a:p>
          <a:p>
            <a:pPr>
              <a:buNone/>
            </a:pPr>
            <a:endParaRPr lang="en" sz="2600" dirty="0" smtClean="0"/>
          </a:p>
          <a:p>
            <a:pPr>
              <a:buNone/>
            </a:pPr>
            <a:endParaRPr lang="en" sz="2600" dirty="0"/>
          </a:p>
          <a:p>
            <a:pPr algn="ctr"/>
            <a:r>
              <a:rPr lang="en" sz="1800" dirty="0" smtClean="0"/>
              <a:t>DaMoN Workshop</a:t>
            </a:r>
          </a:p>
          <a:p>
            <a:pPr algn="ctr"/>
            <a:r>
              <a:rPr lang="en" sz="1800" dirty="0" smtClean="0"/>
              <a:t>21st May 2012</a:t>
            </a:r>
          </a:p>
          <a:p>
            <a:pPr algn="ctr">
              <a:buNone/>
            </a:pPr>
            <a:endParaRPr lang="en" dirty="0" smtClean="0"/>
          </a:p>
          <a:p>
            <a:pPr algn="ctr">
              <a:buNone/>
            </a:pPr>
            <a:endParaRPr lang="en" dirty="0" smtClean="0"/>
          </a:p>
          <a:p>
            <a:pPr algn="l">
              <a:buNone/>
            </a:pPr>
            <a:r>
              <a:rPr lang="en" sz="1400" dirty="0" smtClean="0"/>
              <a:t>					</a:t>
            </a:r>
          </a:p>
        </p:txBody>
      </p:sp>
      <p:pic>
        <p:nvPicPr>
          <p:cNvPr id="4" name="Picture 3" descr="cucs_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227320"/>
            <a:ext cx="1097280" cy="109728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319238"/>
            <a:ext cx="8229600" cy="1661963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dirty="0" smtClean="0"/>
              <a:t>Problem </a:t>
            </a:r>
            <a:r>
              <a:rPr lang="en" dirty="0"/>
              <a:t>Description </a:t>
            </a:r>
            <a:r>
              <a:rPr lang="en" dirty="0" smtClean="0"/>
              <a:t>(2/3)</a:t>
            </a:r>
            <a:endParaRPr lang="en" dirty="0"/>
          </a:p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59875" y="1644425"/>
            <a:ext cx="8229600" cy="6678721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buClr>
                <a:schemeClr val="dk1"/>
              </a:buClr>
            </a:pPr>
            <a:r>
              <a:rPr lang="en" sz="2400" dirty="0" smtClean="0"/>
              <a:t>Value Conflicts </a:t>
            </a:r>
          </a:p>
          <a:p>
            <a:pPr marL="971550" lvl="1" indent="-400050">
              <a:buClr>
                <a:schemeClr val="dk1"/>
              </a:buClr>
              <a:buSzPct val="120000"/>
              <a:buAutoNum type="alphaLcParenR"/>
            </a:pPr>
            <a:r>
              <a:rPr lang="en-US" sz="2000" dirty="0" smtClean="0"/>
              <a:t>intra-warp between threads in the same warp</a:t>
            </a:r>
          </a:p>
          <a:p>
            <a:pPr marL="971550" lvl="1" indent="-400050">
              <a:buClr>
                <a:schemeClr val="dk1"/>
              </a:buClr>
              <a:buSzPct val="120000"/>
              <a:buAutoNum type="alphaLcParenR"/>
            </a:pPr>
            <a:r>
              <a:rPr lang="en-US" sz="2000" dirty="0" smtClean="0"/>
              <a:t>inter-warp between threads in different warps processing data chunks within a specified window </a:t>
            </a:r>
          </a:p>
          <a:p>
            <a:pPr marL="740664" lvl="1" indent="-381000">
              <a:buClr>
                <a:schemeClr val="dk1"/>
              </a:buClr>
              <a:buNone/>
            </a:pPr>
            <a:endParaRPr lang="en" sz="1600" dirty="0" smtClean="0"/>
          </a:p>
          <a:p>
            <a:pPr marL="457200" indent="-381000">
              <a:buClr>
                <a:schemeClr val="dk1"/>
              </a:buClr>
            </a:pPr>
            <a:r>
              <a:rPr lang="en" sz="2400" dirty="0" smtClean="0"/>
              <a:t>Inter-warp value conflicts</a:t>
            </a:r>
          </a:p>
          <a:p>
            <a:pPr marL="914400" lvl="1" indent="-381000">
              <a:spcBef>
                <a:spcPts val="480"/>
              </a:spcBef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r>
              <a:rPr lang="en-US" sz="2000" dirty="0" smtClean="0"/>
              <a:t>every cycle a warp picked from the active warps for execution</a:t>
            </a:r>
          </a:p>
          <a:p>
            <a:pPr marL="914400" lvl="1" indent="-381000">
              <a:spcBef>
                <a:spcPts val="480"/>
              </a:spcBef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r>
              <a:rPr lang="en-US" sz="2000" dirty="0" smtClean="0"/>
              <a:t>w</a:t>
            </a:r>
            <a:r>
              <a:rPr lang="en" sz="2000" dirty="0" smtClean="0"/>
              <a:t>arps processing nearby chunks active at the same time</a:t>
            </a:r>
          </a:p>
          <a:p>
            <a:pPr marL="914400" lvl="1" indent="-381000">
              <a:spcBef>
                <a:spcPts val="480"/>
              </a:spcBef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r>
              <a:rPr lang="en" sz="2000" b="1" dirty="0" smtClean="0"/>
              <a:t>optimization window</a:t>
            </a:r>
            <a:r>
              <a:rPr lang="en" sz="2000" dirty="0" smtClean="0"/>
              <a:t>: number of chunks for which we "remember" their set of values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endParaRPr lang="en" sz="2000" dirty="0" smtClean="0"/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20000"/>
              <a:buNone/>
            </a:pPr>
            <a:endParaRPr lang="en" sz="2000" dirty="0" smtClean="0"/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endParaRPr lang="en" sz="2000" dirty="0" smtClean="0"/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endParaRPr lang="en" sz="2000" dirty="0" smtClean="0"/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endParaRPr lang="en" sz="2000" dirty="0" smtClean="0"/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endParaRPr sz="2000" dirty="0" smtClean="0"/>
          </a:p>
          <a:p>
            <a:pPr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dirty="0"/>
              <a:t>Problem Description </a:t>
            </a:r>
            <a:r>
              <a:rPr lang="en" dirty="0" smtClean="0"/>
              <a:t>(3/3)</a:t>
            </a:r>
            <a:endParaRPr lang="en"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351631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</a:pPr>
            <a:r>
              <a:rPr lang="en" sz="2400" b="1" dirty="0"/>
              <a:t>Unbounded Version</a:t>
            </a:r>
            <a:r>
              <a:rPr lang="en" sz="2400" dirty="0"/>
              <a:t>: no limit </a:t>
            </a:r>
            <a:r>
              <a:rPr lang="en" sz="2400" dirty="0" smtClean="0"/>
              <a:t>on total number </a:t>
            </a:r>
            <a:r>
              <a:rPr lang="en" sz="2400" dirty="0"/>
              <a:t>of  </a:t>
            </a:r>
            <a:r>
              <a:rPr lang="en" sz="2400" dirty="0" smtClean="0"/>
              <a:t>copies</a:t>
            </a:r>
            <a:endParaRPr lang="en" sz="2400" dirty="0"/>
          </a:p>
          <a:p>
            <a:pPr marL="990600" lvl="1" indent="-457200" rtl="0"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r>
              <a:rPr lang="en" sz="2000" dirty="0"/>
              <a:t>maximum </a:t>
            </a:r>
            <a:r>
              <a:rPr lang="en" sz="2000" b="1" dirty="0"/>
              <a:t>32</a:t>
            </a:r>
            <a:r>
              <a:rPr lang="en" sz="2000" dirty="0"/>
              <a:t> copies for bank </a:t>
            </a:r>
            <a:r>
              <a:rPr lang="en" sz="2000" dirty="0" smtClean="0"/>
              <a:t>conflicts</a:t>
            </a:r>
          </a:p>
          <a:p>
            <a:pPr marL="990600" lvl="1" indent="-457200" rtl="0"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r>
              <a:rPr lang="en" sz="2000" b="1" dirty="0" smtClean="0"/>
              <a:t>&gt;32</a:t>
            </a:r>
            <a:r>
              <a:rPr lang="en" sz="2000" dirty="0" smtClean="0"/>
              <a:t> </a:t>
            </a:r>
            <a:r>
              <a:rPr lang="en" sz="2000" dirty="0"/>
              <a:t>copies for value conflicts</a:t>
            </a:r>
          </a:p>
          <a:p>
            <a:endParaRPr dirty="0"/>
          </a:p>
          <a:p>
            <a:pPr marL="457200" lvl="0" indent="-419100" rtl="0">
              <a:buClr>
                <a:schemeClr val="dk1"/>
              </a:buClr>
            </a:pPr>
            <a:r>
              <a:rPr lang="en" sz="2400" b="1" dirty="0"/>
              <a:t>Space Bounded</a:t>
            </a:r>
            <a:r>
              <a:rPr lang="en" sz="2400" dirty="0"/>
              <a:t>: </a:t>
            </a:r>
            <a:r>
              <a:rPr lang="en" sz="2400" dirty="0" smtClean="0"/>
              <a:t>limit on the total number of copies</a:t>
            </a:r>
            <a:endParaRPr lang="en" sz="2400" dirty="0"/>
          </a:p>
          <a:p>
            <a:pPr marL="914400" lvl="1" indent="-381000" rtl="0"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r>
              <a:rPr lang="en" sz="2000" dirty="0" smtClean="0"/>
              <a:t>e.g</a:t>
            </a:r>
            <a:r>
              <a:rPr lang="en" sz="2000" dirty="0"/>
              <a:t>.: </a:t>
            </a:r>
            <a:r>
              <a:rPr lang="en" sz="2000" dirty="0" smtClean="0"/>
              <a:t>for budget=5 replicated </a:t>
            </a:r>
            <a:r>
              <a:rPr lang="en" sz="2000" dirty="0"/>
              <a:t>structure </a:t>
            </a:r>
            <a:r>
              <a:rPr lang="en" sz="2000" dirty="0" smtClean="0"/>
              <a:t>size up </a:t>
            </a:r>
            <a:r>
              <a:rPr lang="en" sz="2000" dirty="0"/>
              <a:t>to 5 times the </a:t>
            </a:r>
            <a:r>
              <a:rPr lang="en" sz="2000" dirty="0" smtClean="0"/>
              <a:t>original</a:t>
            </a:r>
            <a:endParaRPr lang="en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dirty="0" smtClean="0"/>
              <a:t>Algorithm (1/3)</a:t>
            </a:r>
            <a:endParaRPr lang="en" dirty="0"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503211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</a:pPr>
            <a:r>
              <a:rPr lang="en" sz="2400" dirty="0"/>
              <a:t>Initially all values have one </a:t>
            </a:r>
            <a:r>
              <a:rPr lang="en" sz="2400" dirty="0" smtClean="0"/>
              <a:t>copy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</a:pPr>
            <a:endParaRPr lang="en" sz="2400" dirty="0" smtClean="0"/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</a:pPr>
            <a:r>
              <a:rPr lang="en" sz="2400" dirty="0" smtClean="0"/>
              <a:t>Create </a:t>
            </a:r>
            <a:r>
              <a:rPr lang="en" sz="2400" dirty="0"/>
              <a:t>copies dynamically, based on </a:t>
            </a:r>
            <a:r>
              <a:rPr lang="en" sz="2400" dirty="0" smtClean="0"/>
              <a:t>demand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</a:pPr>
            <a:endParaRPr lang="en" sz="2400" b="1" dirty="0" smtClean="0"/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</a:pPr>
            <a:r>
              <a:rPr lang="en" sz="2400" b="1" dirty="0" smtClean="0"/>
              <a:t>For </a:t>
            </a:r>
            <a:r>
              <a:rPr lang="en" sz="2400" b="1" dirty="0"/>
              <a:t>each </a:t>
            </a:r>
            <a:r>
              <a:rPr lang="en" sz="2400" b="1" dirty="0" smtClean="0"/>
              <a:t>chunk</a:t>
            </a:r>
            <a:endParaRPr lang="en" sz="2400" dirty="0"/>
          </a:p>
          <a:p>
            <a:pPr marL="990600" lvl="1" indent="-457200" rtl="0">
              <a:buClr>
                <a:schemeClr val="dk1"/>
              </a:buClr>
              <a:buSzPct val="120000"/>
              <a:buAutoNum type="arabicParenR"/>
            </a:pPr>
            <a:r>
              <a:rPr lang="en" sz="2000" dirty="0" smtClean="0"/>
              <a:t>assign </a:t>
            </a:r>
            <a:r>
              <a:rPr lang="en" sz="2000" dirty="0"/>
              <a:t>as many records without causing a conflict </a:t>
            </a:r>
            <a:endParaRPr lang="en" sz="2000" dirty="0" smtClean="0"/>
          </a:p>
          <a:p>
            <a:pPr marL="990600" lvl="1" indent="-457200" rtl="0">
              <a:buClr>
                <a:schemeClr val="dk1"/>
              </a:buClr>
              <a:buSzPct val="120000"/>
              <a:buAutoNum type="arabicParenR"/>
            </a:pPr>
            <a:endParaRPr lang="en" sz="1200" dirty="0" smtClean="0"/>
          </a:p>
          <a:p>
            <a:pPr marL="914400" lvl="1" indent="-381000" rtl="0">
              <a:buClr>
                <a:schemeClr val="dk1"/>
              </a:buClr>
              <a:buSzPct val="120000"/>
              <a:buNone/>
            </a:pPr>
            <a:r>
              <a:rPr lang="en" sz="2000" dirty="0" smtClean="0"/>
              <a:t>2) for </a:t>
            </a:r>
            <a:r>
              <a:rPr lang="en" sz="2000" dirty="0"/>
              <a:t>each unassigned </a:t>
            </a:r>
            <a:r>
              <a:rPr lang="en" sz="2000" dirty="0" smtClean="0"/>
              <a:t>value run </a:t>
            </a:r>
            <a:r>
              <a:rPr lang="en" sz="2000" dirty="0"/>
              <a:t>BFS to find shortest relocation sequence leading to a conflict-free </a:t>
            </a:r>
            <a:r>
              <a:rPr lang="en" sz="2000" dirty="0" smtClean="0"/>
              <a:t>assignment</a:t>
            </a:r>
          </a:p>
          <a:p>
            <a:pPr marL="1152144" lvl="2" indent="-381000"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r>
              <a:rPr lang="en" sz="2000" i="1" dirty="0" smtClean="0"/>
              <a:t>in case of failure</a:t>
            </a:r>
            <a:r>
              <a:rPr lang="en" sz="2000" dirty="0" smtClean="0"/>
              <a:t>  create a new copy for the value, if space budget not exceeded</a:t>
            </a:r>
          </a:p>
          <a:p>
            <a:pPr marL="914400" lvl="1" indent="-381000" rtl="0">
              <a:buClr>
                <a:schemeClr val="dk1"/>
              </a:buClr>
              <a:buSzPct val="120000"/>
              <a:buNone/>
            </a:pPr>
            <a:endParaRPr lang="en" sz="2000" dirty="0"/>
          </a:p>
          <a:p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dirty="0" smtClean="0"/>
              <a:t>Algorithm (2/3)</a:t>
            </a:r>
            <a:endParaRPr lang="en" dirty="0"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16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</a:pPr>
            <a:r>
              <a:rPr lang="en" sz="2400" dirty="0"/>
              <a:t>Assignment of a value fails for two reasons: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None/>
            </a:pPr>
            <a:r>
              <a:rPr lang="en" sz="1800" b="1" dirty="0"/>
              <a:t>   </a:t>
            </a:r>
            <a:r>
              <a:rPr lang="en" sz="1800" b="1" dirty="0" smtClean="0"/>
              <a:t>  </a:t>
            </a:r>
            <a:r>
              <a:rPr lang="en" sz="2000" b="1" dirty="0"/>
              <a:t>1.</a:t>
            </a:r>
            <a:r>
              <a:rPr lang="en" sz="2000" dirty="0"/>
              <a:t> number of distinct </a:t>
            </a:r>
            <a:r>
              <a:rPr lang="en" sz="2000" dirty="0" smtClean="0"/>
              <a:t>banks in chunk &lt; number </a:t>
            </a:r>
            <a:r>
              <a:rPr lang="en" sz="2000" dirty="0"/>
              <a:t>of the banks</a:t>
            </a:r>
          </a:p>
          <a:p>
            <a:pPr marL="0" lvl="0" indent="0" rtl="0">
              <a:buSzPct val="166666"/>
              <a:buNone/>
            </a:pPr>
            <a:r>
              <a:rPr lang="en" sz="2000" dirty="0"/>
              <a:t>    </a:t>
            </a:r>
            <a:r>
              <a:rPr lang="en" sz="2000" b="1" dirty="0"/>
              <a:t> </a:t>
            </a:r>
            <a:r>
              <a:rPr lang="en" sz="2000" b="1" dirty="0" smtClean="0"/>
              <a:t>2</a:t>
            </a:r>
            <a:r>
              <a:rPr lang="en" sz="2000" dirty="0"/>
              <a:t>. </a:t>
            </a:r>
            <a:r>
              <a:rPr lang="en" sz="2000" dirty="0" smtClean="0"/>
              <a:t>empty bank-slots not reachable</a:t>
            </a:r>
          </a:p>
          <a:p>
            <a:pPr marL="457200" lvl="0" indent="-457200" rtl="0">
              <a:buNone/>
            </a:pPr>
            <a:endParaRPr lang="en" sz="2000" dirty="0" smtClean="0"/>
          </a:p>
          <a:p>
            <a:pPr marL="457200" lvl="0" indent="-457200" rtl="0"/>
            <a:r>
              <a:rPr lang="en" sz="2400" b="1" dirty="0" smtClean="0"/>
              <a:t>Reads</a:t>
            </a:r>
            <a:r>
              <a:rPr lang="en" sz="2400" dirty="0"/>
              <a:t>: in case of duplicate keys within a chunk run insertion algorithm only for the first </a:t>
            </a:r>
            <a:r>
              <a:rPr lang="en" sz="2400" dirty="0" smtClean="0"/>
              <a:t>occurrence</a:t>
            </a:r>
          </a:p>
          <a:p>
            <a:pPr marL="457200" lvl="0" indent="-457200" rtl="0"/>
            <a:endParaRPr lang="en" sz="2000" dirty="0" smtClean="0"/>
          </a:p>
          <a:p>
            <a:pPr marL="457200" lvl="0" indent="-457200">
              <a:spcBef>
                <a:spcPts val="600"/>
              </a:spcBef>
              <a:buClr>
                <a:schemeClr val="dk1"/>
              </a:buClr>
            </a:pPr>
            <a:r>
              <a:rPr lang="en-US" sz="2400" b="1" dirty="0" smtClean="0"/>
              <a:t>Inter-warp conflicts</a:t>
            </a:r>
            <a:r>
              <a:rPr lang="en-US" sz="2400" dirty="0" smtClean="0"/>
              <a:t>: in case of failure, insert for relaxed constraints (forget value conflicts)</a:t>
            </a:r>
          </a:p>
          <a:p>
            <a:pPr marL="0" lvl="0" indent="0" rtl="0"/>
            <a:endParaRPr lang="en" sz="2400" dirty="0" smtClean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 smtClean="0"/>
              <a:t>Algorithm (3/3)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 w="0"/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533400" y="1905000"/>
            <a:ext cx="1905000" cy="3429000"/>
            <a:chOff x="533400" y="1905000"/>
            <a:chExt cx="2057400" cy="3429000"/>
          </a:xfrm>
        </p:grpSpPr>
        <p:sp>
          <p:nvSpPr>
            <p:cNvPr id="4" name="Rectangle 3"/>
            <p:cNvSpPr/>
            <p:nvPr/>
          </p:nvSpPr>
          <p:spPr>
            <a:xfrm>
              <a:off x="533400" y="1905000"/>
              <a:ext cx="2057400" cy="34290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" y="1905000"/>
              <a:ext cx="2057400" cy="457200"/>
            </a:xfrm>
            <a:prstGeom prst="rect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b="1" dirty="0" smtClean="0">
                  <a:solidFill>
                    <a:schemeClr val="tx1"/>
                  </a:solidFill>
                  <a:latin typeface="Arial Narrow" pitchFamily="34" charset="0"/>
                </a:rPr>
                <a:t>D1         D2      D3     D4</a:t>
              </a:r>
              <a:endParaRPr lang="en-US" b="1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3400" y="2819400"/>
              <a:ext cx="2057400" cy="1905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    </a:t>
              </a:r>
              <a:r>
                <a:rPr lang="en-US" dirty="0" smtClean="0">
                  <a:solidFill>
                    <a:schemeClr val="tx1"/>
                  </a:solidFill>
                </a:rPr>
                <a:t> 6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       128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        49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         2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        14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        531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         0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        15</a:t>
              </a:r>
            </a:p>
            <a:p>
              <a:pPr algn="ctr"/>
              <a:endParaRPr lang="en-US" dirty="0" smtClean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09601" y="5486401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Fact Table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2590800" y="3124200"/>
            <a:ext cx="1371600" cy="22098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590800" y="3124200"/>
            <a:ext cx="13716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 smtClean="0">
                <a:solidFill>
                  <a:schemeClr val="tx1"/>
                </a:solidFill>
                <a:latin typeface="Arial Narrow" pitchFamily="34" charset="0"/>
              </a:rPr>
              <a:t>Key       Copy</a:t>
            </a:r>
            <a:endParaRPr lang="en-US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2020094" y="4229099"/>
            <a:ext cx="2209006" cy="7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14600" y="5486401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Replica</a:t>
            </a:r>
            <a:r>
              <a:rPr lang="en-US" b="1" dirty="0" smtClean="0"/>
              <a:t> </a:t>
            </a:r>
            <a:r>
              <a:rPr lang="en-US" b="1" dirty="0" smtClean="0"/>
              <a:t>Table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62000" y="2362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…</a:t>
            </a:r>
            <a:endParaRPr lang="en-US" sz="1800" b="1" dirty="0"/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-37306" y="3771899"/>
            <a:ext cx="1904206" cy="7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496094" y="3771106"/>
            <a:ext cx="1904206" cy="7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953294" y="3771106"/>
            <a:ext cx="1904206" cy="7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590801" y="3429000"/>
            <a:ext cx="4828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49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128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531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648200" y="1524794"/>
            <a:ext cx="3657600" cy="6096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rot="5400000">
            <a:off x="4800600" y="1829595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5257007" y="18288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5714207" y="18288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>
            <a:off x="6172995" y="18288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6628607" y="18288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7085807" y="18288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7543007" y="18288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200400" y="3429002"/>
            <a:ext cx="60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0,7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2,4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5,6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3,6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1,7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0,5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105400" y="1448592"/>
            <a:ext cx="3067746" cy="276999"/>
            <a:chOff x="5064374" y="1628001"/>
            <a:chExt cx="3052513" cy="301487"/>
          </a:xfrm>
        </p:grpSpPr>
        <p:sp>
          <p:nvSpPr>
            <p:cNvPr id="70" name="TextBox 69"/>
            <p:cNvSpPr txBox="1"/>
            <p:nvPr/>
          </p:nvSpPr>
          <p:spPr>
            <a:xfrm>
              <a:off x="5064374" y="1628001"/>
              <a:ext cx="268287" cy="301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</a:t>
              </a:r>
              <a:endParaRPr lang="en-US" sz="12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521574" y="1628001"/>
              <a:ext cx="268287" cy="301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2</a:t>
              </a:r>
              <a:endParaRPr lang="en-US" sz="12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78773" y="1628001"/>
              <a:ext cx="268287" cy="301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3</a:t>
              </a:r>
              <a:endParaRPr lang="en-US" sz="12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435974" y="1628001"/>
              <a:ext cx="268287" cy="301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4</a:t>
              </a:r>
              <a:endParaRPr lang="en-US" sz="12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893174" y="1628001"/>
              <a:ext cx="370027" cy="301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5</a:t>
              </a:r>
              <a:endParaRPr lang="en-US" sz="12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50374" y="1628001"/>
              <a:ext cx="268287" cy="301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6</a:t>
              </a:r>
              <a:endParaRPr lang="en-US" sz="12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848600" y="1628001"/>
              <a:ext cx="268287" cy="301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7</a:t>
              </a:r>
              <a:endParaRPr lang="en-US" sz="1200" b="1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4648200" y="1451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0</a:t>
            </a:r>
            <a:endParaRPr 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473920" y="175339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4648200" y="175339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105400" y="175339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49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659548" y="17533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9800" y="175339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869348" y="17533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984572" y="2359224"/>
            <a:ext cx="294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 531, 15 remain unassigned</a:t>
            </a:r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>
            <a:off x="4648200" y="2972594"/>
            <a:ext cx="3657600" cy="6096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Connector 170"/>
          <p:cNvCxnSpPr/>
          <p:nvPr/>
        </p:nvCxnSpPr>
        <p:spPr>
          <a:xfrm rot="5400000">
            <a:off x="4800600" y="3277395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5400000">
            <a:off x="5257007" y="32766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5400000">
            <a:off x="5714207" y="32766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5400000">
            <a:off x="6172995" y="32766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5400000">
            <a:off x="6628607" y="32766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5400000">
            <a:off x="7085807" y="32766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>
            <a:off x="7543007" y="32766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5105400" y="2896392"/>
            <a:ext cx="3067746" cy="276999"/>
            <a:chOff x="5064374" y="1628001"/>
            <a:chExt cx="3052513" cy="301487"/>
          </a:xfrm>
        </p:grpSpPr>
        <p:sp>
          <p:nvSpPr>
            <p:cNvPr id="179" name="TextBox 178"/>
            <p:cNvSpPr txBox="1"/>
            <p:nvPr/>
          </p:nvSpPr>
          <p:spPr>
            <a:xfrm>
              <a:off x="5064374" y="1628001"/>
              <a:ext cx="268287" cy="301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</a:t>
              </a:r>
              <a:endParaRPr lang="en-US" sz="1200" b="1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521574" y="1628001"/>
              <a:ext cx="268287" cy="301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2</a:t>
              </a:r>
              <a:endParaRPr lang="en-US" sz="1200" b="1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978773" y="1628001"/>
              <a:ext cx="268287" cy="301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3</a:t>
              </a:r>
              <a:endParaRPr lang="en-US" sz="1200" b="1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6435974" y="1628001"/>
              <a:ext cx="268287" cy="301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4</a:t>
              </a:r>
              <a:endParaRPr lang="en-US" sz="1200" b="1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893174" y="1628001"/>
              <a:ext cx="268287" cy="301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5</a:t>
              </a:r>
              <a:endParaRPr lang="en-US" sz="1200" b="1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7350374" y="1628001"/>
              <a:ext cx="268287" cy="301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6</a:t>
              </a:r>
              <a:endParaRPr lang="en-US" sz="1200" b="1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848600" y="1628001"/>
              <a:ext cx="268287" cy="301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7</a:t>
              </a:r>
              <a:endParaRPr lang="en-US" sz="1200" b="1" dirty="0"/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4648200" y="28991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0</a:t>
            </a:r>
            <a:endParaRPr lang="en-US" sz="1200" b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7473920" y="320119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4648200" y="320119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5105400" y="320119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49</a:t>
            </a:r>
            <a:endParaRPr lang="en-US" dirty="0"/>
          </a:p>
        </p:txBody>
      </p:sp>
      <p:sp>
        <p:nvSpPr>
          <p:cNvPr id="190" name="TextBox 189"/>
          <p:cNvSpPr txBox="1"/>
          <p:nvPr/>
        </p:nvSpPr>
        <p:spPr>
          <a:xfrm>
            <a:off x="5659548" y="32011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6019800" y="320119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531</a:t>
            </a:r>
            <a:endParaRPr 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7869348" y="32011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4495801" y="3734595"/>
            <a:ext cx="426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Relocation sequence 531</a:t>
            </a:r>
            <a:r>
              <a:rPr lang="en-US" dirty="0" smtClean="0">
                <a:sym typeface="Wingdings" pitchFamily="2" charset="2"/>
              </a:rPr>
              <a:t>146 resolves conflicts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7010400" y="32011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4689793" y="4572000"/>
            <a:ext cx="3657600" cy="6096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/>
          <p:cNvCxnSpPr/>
          <p:nvPr/>
        </p:nvCxnSpPr>
        <p:spPr>
          <a:xfrm rot="5400000">
            <a:off x="4842193" y="48768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rot="5400000">
            <a:off x="5298599" y="4876007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rot="5400000">
            <a:off x="5755799" y="4876007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5400000">
            <a:off x="6214587" y="4876007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rot="5400000">
            <a:off x="6670199" y="4876007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rot="5400000">
            <a:off x="7127399" y="4876007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5400000">
            <a:off x="7584599" y="4876007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5146993" y="4495798"/>
            <a:ext cx="3067746" cy="276999"/>
            <a:chOff x="5064374" y="1628001"/>
            <a:chExt cx="3052513" cy="301487"/>
          </a:xfrm>
        </p:grpSpPr>
        <p:sp>
          <p:nvSpPr>
            <p:cNvPr id="206" name="TextBox 205"/>
            <p:cNvSpPr txBox="1"/>
            <p:nvPr/>
          </p:nvSpPr>
          <p:spPr>
            <a:xfrm>
              <a:off x="5064374" y="1628001"/>
              <a:ext cx="268287" cy="301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</a:t>
              </a:r>
              <a:endParaRPr lang="en-US" sz="1200" b="1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521574" y="1628001"/>
              <a:ext cx="268287" cy="301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2</a:t>
              </a:r>
              <a:endParaRPr lang="en-US" sz="1200" b="1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5978773" y="1628001"/>
              <a:ext cx="268287" cy="301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3</a:t>
              </a:r>
              <a:endParaRPr lang="en-US" sz="1200" b="1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435974" y="1628001"/>
              <a:ext cx="268287" cy="301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4</a:t>
              </a:r>
              <a:endParaRPr lang="en-US" sz="1200" b="1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893174" y="1628001"/>
              <a:ext cx="268287" cy="301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5</a:t>
              </a:r>
              <a:endParaRPr lang="en-US" sz="1200" b="1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7350374" y="1628001"/>
              <a:ext cx="268287" cy="301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6</a:t>
              </a:r>
              <a:endParaRPr lang="en-US" sz="1200" b="1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7848600" y="1628001"/>
              <a:ext cx="268287" cy="301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7</a:t>
              </a:r>
              <a:endParaRPr lang="en-US" sz="1200" b="1" dirty="0"/>
            </a:p>
          </p:txBody>
        </p:sp>
      </p:grpSp>
      <p:sp>
        <p:nvSpPr>
          <p:cNvPr id="213" name="TextBox 212"/>
          <p:cNvSpPr txBox="1"/>
          <p:nvPr/>
        </p:nvSpPr>
        <p:spPr>
          <a:xfrm>
            <a:off x="4689793" y="449855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0</a:t>
            </a:r>
            <a:endParaRPr lang="en-US" sz="1200" b="1" dirty="0"/>
          </a:p>
        </p:txBody>
      </p:sp>
      <p:sp>
        <p:nvSpPr>
          <p:cNvPr id="214" name="TextBox 213"/>
          <p:cNvSpPr txBox="1"/>
          <p:nvPr/>
        </p:nvSpPr>
        <p:spPr>
          <a:xfrm>
            <a:off x="7515513" y="480060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689794" y="480060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5146993" y="480060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49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5701141" y="48006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6061394" y="480060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531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7910941" y="48006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0" name="TextBox 219"/>
          <p:cNvSpPr txBox="1"/>
          <p:nvPr/>
        </p:nvSpPr>
        <p:spPr>
          <a:xfrm>
            <a:off x="4648201" y="5483424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Creation of a new copy in bank 4 for value 15</a:t>
            </a:r>
            <a:endParaRPr lang="en-US" dirty="0"/>
          </a:p>
        </p:txBody>
      </p:sp>
      <p:sp>
        <p:nvSpPr>
          <p:cNvPr id="221" name="TextBox 220"/>
          <p:cNvSpPr txBox="1"/>
          <p:nvPr/>
        </p:nvSpPr>
        <p:spPr>
          <a:xfrm>
            <a:off x="7051993" y="48006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518593" y="480060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4" name="Curved Connector 223"/>
          <p:cNvCxnSpPr/>
          <p:nvPr/>
        </p:nvCxnSpPr>
        <p:spPr>
          <a:xfrm rot="5400000" flipH="1" flipV="1">
            <a:off x="6062613" y="3974787"/>
            <a:ext cx="1588" cy="2262815"/>
          </a:xfrm>
          <a:prstGeom prst="curvedConnector3">
            <a:avLst>
              <a:gd name="adj1" fmla="val -10640180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urved Connector 224"/>
          <p:cNvCxnSpPr/>
          <p:nvPr/>
        </p:nvCxnSpPr>
        <p:spPr>
          <a:xfrm rot="5400000" flipH="1" flipV="1">
            <a:off x="6007414" y="2451581"/>
            <a:ext cx="1588" cy="2262815"/>
          </a:xfrm>
          <a:prstGeom prst="curvedConnector3">
            <a:avLst>
              <a:gd name="adj1" fmla="val -8762471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225"/>
          <p:cNvCxnSpPr/>
          <p:nvPr/>
        </p:nvCxnSpPr>
        <p:spPr>
          <a:xfrm rot="5400000" flipH="1" flipV="1">
            <a:off x="6030599" y="851381"/>
            <a:ext cx="1588" cy="2262815"/>
          </a:xfrm>
          <a:prstGeom prst="curvedConnector3">
            <a:avLst>
              <a:gd name="adj1" fmla="val -14395408"/>
            </a:avLst>
          </a:prstGeom>
          <a:ln w="19050" cap="sq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/>
          <p:nvPr/>
        </p:nvCxnSpPr>
        <p:spPr>
          <a:xfrm rot="5400000" flipH="1" flipV="1">
            <a:off x="6159850" y="1064519"/>
            <a:ext cx="1588" cy="918963"/>
          </a:xfrm>
          <a:prstGeom prst="curvedConnector3">
            <a:avLst>
              <a:gd name="adj1" fmla="val 14395466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5400000" flipH="1" flipV="1">
            <a:off x="6245325" y="2512319"/>
            <a:ext cx="1588" cy="918963"/>
          </a:xfrm>
          <a:prstGeom prst="curvedConnector3">
            <a:avLst>
              <a:gd name="adj1" fmla="val 14395466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/>
          <p:nvPr/>
        </p:nvCxnSpPr>
        <p:spPr>
          <a:xfrm rot="5400000" flipH="1" flipV="1">
            <a:off x="6291482" y="4187924"/>
            <a:ext cx="1588" cy="918963"/>
          </a:xfrm>
          <a:prstGeom prst="curvedConnector3">
            <a:avLst>
              <a:gd name="adj1" fmla="val 14395466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/>
          <p:nvPr/>
        </p:nvCxnSpPr>
        <p:spPr>
          <a:xfrm rot="5400000">
            <a:off x="6436887" y="498106"/>
            <a:ext cx="1588" cy="3121763"/>
          </a:xfrm>
          <a:prstGeom prst="curvedConnector3">
            <a:avLst>
              <a:gd name="adj1" fmla="val 14395466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/>
          <p:cNvCxnSpPr/>
          <p:nvPr/>
        </p:nvCxnSpPr>
        <p:spPr>
          <a:xfrm rot="5400000">
            <a:off x="6363126" y="2020518"/>
            <a:ext cx="1588" cy="3121763"/>
          </a:xfrm>
          <a:prstGeom prst="curvedConnector3">
            <a:avLst>
              <a:gd name="adj1" fmla="val 14395466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/>
          <p:cNvCxnSpPr/>
          <p:nvPr/>
        </p:nvCxnSpPr>
        <p:spPr>
          <a:xfrm rot="5400000" flipH="1" flipV="1">
            <a:off x="6849071" y="759373"/>
            <a:ext cx="1588" cy="1378445"/>
          </a:xfrm>
          <a:prstGeom prst="curvedConnector3">
            <a:avLst>
              <a:gd name="adj1" fmla="val 14395466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/>
          <p:cNvCxnSpPr>
            <a:endCxn id="74" idx="0"/>
          </p:cNvCxnSpPr>
          <p:nvPr/>
        </p:nvCxnSpPr>
        <p:spPr>
          <a:xfrm rot="10800000">
            <a:off x="7129263" y="1448592"/>
            <a:ext cx="643138" cy="75416"/>
          </a:xfrm>
          <a:prstGeom prst="curvedConnector4">
            <a:avLst>
              <a:gd name="adj1" fmla="val 0"/>
              <a:gd name="adj2" fmla="val 327339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151"/>
          <p:cNvCxnSpPr/>
          <p:nvPr/>
        </p:nvCxnSpPr>
        <p:spPr>
          <a:xfrm rot="5400000" flipH="1" flipV="1">
            <a:off x="6849071" y="2207173"/>
            <a:ext cx="1588" cy="1378445"/>
          </a:xfrm>
          <a:prstGeom prst="curvedConnector3">
            <a:avLst>
              <a:gd name="adj1" fmla="val 14395466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87" idx="2"/>
            <a:endCxn id="196" idx="2"/>
          </p:cNvCxnSpPr>
          <p:nvPr/>
        </p:nvCxnSpPr>
        <p:spPr>
          <a:xfrm rot="5400000">
            <a:off x="7409033" y="3252366"/>
            <a:ext cx="1588" cy="513213"/>
          </a:xfrm>
          <a:prstGeom prst="curvedConnector3">
            <a:avLst>
              <a:gd name="adj1" fmla="val 14395466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urved Connector 161"/>
          <p:cNvCxnSpPr/>
          <p:nvPr/>
        </p:nvCxnSpPr>
        <p:spPr>
          <a:xfrm rot="5400000">
            <a:off x="6849073" y="2461672"/>
            <a:ext cx="1588" cy="1378445"/>
          </a:xfrm>
          <a:prstGeom prst="curvedConnector3">
            <a:avLst>
              <a:gd name="adj1" fmla="val -27539240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/>
          <p:nvPr/>
        </p:nvCxnSpPr>
        <p:spPr>
          <a:xfrm rot="5400000">
            <a:off x="6480919" y="3619924"/>
            <a:ext cx="1588" cy="3121763"/>
          </a:xfrm>
          <a:prstGeom prst="curvedConnector3">
            <a:avLst>
              <a:gd name="adj1" fmla="val 14395466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/>
          <p:cNvCxnSpPr/>
          <p:nvPr/>
        </p:nvCxnSpPr>
        <p:spPr>
          <a:xfrm rot="5400000">
            <a:off x="6784430" y="4034383"/>
            <a:ext cx="1588" cy="1378445"/>
          </a:xfrm>
          <a:prstGeom prst="curvedConnector3">
            <a:avLst>
              <a:gd name="adj1" fmla="val -27539240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222" idx="0"/>
            <a:endCxn id="212" idx="0"/>
          </p:cNvCxnSpPr>
          <p:nvPr/>
        </p:nvCxnSpPr>
        <p:spPr>
          <a:xfrm rot="5400000" flipH="1" flipV="1">
            <a:off x="7242718" y="3963393"/>
            <a:ext cx="304803" cy="1369614"/>
          </a:xfrm>
          <a:prstGeom prst="curvedConnector3">
            <a:avLst>
              <a:gd name="adj1" fmla="val 174999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222" idx="2"/>
            <a:endCxn id="216" idx="2"/>
          </p:cNvCxnSpPr>
          <p:nvPr/>
        </p:nvCxnSpPr>
        <p:spPr>
          <a:xfrm rot="5400000">
            <a:off x="6024512" y="4422578"/>
            <a:ext cx="1588" cy="1371600"/>
          </a:xfrm>
          <a:prstGeom prst="curvedConnector3">
            <a:avLst>
              <a:gd name="adj1" fmla="val 14395466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/>
          <p:nvPr/>
        </p:nvCxnSpPr>
        <p:spPr>
          <a:xfrm rot="5400000" flipH="1" flipV="1">
            <a:off x="7362599" y="2716783"/>
            <a:ext cx="1588" cy="513213"/>
          </a:xfrm>
          <a:prstGeom prst="curvedConnector3">
            <a:avLst>
              <a:gd name="adj1" fmla="val 14395466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/>
          <p:nvPr/>
        </p:nvCxnSpPr>
        <p:spPr>
          <a:xfrm rot="5400000" flipH="1" flipV="1">
            <a:off x="7418614" y="4314599"/>
            <a:ext cx="1588" cy="513213"/>
          </a:xfrm>
          <a:prstGeom prst="curvedConnector3">
            <a:avLst>
              <a:gd name="adj1" fmla="val 14395466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5400000">
            <a:off x="762000" y="21336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>
            <a:off x="1219994" y="2132806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5400000">
            <a:off x="1677194" y="2132806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79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170" grpId="0" animBg="1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6" grpId="0"/>
      <p:bldP spid="197" grpId="0" animBg="1"/>
      <p:bldP spid="213" grpId="0"/>
      <p:bldP spid="214" grpId="0"/>
      <p:bldP spid="215" grpId="0"/>
      <p:bldP spid="216" grpId="0"/>
      <p:bldP spid="217" grpId="0"/>
      <p:bldP spid="218" grpId="0"/>
      <p:bldP spid="219" grpId="0"/>
      <p:bldP spid="220" grpId="0"/>
      <p:bldP spid="221" grpId="0"/>
      <p:bldP spid="2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dirty="0"/>
              <a:t>Experimental </a:t>
            </a:r>
            <a:r>
              <a:rPr lang="en" dirty="0" smtClean="0"/>
              <a:t>Setting</a:t>
            </a:r>
            <a:endParaRPr lang="en" dirty="0"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82491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>
              <a:spcBef>
                <a:spcPts val="600"/>
              </a:spcBef>
              <a:buClr>
                <a:schemeClr val="dk1"/>
              </a:buClr>
            </a:pPr>
            <a:r>
              <a:rPr lang="en" sz="2400" dirty="0" smtClean="0"/>
              <a:t>Optimization on a dual-chip Intel E5620 CPU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ct val="125000"/>
              <a:buNone/>
            </a:pPr>
            <a:r>
              <a:rPr lang="en" sz="2400" dirty="0" smtClean="0"/>
              <a:t>using 16 threads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ct val="125000"/>
              <a:buNone/>
            </a:pPr>
            <a:r>
              <a:rPr lang="en" sz="2400" dirty="0" smtClean="0"/>
              <a:t> </a:t>
            </a:r>
          </a:p>
          <a:p>
            <a:pPr lvl="0">
              <a:spcBef>
                <a:spcPts val="600"/>
              </a:spcBef>
              <a:buClr>
                <a:schemeClr val="dk1"/>
              </a:buClr>
            </a:pPr>
            <a:r>
              <a:rPr lang="en" sz="2400" dirty="0" smtClean="0"/>
              <a:t> GPU performance measured on an NVIDIA Tesla C2070 machine </a:t>
            </a:r>
          </a:p>
          <a:p>
            <a:pPr marL="914400" lvl="1" indent="-419100">
              <a:spcBef>
                <a:spcPts val="600"/>
              </a:spcBef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r>
              <a:rPr lang="en-US" sz="2000" dirty="0" smtClean="0"/>
              <a:t>t</a:t>
            </a:r>
            <a:r>
              <a:rPr lang="en" sz="2000" dirty="0" smtClean="0"/>
              <a:t>hread block-size: 1024 threads</a:t>
            </a:r>
          </a:p>
          <a:p>
            <a:pPr marL="914400" lvl="1" indent="-419100">
              <a:spcBef>
                <a:spcPts val="600"/>
              </a:spcBef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r>
              <a:rPr lang="en" sz="2000" dirty="0" smtClean="0"/>
              <a:t>6GB of RAM with bandwidth of 144GB/s</a:t>
            </a:r>
          </a:p>
          <a:p>
            <a:pPr marL="914400" lvl="1" indent="-419100">
              <a:spcBef>
                <a:spcPts val="600"/>
              </a:spcBef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r>
              <a:rPr lang="en" sz="2000" dirty="0" smtClean="0"/>
              <a:t>48KB of shared memory /SM</a:t>
            </a:r>
          </a:p>
          <a:p>
            <a:pPr marL="914400" lvl="1" indent="-419100">
              <a:spcBef>
                <a:spcPts val="600"/>
              </a:spcBef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endParaRPr lang="en" sz="2000" dirty="0" smtClean="0"/>
          </a:p>
          <a:p>
            <a:pPr marL="630936" indent="-419100">
              <a:spcBef>
                <a:spcPts val="600"/>
              </a:spcBef>
              <a:buClr>
                <a:schemeClr val="dk1"/>
              </a:buClr>
              <a:buSzPct val="120000"/>
              <a:buNone/>
            </a:pPr>
            <a:endParaRPr lang="en" dirty="0" smtClean="0"/>
          </a:p>
          <a:p>
            <a:pPr marL="914400" lvl="1" indent="-419100">
              <a:spcBef>
                <a:spcPts val="600"/>
              </a:spcBef>
              <a:buClr>
                <a:schemeClr val="dk1"/>
              </a:buClr>
              <a:buSzPct val="120000"/>
              <a:buNone/>
            </a:pPr>
            <a:endParaRPr lang="en" sz="2000" dirty="0" smtClean="0"/>
          </a:p>
          <a:p>
            <a:pPr marL="457200" lvl="0" indent="-381000" rtl="0">
              <a:buClr>
                <a:schemeClr val="dk1"/>
              </a:buClr>
            </a:pPr>
            <a:endParaRPr lang="en" sz="2400" dirty="0" smtClean="0"/>
          </a:p>
          <a:p>
            <a:pPr lvl="0" rtl="0">
              <a:buNone/>
            </a:pPr>
            <a:r>
              <a:rPr lang="en" sz="1800" dirty="0"/>
              <a:t>							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dirty="0"/>
              <a:t>Limited Space Budget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14240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</a:pPr>
            <a:endParaRPr lang="en" sz="2400" dirty="0" smtClean="0"/>
          </a:p>
          <a:p>
            <a:pPr marL="457200" lvl="0" indent="-419100" rtl="0">
              <a:buClr>
                <a:schemeClr val="dk1"/>
              </a:buClr>
            </a:pPr>
            <a:endParaRPr lang="en" sz="2400" dirty="0" smtClean="0"/>
          </a:p>
          <a:p>
            <a:pPr marL="457200" lvl="0" indent="-419100" rtl="0">
              <a:buClr>
                <a:schemeClr val="dk1"/>
              </a:buClr>
            </a:pPr>
            <a:endParaRPr lang="en" sz="2400" dirty="0" smtClean="0"/>
          </a:p>
          <a:p>
            <a:pPr marL="457200" lvl="0" indent="-419100" rtl="0">
              <a:buClr>
                <a:schemeClr val="dk1"/>
              </a:buClr>
            </a:pPr>
            <a:endParaRPr lang="en" sz="2400" dirty="0" smtClean="0"/>
          </a:p>
          <a:p>
            <a:pPr marL="457200" lvl="0" indent="-419100" rtl="0">
              <a:buClr>
                <a:schemeClr val="dk1"/>
              </a:buClr>
            </a:pPr>
            <a:endParaRPr lang="en" sz="2400" dirty="0" smtClean="0"/>
          </a:p>
          <a:p>
            <a:pPr marL="457200" lvl="0" indent="-419100" rtl="0">
              <a:buClr>
                <a:schemeClr val="dk1"/>
              </a:buClr>
            </a:pPr>
            <a:endParaRPr lang="en" sz="2400" dirty="0" smtClean="0"/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20000"/>
              <a:buNone/>
            </a:pPr>
            <a:endParaRPr lang="en" sz="2000" dirty="0" smtClean="0"/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30000"/>
              <a:buFont typeface="Lucida Sans Unicode" pitchFamily="34" charset="0"/>
              <a:buChar char="⇨"/>
            </a:pPr>
            <a:endParaRPr lang="en" sz="2000" dirty="0" smtClean="0"/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20000"/>
              <a:buFont typeface="Lucida Sans Unicode" pitchFamily="34" charset="0"/>
              <a:buChar char="⇨"/>
            </a:pPr>
            <a:r>
              <a:rPr lang="en" dirty="0" smtClean="0"/>
              <a:t>for uniform data maximum performance at </a:t>
            </a:r>
            <a:r>
              <a:rPr lang="en" b="1" dirty="0" smtClean="0"/>
              <a:t>4X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20000"/>
              <a:buFont typeface="Lucida Sans Unicode" pitchFamily="34" charset="0"/>
              <a:buChar char="⇨"/>
            </a:pPr>
            <a:r>
              <a:rPr lang="en" dirty="0" smtClean="0"/>
              <a:t>for skewed data at </a:t>
            </a:r>
            <a:r>
              <a:rPr lang="en" b="1" dirty="0" smtClean="0"/>
              <a:t>2X</a:t>
            </a:r>
            <a:endParaRPr lang="en" dirty="0" smtClean="0"/>
          </a:p>
          <a:p>
            <a:endParaRPr dirty="0"/>
          </a:p>
          <a:p>
            <a:endParaRPr dirty="0"/>
          </a:p>
        </p:txBody>
      </p:sp>
      <p:pic>
        <p:nvPicPr>
          <p:cNvPr id="6" name="Picture 5" descr="compbudget1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1" y="1371600"/>
            <a:ext cx="4441371" cy="310896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dirty="0"/>
              <a:t>Number of </a:t>
            </a:r>
            <a:r>
              <a:rPr lang="en" dirty="0" smtClean="0"/>
              <a:t>Copies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084882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endParaRPr/>
          </a:p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609600" y="44196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20000"/>
              <a:buFont typeface="Lucida Sans Unicode" pitchFamily="34" charset="0"/>
              <a:buChar char="⇨"/>
            </a:pPr>
            <a:r>
              <a:rPr lang="en-US" sz="2400" dirty="0" smtClean="0">
                <a:latin typeface="+mn-lt"/>
              </a:rPr>
              <a:t>for higher skew number of copies decreasing</a:t>
            </a:r>
          </a:p>
          <a:p>
            <a:pPr lvl="0">
              <a:buClr>
                <a:schemeClr val="accent1"/>
              </a:buClr>
              <a:buSzPct val="120000"/>
              <a:buFont typeface="Lucida Sans Unicode" pitchFamily="34" charset="0"/>
              <a:buChar char="⇨"/>
            </a:pPr>
            <a:r>
              <a:rPr lang="en" sz="2400" dirty="0" smtClean="0">
                <a:latin typeface="+mn-lt"/>
              </a:rPr>
              <a:t>number of copies increasing for larger table sizes but increase mild after </a:t>
            </a:r>
            <a:r>
              <a:rPr lang="en" sz="2400" b="1" dirty="0" smtClean="0">
                <a:latin typeface="+mn-lt"/>
              </a:rPr>
              <a:t>50M</a:t>
            </a:r>
          </a:p>
          <a:p>
            <a:pPr>
              <a:buClr>
                <a:schemeClr val="accent1"/>
              </a:buClr>
              <a:buSzPct val="120000"/>
              <a:buFont typeface="Lucida Sans Unicode" pitchFamily="34" charset="0"/>
              <a:buChar char="⇨"/>
            </a:pPr>
            <a:endParaRPr lang="en-US" sz="2400" dirty="0"/>
          </a:p>
        </p:txBody>
      </p:sp>
      <p:pic>
        <p:nvPicPr>
          <p:cNvPr id="8" name="Picture 7" descr="ncopi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24000"/>
            <a:ext cx="8070273" cy="25603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/>
              <a:t>Speedups (1/2)</a:t>
            </a:r>
          </a:p>
        </p:txBody>
      </p:sp>
      <p:sp>
        <p:nvSpPr>
          <p:cNvPr id="7" name="Shape 197"/>
          <p:cNvSpPr txBox="1">
            <a:spLocks noGrp="1"/>
          </p:cNvSpPr>
          <p:nvPr>
            <p:ph type="body" idx="1"/>
          </p:nvPr>
        </p:nvSpPr>
        <p:spPr>
          <a:xfrm>
            <a:off x="533400" y="4572000"/>
            <a:ext cx="8229600" cy="1900490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marL="457200" indent="-419100">
              <a:buClr>
                <a:schemeClr val="accent1"/>
              </a:buClr>
              <a:buSzPct val="120000"/>
              <a:buFont typeface="Lucida Sans Unicode" pitchFamily="34" charset="0"/>
              <a:buChar char="⇨"/>
            </a:pPr>
            <a:r>
              <a:rPr lang="en" sz="2400" dirty="0"/>
              <a:t>s</a:t>
            </a:r>
            <a:r>
              <a:rPr lang="en" sz="2400" dirty="0" smtClean="0"/>
              <a:t>ignificant </a:t>
            </a:r>
            <a:r>
              <a:rPr lang="en" sz="2400" dirty="0"/>
              <a:t>speed-ups for high </a:t>
            </a:r>
            <a:r>
              <a:rPr lang="en" sz="2400" dirty="0" smtClean="0"/>
              <a:t>skew</a:t>
            </a:r>
          </a:p>
          <a:p>
            <a:pPr marL="457200" indent="-419100">
              <a:buClr>
                <a:schemeClr val="accent1"/>
              </a:buClr>
              <a:buSzPct val="120000"/>
              <a:buFont typeface="Lucida Sans Unicode" pitchFamily="34" charset="0"/>
              <a:buChar char="⇨"/>
            </a:pPr>
            <a:r>
              <a:rPr lang="en" sz="2400" dirty="0" smtClean="0"/>
              <a:t>for </a:t>
            </a:r>
            <a:r>
              <a:rPr lang="en" sz="2400" dirty="0"/>
              <a:t>uniform data speed-up still important </a:t>
            </a:r>
            <a:r>
              <a:rPr lang="en" sz="2400" b="1" dirty="0"/>
              <a:t>1.2</a:t>
            </a:r>
          </a:p>
          <a:p>
            <a:endParaRPr/>
          </a:p>
          <a:p>
            <a:endParaRPr/>
          </a:p>
        </p:txBody>
      </p:sp>
      <p:pic>
        <p:nvPicPr>
          <p:cNvPr id="25" name="Picture 24" descr="speedu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00200"/>
            <a:ext cx="8046720" cy="27431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>
                <a:solidFill>
                  <a:srgbClr val="FFFFFF"/>
                </a:solidFill>
              </a:rPr>
              <a:t>Speedups(2/2)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206207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>
              <a:buClr>
                <a:schemeClr val="dk1"/>
              </a:buClr>
            </a:pPr>
            <a:r>
              <a:rPr lang="en-US" sz="2400" dirty="0" smtClean="0"/>
              <a:t>Speed-ups less significant for reads</a:t>
            </a:r>
          </a:p>
          <a:p>
            <a:pPr marL="914400" lvl="1" indent="-381000"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r>
              <a:rPr lang="en-US" sz="2000" dirty="0" smtClean="0"/>
              <a:t>for high skew more values are broadcast</a:t>
            </a:r>
          </a:p>
          <a:p>
            <a:pPr marL="914400" lvl="1" indent="-381000"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r>
              <a:rPr lang="en-US" sz="2000" dirty="0" smtClean="0"/>
              <a:t>reads faster than atomic write operations</a:t>
            </a:r>
            <a:endParaRPr lang="en" sz="2400" dirty="0" smtClean="0"/>
          </a:p>
          <a:p>
            <a:pPr marL="457200" lvl="0" indent="-419100" rtl="0">
              <a:buClr>
                <a:schemeClr val="dk1"/>
              </a:buClr>
            </a:pPr>
            <a:endParaRPr lang="en" sz="2400" dirty="0" smtClean="0"/>
          </a:p>
          <a:p>
            <a:pPr marL="457200" lvl="0" indent="-419100" rtl="0">
              <a:buClr>
                <a:schemeClr val="dk1"/>
              </a:buClr>
            </a:pPr>
            <a:r>
              <a:rPr lang="en" sz="2400" dirty="0" smtClean="0"/>
              <a:t>Windowing: </a:t>
            </a:r>
            <a:r>
              <a:rPr lang="en" sz="2000" dirty="0" smtClean="0"/>
              <a:t>most </a:t>
            </a:r>
            <a:r>
              <a:rPr lang="en" sz="2000" dirty="0"/>
              <a:t>of the </a:t>
            </a:r>
            <a:r>
              <a:rPr lang="en" sz="2000" dirty="0" smtClean="0"/>
              <a:t>performance benefits for w=16</a:t>
            </a:r>
            <a:endParaRPr lang="en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dirty="0"/>
              <a:t>Introduction (1/2)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02414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buClr>
                <a:schemeClr val="dk1"/>
              </a:buClr>
              <a:buSzPct val="100000"/>
              <a:buFont typeface="Wingdings" pitchFamily="2" charset="2"/>
              <a:buChar char="q"/>
            </a:pPr>
            <a:r>
              <a:rPr lang="en" sz="2400" dirty="0" smtClean="0"/>
              <a:t>Earlier GPU implementations of data processing operators have resulted in significant speedups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Wingdings" pitchFamily="2" charset="2"/>
              <a:buChar char="q"/>
            </a:pPr>
            <a:endParaRPr lang="en" sz="2400" dirty="0" smtClean="0"/>
          </a:p>
          <a:p>
            <a:pPr marL="457200" lvl="0" indent="-381000" rtl="0">
              <a:buClr>
                <a:schemeClr val="dk1"/>
              </a:buClr>
              <a:buSzPct val="100000"/>
              <a:buFont typeface="Wingdings" pitchFamily="2" charset="2"/>
              <a:buChar char="q"/>
            </a:pPr>
            <a:r>
              <a:rPr lang="en" sz="2400" dirty="0" smtClean="0"/>
              <a:t>Limitations</a:t>
            </a:r>
          </a:p>
          <a:p>
            <a:pPr marL="740664" lvl="1" indent="-381000"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r>
              <a:rPr lang="en-US" sz="2000" dirty="0" smtClean="0"/>
              <a:t>l</a:t>
            </a:r>
            <a:r>
              <a:rPr lang="en" sz="2000" dirty="0" smtClean="0"/>
              <a:t>ow memory capacity of GPU processors</a:t>
            </a:r>
          </a:p>
          <a:p>
            <a:pPr marL="740664" lvl="1" indent="-381000"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r>
              <a:rPr lang="en-US" sz="2000" dirty="0" smtClean="0"/>
              <a:t>low GPU to CPU bandwidth</a:t>
            </a:r>
            <a:endParaRPr lang="en" sz="2000" dirty="0"/>
          </a:p>
          <a:p>
            <a:pPr>
              <a:buSzPct val="100000"/>
              <a:buFont typeface="Wingdings" pitchFamily="2" charset="2"/>
              <a:buChar char="q"/>
            </a:pPr>
            <a:endParaRPr sz="2400" dirty="0"/>
          </a:p>
          <a:p>
            <a:pPr marL="457200" lvl="0" indent="-381000" rtl="0">
              <a:buClr>
                <a:schemeClr val="dk1"/>
              </a:buClr>
              <a:buSzPct val="100000"/>
              <a:buFont typeface="Wingdings" pitchFamily="2" charset="2"/>
              <a:buChar char="q"/>
            </a:pPr>
            <a:r>
              <a:rPr lang="en" sz="2400" dirty="0" smtClean="0"/>
              <a:t>Increase </a:t>
            </a:r>
            <a:r>
              <a:rPr lang="en" sz="2400" dirty="0"/>
              <a:t>in </a:t>
            </a:r>
            <a:r>
              <a:rPr lang="en" sz="2400" dirty="0" smtClean="0"/>
              <a:t>GPU memories (-6GB)</a:t>
            </a:r>
            <a:endParaRPr lang="en" sz="2400" dirty="0"/>
          </a:p>
          <a:p>
            <a:pPr marL="740664" lvl="1" indent="-381000"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r>
              <a:rPr lang="en" sz="2000" dirty="0" smtClean="0"/>
              <a:t>cluster </a:t>
            </a:r>
            <a:r>
              <a:rPr lang="en" sz="2000" dirty="0"/>
              <a:t>GPU </a:t>
            </a:r>
            <a:r>
              <a:rPr lang="en" sz="2000" dirty="0" smtClean="0"/>
              <a:t>instances (-22GB memory) </a:t>
            </a:r>
            <a:r>
              <a:rPr lang="en" sz="2000" dirty="0"/>
              <a:t>offered from Amazon EC2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/>
              <a:t>Throughput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20624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7" name="Shape 210"/>
          <p:cNvSpPr txBox="1">
            <a:spLocks/>
          </p:cNvSpPr>
          <p:nvPr/>
        </p:nvSpPr>
        <p:spPr>
          <a:xfrm>
            <a:off x="457200" y="4576020"/>
            <a:ext cx="8229600" cy="2739181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anchor="t" anchorCtr="0">
            <a:spAutoFit/>
          </a:bodyPr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Lucida Sans Unicode" pitchFamily="34" charset="0"/>
              <a:buChar char="⇨"/>
              <a:tabLst/>
              <a:defRPr/>
            </a:pPr>
            <a:r>
              <a:rPr lang="en-US" sz="2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optimization: 18 billion records/sec: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73GB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Lucida Sans Unicode" pitchFamily="34" charset="0"/>
              <a:buChar char="⇨"/>
              <a:tabLst/>
              <a:defRPr/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erformance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drop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20%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when optimizing only value conflicts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q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q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q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perfwindows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8300"/>
            <a:ext cx="3657600" cy="2551176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valueonlywindow.pn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636776"/>
            <a:ext cx="3657600" cy="2551176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dirty="0"/>
              <a:t>Optimization Time</a:t>
            </a:r>
          </a:p>
        </p:txBody>
      </p:sp>
      <p:sp>
        <p:nvSpPr>
          <p:cNvPr id="7" name="Shape 225"/>
          <p:cNvSpPr txBox="1">
            <a:spLocks noGrp="1"/>
          </p:cNvSpPr>
          <p:nvPr>
            <p:ph type="body" idx="1"/>
          </p:nvPr>
        </p:nvSpPr>
        <p:spPr>
          <a:xfrm>
            <a:off x="457200" y="4114800"/>
            <a:ext cx="8229600" cy="180046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>
              <a:buClr>
                <a:schemeClr val="accent1"/>
              </a:buClr>
              <a:buSzPct val="130000"/>
              <a:buFont typeface="Lucida Sans Unicode" pitchFamily="34" charset="0"/>
              <a:buChar char="⇨"/>
            </a:pPr>
            <a:endParaRPr lang="en" sz="2400" dirty="0" smtClean="0"/>
          </a:p>
          <a:p>
            <a:pPr lvl="0">
              <a:buClr>
                <a:schemeClr val="accent1"/>
              </a:buClr>
              <a:buSzPct val="130000"/>
              <a:buFont typeface="Lucida Sans Unicode" pitchFamily="34" charset="0"/>
              <a:buChar char="⇨"/>
            </a:pPr>
            <a:r>
              <a:rPr lang="en" sz="2400" dirty="0" smtClean="0"/>
              <a:t>for moderately large windows optimization time few seconds</a:t>
            </a:r>
          </a:p>
          <a:p>
            <a:pPr>
              <a:buNone/>
            </a:pPr>
            <a:endParaRPr/>
          </a:p>
        </p:txBody>
      </p:sp>
      <p:pic>
        <p:nvPicPr>
          <p:cNvPr id="9" name="Picture 8" descr="optti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51" y="1676400"/>
            <a:ext cx="7321849" cy="25603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dirty="0"/>
              <a:t>Related Work 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525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indent="-419100">
              <a:buClr>
                <a:schemeClr val="dk1"/>
              </a:buClr>
            </a:pPr>
            <a:r>
              <a:rPr lang="en" sz="2400" dirty="0" smtClean="0"/>
              <a:t>Extensive work on GPU data processing</a:t>
            </a:r>
          </a:p>
          <a:p>
            <a:pPr marL="457200" indent="-419100">
              <a:buClr>
                <a:schemeClr val="dk1"/>
              </a:buClr>
            </a:pPr>
            <a:endParaRPr lang="en" sz="2400" dirty="0" smtClean="0"/>
          </a:p>
          <a:p>
            <a:pPr marL="457200" indent="-419100">
              <a:buClr>
                <a:schemeClr val="dk1"/>
              </a:buClr>
            </a:pPr>
            <a:r>
              <a:rPr lang="en" sz="2400" dirty="0" smtClean="0"/>
              <a:t>Cuckoo hashing</a:t>
            </a:r>
          </a:p>
          <a:p>
            <a:pPr marL="914400" lvl="1" indent="-419100"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r>
              <a:rPr lang="en" sz="2000" dirty="0" smtClean="0"/>
              <a:t>randomized walk to find relocation sequence</a:t>
            </a:r>
          </a:p>
          <a:p>
            <a:pPr marL="914400" lvl="1" indent="-419100"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endParaRPr lang="en" sz="2000" dirty="0" smtClean="0"/>
          </a:p>
          <a:p>
            <a:pPr marL="457200" indent="-419100">
              <a:buClr>
                <a:schemeClr val="dk1"/>
              </a:buClr>
            </a:pPr>
            <a:r>
              <a:rPr lang="en-US" sz="2400" dirty="0" smtClean="0"/>
              <a:t>Framework for thread level contention detection during aggregation on CPUs</a:t>
            </a:r>
          </a:p>
          <a:p>
            <a:pPr marL="914400" lvl="1" indent="-381000">
              <a:buClr>
                <a:schemeClr val="dk1"/>
              </a:buClr>
              <a:buSzPct val="120000"/>
              <a:buNone/>
            </a:pPr>
            <a:endParaRPr lang="en-US" sz="2000" dirty="0" smtClean="0"/>
          </a:p>
          <a:p>
            <a:pPr marL="457200" indent="-381000">
              <a:buClr>
                <a:schemeClr val="dk1"/>
              </a:buClr>
            </a:pPr>
            <a:r>
              <a:rPr lang="en-US" sz="2400" dirty="0" smtClean="0"/>
              <a:t>Data </a:t>
            </a:r>
            <a:r>
              <a:rPr lang="en-US" sz="2400" dirty="0" err="1" smtClean="0"/>
              <a:t>declustering</a:t>
            </a:r>
            <a:r>
              <a:rPr lang="en-US" sz="2400" dirty="0" smtClean="0"/>
              <a:t> techniques</a:t>
            </a:r>
          </a:p>
          <a:p>
            <a:pPr marL="914400" lvl="1" indent="-419100">
              <a:buClr>
                <a:schemeClr val="dk1"/>
              </a:buClr>
              <a:buSzPct val="120000"/>
              <a:buNone/>
            </a:pPr>
            <a:r>
              <a:rPr lang="en" sz="2000" dirty="0" smtClean="0"/>
              <a:t>- </a:t>
            </a:r>
            <a:r>
              <a:rPr lang="en-US" sz="2000" dirty="0" smtClean="0"/>
              <a:t>d</a:t>
            </a:r>
            <a:r>
              <a:rPr lang="en" sz="2000" dirty="0" smtClean="0"/>
              <a:t>istribute data partitions across different units to maximize resource parallelization</a:t>
            </a:r>
          </a:p>
          <a:p>
            <a:pPr marL="914400" lvl="1" indent="-419100">
              <a:buClr>
                <a:schemeClr val="dk1"/>
              </a:buClr>
              <a:buSzPct val="120000"/>
              <a:buNone/>
            </a:pPr>
            <a:endParaRPr lang="en" sz="2000" dirty="0" smtClean="0"/>
          </a:p>
          <a:p>
            <a:pPr marL="914400" lvl="1" indent="-419100">
              <a:buClr>
                <a:schemeClr val="dk1"/>
              </a:buClr>
              <a:buSzPct val="120000"/>
              <a:buNone/>
            </a:pPr>
            <a:endParaRPr lang="en" sz="2000" dirty="0" smtClean="0"/>
          </a:p>
          <a:p>
            <a:pPr marL="914400" lvl="1" indent="-419100">
              <a:buClr>
                <a:schemeClr val="dk1"/>
              </a:buClr>
              <a:buSzPct val="166666"/>
            </a:pPr>
            <a:endParaRPr lang="en" sz="18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dirty="0" smtClean="0"/>
              <a:t>Discussion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7795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</a:pPr>
            <a:r>
              <a:rPr lang="en" sz="2400" dirty="0" smtClean="0"/>
              <a:t>Static data partitioning between threads </a:t>
            </a:r>
          </a:p>
          <a:p>
            <a:pPr marL="914400" lvl="1" indent="-381000" rtl="0"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r>
              <a:rPr lang="en" sz="2000" dirty="0" smtClean="0"/>
              <a:t>predetermined which records each thread will process</a:t>
            </a:r>
          </a:p>
          <a:p>
            <a:pPr>
              <a:buNone/>
            </a:pPr>
            <a:endParaRPr lang="en-US" sz="2400" dirty="0" smtClean="0"/>
          </a:p>
          <a:p>
            <a:pPr marL="457200" indent="-457200"/>
            <a:r>
              <a:rPr lang="en-US" sz="2400" dirty="0" smtClean="0"/>
              <a:t>Algorithm sensitive to change of physical location</a:t>
            </a:r>
          </a:p>
          <a:p>
            <a:pPr marL="804672" lvl="1" indent="-457200">
              <a:buClrTx/>
              <a:buSzPct val="90000"/>
              <a:buFont typeface="+mj-lt"/>
              <a:buAutoNum type="arabicPeriod"/>
            </a:pPr>
            <a:r>
              <a:rPr lang="en" sz="2000" dirty="0" smtClean="0"/>
              <a:t>Combine selection and aggregation into one joint kernel</a:t>
            </a:r>
          </a:p>
          <a:p>
            <a:pPr marL="804672" lvl="1" indent="-457200">
              <a:buClrTx/>
              <a:buSzPct val="90000"/>
              <a:buFont typeface="+mj-lt"/>
              <a:buAutoNum type="arabicPeriod"/>
            </a:pPr>
            <a:r>
              <a:rPr lang="en" sz="2000" dirty="0" smtClean="0"/>
              <a:t>Cluster data</a:t>
            </a:r>
            <a:endParaRPr sz="2000" dirty="0" smtClean="0"/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dirty="0" smtClean="0"/>
              <a:t>Conclusions</a:t>
            </a:r>
            <a:endParaRPr lang="en" dirty="0"/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530911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buClr>
                <a:schemeClr val="dk1"/>
              </a:buClr>
            </a:pPr>
            <a:r>
              <a:rPr lang="en" sz="2200" dirty="0" smtClean="0"/>
              <a:t>Defined &amp; studied </a:t>
            </a:r>
            <a:r>
              <a:rPr lang="en" sz="2200" dirty="0"/>
              <a:t>bank and value conflict problem for OLAP operators on GPU </a:t>
            </a:r>
            <a:r>
              <a:rPr lang="en" sz="2200" dirty="0" smtClean="0"/>
              <a:t>processors</a:t>
            </a:r>
          </a:p>
          <a:p>
            <a:pPr marL="457200" lvl="0" indent="-381000" rtl="0">
              <a:buClr>
                <a:schemeClr val="dk1"/>
              </a:buClr>
            </a:pPr>
            <a:endParaRPr lang="en" sz="2000" dirty="0" smtClean="0"/>
          </a:p>
          <a:p>
            <a:pPr marL="457200" lvl="0" indent="-381000" rtl="0">
              <a:buClr>
                <a:schemeClr val="dk1"/>
              </a:buClr>
            </a:pPr>
            <a:r>
              <a:rPr lang="en" sz="2400" dirty="0" smtClean="0"/>
              <a:t>Achieved maximum perfomance for 2X-4X increase in shared memory footprint</a:t>
            </a:r>
          </a:p>
          <a:p>
            <a:pPr marL="457200" lvl="0" indent="-381000" rtl="0">
              <a:buClr>
                <a:schemeClr val="dk1"/>
              </a:buClr>
            </a:pPr>
            <a:endParaRPr lang="en" sz="2000" dirty="0" smtClean="0"/>
          </a:p>
          <a:p>
            <a:pPr marL="457200" lvl="0" indent="-381000" rtl="0">
              <a:buClr>
                <a:schemeClr val="dk1"/>
              </a:buClr>
            </a:pPr>
            <a:r>
              <a:rPr lang="en" sz="2200" dirty="0" smtClean="0"/>
              <a:t>Potential </a:t>
            </a:r>
            <a:r>
              <a:rPr lang="en" sz="2200" dirty="0"/>
              <a:t>grouping columns should be optimized for </a:t>
            </a:r>
            <a:r>
              <a:rPr lang="en" sz="2200" dirty="0" smtClean="0"/>
              <a:t>writes</a:t>
            </a:r>
          </a:p>
          <a:p>
            <a:pPr marL="457200" lvl="0" indent="-381000" rtl="0">
              <a:buClr>
                <a:schemeClr val="dk1"/>
              </a:buClr>
              <a:buSzPct val="166666"/>
              <a:buNone/>
            </a:pPr>
            <a:endParaRPr lang="en" sz="2000" dirty="0" smtClean="0"/>
          </a:p>
          <a:p>
            <a:pPr marL="457200" lvl="0" indent="-381000" rtl="0">
              <a:buClr>
                <a:schemeClr val="dk1"/>
              </a:buClr>
            </a:pPr>
            <a:r>
              <a:rPr lang="en" sz="2200" dirty="0" smtClean="0"/>
              <a:t>Apply </a:t>
            </a:r>
            <a:r>
              <a:rPr lang="en" sz="2200" dirty="0"/>
              <a:t>same </a:t>
            </a:r>
            <a:r>
              <a:rPr lang="en" sz="2200" dirty="0" smtClean="0"/>
              <a:t>techniques</a:t>
            </a:r>
          </a:p>
          <a:p>
            <a:pPr marL="740664" lvl="1" indent="-381000"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r>
              <a:rPr lang="en" sz="2000" dirty="0" smtClean="0"/>
              <a:t>on </a:t>
            </a:r>
            <a:r>
              <a:rPr lang="en" sz="2000" dirty="0"/>
              <a:t>clustered </a:t>
            </a:r>
            <a:r>
              <a:rPr lang="en" sz="2000" dirty="0" smtClean="0"/>
              <a:t>data</a:t>
            </a:r>
          </a:p>
          <a:p>
            <a:pPr marL="740664" lvl="1" indent="-381000"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r>
              <a:rPr lang="en-US" sz="2000" dirty="0" smtClean="0"/>
              <a:t>different key-sizes</a:t>
            </a:r>
            <a:endParaRPr lang="en" sz="2000" dirty="0" smtClean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endParaRPr lang="en" sz="2200" dirty="0" smtClean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endParaRPr lang="en" sz="22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7">
              <a:buNone/>
            </a:pPr>
            <a:r>
              <a:rPr lang="en-US" sz="4800" dirty="0" smtClean="0"/>
              <a:t>Thank you!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/>
              <a:t>References (1/3)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82436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-US" sz="1400" dirty="0" smtClean="0"/>
              <a:t>[1] P. </a:t>
            </a:r>
            <a:r>
              <a:rPr lang="en-US" sz="1400" dirty="0" err="1" smtClean="0"/>
              <a:t>Bakkum</a:t>
            </a:r>
            <a:r>
              <a:rPr lang="en-US" sz="1400" dirty="0" smtClean="0"/>
              <a:t> and K. </a:t>
            </a:r>
            <a:r>
              <a:rPr lang="en-US" sz="1400" dirty="0" err="1" smtClean="0"/>
              <a:t>Skadron</a:t>
            </a:r>
            <a:r>
              <a:rPr lang="en-US" sz="1400" dirty="0" smtClean="0"/>
              <a:t>. Accelerating </a:t>
            </a:r>
            <a:r>
              <a:rPr lang="en-US" sz="1400" dirty="0" err="1" smtClean="0"/>
              <a:t>sql</a:t>
            </a:r>
            <a:r>
              <a:rPr lang="en-US" sz="1400" dirty="0" smtClean="0"/>
              <a:t> database operations on a GPU with CUDA. In GPGPU, 2010.</a:t>
            </a:r>
          </a:p>
          <a:p>
            <a:pPr>
              <a:buNone/>
            </a:pPr>
            <a:r>
              <a:rPr lang="en-US" sz="1400" dirty="0" smtClean="0"/>
              <a:t>[2] J. </a:t>
            </a:r>
            <a:r>
              <a:rPr lang="en-US" sz="1400" dirty="0" err="1" smtClean="0"/>
              <a:t>Cieslewicz</a:t>
            </a:r>
            <a:r>
              <a:rPr lang="en-US" sz="1400" dirty="0" smtClean="0"/>
              <a:t>, K. A. Ross, and I. </a:t>
            </a:r>
            <a:r>
              <a:rPr lang="en-US" sz="1400" dirty="0" err="1" smtClean="0"/>
              <a:t>Giannakakis</a:t>
            </a:r>
            <a:r>
              <a:rPr lang="en-US" sz="1400" dirty="0" smtClean="0"/>
              <a:t>. Parallel buffers for chip multiprocessors. In </a:t>
            </a:r>
            <a:r>
              <a:rPr lang="en-US" sz="1400" dirty="0" err="1" smtClean="0"/>
              <a:t>DaMoN</a:t>
            </a:r>
            <a:r>
              <a:rPr lang="en-US" sz="1400" dirty="0" smtClean="0"/>
              <a:t>, 2007.</a:t>
            </a:r>
          </a:p>
          <a:p>
            <a:pPr>
              <a:buNone/>
            </a:pPr>
            <a:r>
              <a:rPr lang="en-US" sz="1400" dirty="0" smtClean="0"/>
              <a:t>[3] J. </a:t>
            </a:r>
            <a:r>
              <a:rPr lang="en-US" sz="1400" dirty="0" err="1" smtClean="0"/>
              <a:t>Cieslewicz</a:t>
            </a:r>
            <a:r>
              <a:rPr lang="en-US" sz="1400" dirty="0" smtClean="0"/>
              <a:t>, K. A. Ross, K. </a:t>
            </a:r>
            <a:r>
              <a:rPr lang="en-US" sz="1400" dirty="0" err="1" smtClean="0"/>
              <a:t>Satsumi</a:t>
            </a:r>
            <a:r>
              <a:rPr lang="en-US" sz="1400" dirty="0" smtClean="0"/>
              <a:t>, and Y. Ye. Automatic contention detection and amelioration for data-intensive operations. In SIGMOD, 2010.</a:t>
            </a:r>
          </a:p>
          <a:p>
            <a:pPr>
              <a:buNone/>
            </a:pPr>
            <a:r>
              <a:rPr lang="en-US" sz="1400" dirty="0" smtClean="0"/>
              <a:t>[4] G. P. Copeland and S. </a:t>
            </a:r>
            <a:r>
              <a:rPr lang="en-US" sz="1400" dirty="0" err="1" smtClean="0"/>
              <a:t>Khoshafian</a:t>
            </a:r>
            <a:r>
              <a:rPr lang="en-US" sz="1400" dirty="0" smtClean="0"/>
              <a:t>. A decomposition storage model. In SIGMOD Conference, 1985.</a:t>
            </a:r>
          </a:p>
          <a:p>
            <a:pPr>
              <a:buNone/>
            </a:pPr>
            <a:r>
              <a:rPr lang="en-US" sz="1400" dirty="0" smtClean="0"/>
              <a:t>[5] N. Corporation. NVIDIA CUDA C Programming Guide. NVIDIA Corporation, November 2011.</a:t>
            </a:r>
          </a:p>
          <a:p>
            <a:pPr>
              <a:buNone/>
            </a:pPr>
            <a:r>
              <a:rPr lang="en-US" sz="1400" dirty="0" smtClean="0"/>
              <a:t>[6] U. </a:t>
            </a:r>
            <a:r>
              <a:rPr lang="en-US" sz="1400" dirty="0" err="1" smtClean="0"/>
              <a:t>Erlingsson</a:t>
            </a:r>
            <a:r>
              <a:rPr lang="en-US" sz="1400" dirty="0" smtClean="0"/>
              <a:t> et al. A cool and practical alternative to traditional hash tables. In Workshop on Distributed Data and Structures, 2006.</a:t>
            </a:r>
          </a:p>
          <a:p>
            <a:pPr>
              <a:buNone/>
            </a:pPr>
            <a:r>
              <a:rPr lang="en-US" sz="1400" dirty="0" smtClean="0"/>
              <a:t>[7] R. Fang et al. GPUQP: query co-processing using graphics processors. In SIGMOD, 2007.</a:t>
            </a:r>
          </a:p>
          <a:p>
            <a:pPr>
              <a:buNone/>
            </a:pPr>
            <a:r>
              <a:rPr lang="en-US" sz="1400" dirty="0" smtClean="0"/>
              <a:t>[8] W. Fang, B. He, and Q. </a:t>
            </a:r>
            <a:r>
              <a:rPr lang="en-US" sz="1400" dirty="0" err="1" smtClean="0"/>
              <a:t>Luo</a:t>
            </a:r>
            <a:r>
              <a:rPr lang="en-US" sz="1400" dirty="0" smtClean="0"/>
              <a:t>. Database compression on graphics processors. Proc. VLDB Endow., 3, 2010.</a:t>
            </a:r>
          </a:p>
          <a:p>
            <a:pPr>
              <a:buNone/>
            </a:pPr>
            <a:r>
              <a:rPr lang="en-US" sz="1400" dirty="0" smtClean="0"/>
              <a:t>[9] N. K. </a:t>
            </a:r>
            <a:r>
              <a:rPr lang="en-US" sz="1400" dirty="0" err="1" smtClean="0"/>
              <a:t>Govindaraju</a:t>
            </a:r>
            <a:r>
              <a:rPr lang="en-US" sz="1400" dirty="0" smtClean="0"/>
              <a:t> et al. Fast computation of database operations using graphics processors. In SIGMOD, 2004.</a:t>
            </a:r>
            <a:endParaRPr sz="1400"/>
          </a:p>
          <a:p>
            <a:endParaRPr sz="1200"/>
          </a:p>
          <a:p>
            <a:endParaRPr sz="1200"/>
          </a:p>
          <a:p>
            <a:endParaRPr sz="12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661963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dirty="0" smtClean="0"/>
              <a:t>References </a:t>
            </a:r>
            <a:r>
              <a:rPr lang="en" dirty="0"/>
              <a:t>(2/3)</a:t>
            </a:r>
          </a:p>
          <a:p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581694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-US" sz="1400" dirty="0" smtClean="0"/>
              <a:t>[10] B. He et al. Relational joins on graphics processors. In SIGMOD, 2008.</a:t>
            </a:r>
          </a:p>
          <a:p>
            <a:pPr>
              <a:buNone/>
            </a:pPr>
            <a:r>
              <a:rPr lang="en-US" sz="1400" dirty="0" smtClean="0"/>
              <a:t>[11] B. He et al. Relational query </a:t>
            </a:r>
            <a:r>
              <a:rPr lang="en-US" sz="1400" dirty="0" err="1" smtClean="0"/>
              <a:t>coprocessing</a:t>
            </a:r>
            <a:r>
              <a:rPr lang="en-US" sz="1400" dirty="0" smtClean="0"/>
              <a:t> on graphics processors. ACM Trans. Database Syst., 34, 2009.</a:t>
            </a:r>
          </a:p>
          <a:p>
            <a:pPr>
              <a:buNone/>
            </a:pPr>
            <a:r>
              <a:rPr lang="en-US" sz="1400" dirty="0" smtClean="0"/>
              <a:t>[12] B. He, W. Fang, Q. </a:t>
            </a:r>
            <a:r>
              <a:rPr lang="en-US" sz="1400" dirty="0" err="1" smtClean="0"/>
              <a:t>Luo</a:t>
            </a:r>
            <a:r>
              <a:rPr lang="en-US" sz="1400" dirty="0" smtClean="0"/>
              <a:t>, N. K. </a:t>
            </a:r>
            <a:r>
              <a:rPr lang="en-US" sz="1400" dirty="0" err="1" smtClean="0"/>
              <a:t>Govindaraju</a:t>
            </a:r>
            <a:r>
              <a:rPr lang="en-US" sz="1400" dirty="0" smtClean="0"/>
              <a:t>, and T. Wang. Mars: a </a:t>
            </a:r>
            <a:r>
              <a:rPr lang="en-US" sz="1400" dirty="0" err="1" smtClean="0"/>
              <a:t>MapReduce</a:t>
            </a:r>
            <a:r>
              <a:rPr lang="en-US" sz="1400" dirty="0" smtClean="0"/>
              <a:t> framework on graphics processors. In PACT, 2008.</a:t>
            </a:r>
          </a:p>
          <a:p>
            <a:pPr>
              <a:buNone/>
            </a:pPr>
            <a:r>
              <a:rPr lang="en-US" sz="1400" dirty="0" smtClean="0"/>
              <a:t>[13] B. He, N. K. </a:t>
            </a:r>
            <a:r>
              <a:rPr lang="en-US" sz="1400" dirty="0" err="1" smtClean="0"/>
              <a:t>Govindaraju</a:t>
            </a:r>
            <a:r>
              <a:rPr lang="en-US" sz="1400" dirty="0" smtClean="0"/>
              <a:t>, Q. </a:t>
            </a:r>
            <a:r>
              <a:rPr lang="en-US" sz="1400" dirty="0" err="1" smtClean="0"/>
              <a:t>Luo</a:t>
            </a:r>
            <a:r>
              <a:rPr lang="en-US" sz="1400" dirty="0" smtClean="0"/>
              <a:t>, and B. Smith. Efficient gather and scatter operations on graphics processors. In Supercomputing, 2007.</a:t>
            </a:r>
          </a:p>
          <a:p>
            <a:pPr>
              <a:buNone/>
            </a:pPr>
            <a:r>
              <a:rPr lang="en-US" sz="1400" dirty="0" smtClean="0"/>
              <a:t>[14] M. Holland and G. A. Gibson. Parity </a:t>
            </a:r>
            <a:r>
              <a:rPr lang="en-US" sz="1400" dirty="0" err="1" smtClean="0"/>
              <a:t>declustering</a:t>
            </a:r>
            <a:r>
              <a:rPr lang="en-US" sz="1400" dirty="0" smtClean="0"/>
              <a:t> for continuous operation in redundant disk arrays. SIGPLAN Not., 1992.</a:t>
            </a:r>
          </a:p>
          <a:p>
            <a:pPr>
              <a:buNone/>
            </a:pPr>
            <a:r>
              <a:rPr lang="en-US" sz="1400" dirty="0" smtClean="0"/>
              <a:t>[15] C. Kim et al. Fast: fast architecture sensitive tree search on modern </a:t>
            </a:r>
            <a:r>
              <a:rPr lang="en-US" sz="1400" dirty="0" err="1" smtClean="0"/>
              <a:t>cpus</a:t>
            </a:r>
            <a:r>
              <a:rPr lang="en-US" sz="1400" dirty="0" smtClean="0"/>
              <a:t> and </a:t>
            </a:r>
            <a:r>
              <a:rPr lang="en-US" sz="1400" dirty="0" err="1" smtClean="0"/>
              <a:t>gpus</a:t>
            </a:r>
            <a:r>
              <a:rPr lang="en-US" sz="1400" dirty="0" smtClean="0"/>
              <a:t>. In SIGMOD, 2010.</a:t>
            </a:r>
          </a:p>
          <a:p>
            <a:pPr>
              <a:buNone/>
            </a:pPr>
            <a:r>
              <a:rPr lang="en-US" sz="1400" dirty="0" smtClean="0"/>
              <a:t>[16] M. Lu, B. He, and Q. </a:t>
            </a:r>
            <a:r>
              <a:rPr lang="en-US" sz="1400" dirty="0" err="1" smtClean="0"/>
              <a:t>Luo</a:t>
            </a:r>
            <a:r>
              <a:rPr lang="en-US" sz="1400" dirty="0" smtClean="0"/>
              <a:t>. Supporting extended precision on graphics processors. In </a:t>
            </a:r>
            <a:r>
              <a:rPr lang="en-US" sz="1400" dirty="0" err="1" smtClean="0"/>
              <a:t>DaMoN</a:t>
            </a:r>
            <a:r>
              <a:rPr lang="en-US" sz="1400" dirty="0" smtClean="0"/>
              <a:t>, 2010.</a:t>
            </a:r>
          </a:p>
          <a:p>
            <a:pPr>
              <a:buNone/>
            </a:pPr>
            <a:r>
              <a:rPr lang="en-US" sz="1400" dirty="0" smtClean="0"/>
              <a:t>[17] J. </a:t>
            </a:r>
            <a:r>
              <a:rPr lang="en-US" sz="1400" dirty="0" err="1" smtClean="0"/>
              <a:t>MacCormick</a:t>
            </a:r>
            <a:r>
              <a:rPr lang="en-US" sz="1400" dirty="0" smtClean="0"/>
              <a:t> et al. Kinesis: A new approach to replica placement in distributed storage systems. Trans. Storage, 2009.</a:t>
            </a:r>
          </a:p>
          <a:p>
            <a:pPr>
              <a:buNone/>
            </a:pPr>
            <a:r>
              <a:rPr lang="en-US" sz="1400" dirty="0" smtClean="0"/>
              <a:t>[18] V. </a:t>
            </a:r>
            <a:r>
              <a:rPr lang="en-US" sz="1400" dirty="0" err="1" smtClean="0"/>
              <a:t>Markl</a:t>
            </a:r>
            <a:r>
              <a:rPr lang="en-US" sz="1400" dirty="0" smtClean="0"/>
              <a:t>, F. </a:t>
            </a:r>
            <a:r>
              <a:rPr lang="en-US" sz="1400" dirty="0" err="1" smtClean="0"/>
              <a:t>Ramsak</a:t>
            </a:r>
            <a:r>
              <a:rPr lang="en-US" sz="1400" dirty="0" smtClean="0"/>
              <a:t>, and R. Bayer. Improving OLAP performance by multidimensional hierarchical clustering. In IDEAS, 1999.</a:t>
            </a:r>
          </a:p>
          <a:p>
            <a:pPr lvl="0" rtl="0">
              <a:buNone/>
            </a:pPr>
            <a:endParaRPr lang="en" sz="1400" dirty="0"/>
          </a:p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661963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dirty="0" smtClean="0"/>
              <a:t>References </a:t>
            </a:r>
            <a:r>
              <a:rPr lang="en" dirty="0"/>
              <a:t>(3/3)</a:t>
            </a:r>
          </a:p>
          <a:p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321623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it-IT" sz="1400" dirty="0" smtClean="0"/>
              <a:t>[19] S. Padmanabhan et al. Multi-dimensional clustering: </a:t>
            </a:r>
            <a:r>
              <a:rPr lang="en-US" sz="1400" dirty="0" smtClean="0"/>
              <a:t>A new data layout scheme in DB2. In SIGMOD, 2003.</a:t>
            </a:r>
            <a:endParaRPr lang="en" sz="1400" dirty="0" smtClean="0"/>
          </a:p>
          <a:p>
            <a:pPr>
              <a:buNone/>
            </a:pPr>
            <a:r>
              <a:rPr lang="en-US" sz="1400" dirty="0" smtClean="0"/>
              <a:t>[20] R. </a:t>
            </a:r>
            <a:r>
              <a:rPr lang="en-US" sz="1400" dirty="0" err="1" smtClean="0"/>
              <a:t>Pagh</a:t>
            </a:r>
            <a:r>
              <a:rPr lang="en-US" sz="1400" dirty="0" smtClean="0"/>
              <a:t> and F. F. </a:t>
            </a:r>
            <a:r>
              <a:rPr lang="en-US" sz="1400" dirty="0" err="1" smtClean="0"/>
              <a:t>Rodler</a:t>
            </a:r>
            <a:r>
              <a:rPr lang="en-US" sz="1400" dirty="0" smtClean="0"/>
              <a:t>. Cuckoo hashing. </a:t>
            </a:r>
            <a:r>
              <a:rPr lang="en-US" sz="1400" dirty="0" err="1" smtClean="0"/>
              <a:t>J.Algorithms</a:t>
            </a:r>
            <a:r>
              <a:rPr lang="en-US" sz="1400" dirty="0" smtClean="0"/>
              <a:t>, 51, 2004.</a:t>
            </a:r>
          </a:p>
          <a:p>
            <a:pPr>
              <a:buNone/>
            </a:pPr>
            <a:r>
              <a:rPr lang="en-US" sz="1400" dirty="0" smtClean="0"/>
              <a:t>[21] P. </a:t>
            </a:r>
            <a:r>
              <a:rPr lang="en-US" sz="1400" dirty="0" err="1" smtClean="0"/>
              <a:t>Pucheral</a:t>
            </a:r>
            <a:r>
              <a:rPr lang="en-US" sz="1400" dirty="0" smtClean="0"/>
              <a:t>, J.-M. </a:t>
            </a:r>
            <a:r>
              <a:rPr lang="en-US" sz="1400" dirty="0" err="1" smtClean="0"/>
              <a:t>Thevenin</a:t>
            </a:r>
            <a:r>
              <a:rPr lang="en-US" sz="1400" dirty="0" smtClean="0"/>
              <a:t>, and P. </a:t>
            </a:r>
            <a:r>
              <a:rPr lang="en-US" sz="1400" dirty="0" err="1" smtClean="0"/>
              <a:t>Valduriez</a:t>
            </a:r>
            <a:r>
              <a:rPr lang="en-US" sz="1400" dirty="0" smtClean="0"/>
              <a:t>. Efficient main memory data management using the </a:t>
            </a:r>
            <a:r>
              <a:rPr lang="en-US" sz="1400" dirty="0" err="1" smtClean="0"/>
              <a:t>DBGraph</a:t>
            </a:r>
            <a:r>
              <a:rPr lang="en-US" sz="1400" dirty="0" smtClean="0"/>
              <a:t> storage model. In VLDB, 1990.</a:t>
            </a:r>
          </a:p>
          <a:p>
            <a:pPr>
              <a:buNone/>
            </a:pPr>
            <a:r>
              <a:rPr lang="en-US" sz="1400" dirty="0" smtClean="0"/>
              <a:t>[22] K. A. Ross. Efficient hash probes on modern processors. In In Proceedings of the 23nd International Conference on Data Engineering, 2007.</a:t>
            </a:r>
          </a:p>
          <a:p>
            <a:pPr>
              <a:buNone/>
            </a:pPr>
            <a:r>
              <a:rPr lang="en-US" sz="1400" dirty="0" smtClean="0"/>
              <a:t>[23] K.-Y. </a:t>
            </a:r>
            <a:r>
              <a:rPr lang="en-US" sz="1400" dirty="0" err="1" smtClean="0"/>
              <a:t>Whang</a:t>
            </a:r>
            <a:r>
              <a:rPr lang="en-US" sz="1400" dirty="0" smtClean="0"/>
              <a:t> and R. Krishnamurthy. Query optimization in a memory-resident domain relational </a:t>
            </a:r>
            <a:r>
              <a:rPr lang="pt-BR" sz="1400" dirty="0" smtClean="0"/>
              <a:t>calculus system. ACM TODS, 15(1), 1990.</a:t>
            </a:r>
          </a:p>
          <a:p>
            <a:pPr>
              <a:buNone/>
            </a:pPr>
            <a:r>
              <a:rPr lang="en-US" sz="1400" dirty="0" smtClean="0"/>
              <a:t>[24] Y. Ye, K. A. Ross, and N. </a:t>
            </a:r>
            <a:r>
              <a:rPr lang="en-US" sz="1400" dirty="0" err="1" smtClean="0"/>
              <a:t>Vesdapunt</a:t>
            </a:r>
            <a:r>
              <a:rPr lang="en-US" sz="1400" dirty="0" smtClean="0"/>
              <a:t>. Scalable aggregation on </a:t>
            </a:r>
            <a:r>
              <a:rPr lang="en-US" sz="1400" dirty="0" err="1" smtClean="0"/>
              <a:t>multicore</a:t>
            </a:r>
            <a:r>
              <a:rPr lang="en-US" sz="1400" dirty="0" smtClean="0"/>
              <a:t> processors. In </a:t>
            </a:r>
            <a:r>
              <a:rPr lang="en-US" sz="1400" dirty="0" err="1" smtClean="0"/>
              <a:t>DaMoN</a:t>
            </a:r>
            <a:r>
              <a:rPr lang="en-US" sz="1400" dirty="0" smtClean="0"/>
              <a:t>, 2011.</a:t>
            </a:r>
            <a:endParaRPr sz="1400"/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/>
              <a:t>Profiler Results (1/2)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5029200"/>
            <a:ext cx="8229600" cy="133110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indent="-419100">
              <a:buClr>
                <a:schemeClr val="accent1"/>
              </a:buClr>
              <a:buSzPct val="120000"/>
              <a:buFont typeface="Lucida Sans Unicode" pitchFamily="34" charset="0"/>
              <a:buChar char="⇨"/>
            </a:pPr>
            <a:r>
              <a:rPr lang="en" sz="2400" dirty="0" smtClean="0"/>
              <a:t>Performance for varying degree of bank conflicts for both read and write conflicts</a:t>
            </a:r>
          </a:p>
          <a:p>
            <a:pPr marL="457200" lvl="0" indent="-419100">
              <a:buClr>
                <a:schemeClr val="dk1"/>
              </a:buClr>
              <a:buSzPct val="208333"/>
              <a:buNone/>
            </a:pPr>
            <a:endParaRPr lang="en" sz="2400" dirty="0"/>
          </a:p>
        </p:txBody>
      </p:sp>
      <p:pic>
        <p:nvPicPr>
          <p:cNvPr id="5" name="Picture 4" descr="profi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524000"/>
            <a:ext cx="7406640" cy="3104911"/>
          </a:xfrm>
          <a:prstGeom prst="rect">
            <a:avLst/>
          </a:prstGeom>
          <a:ln w="222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/>
              <a:t>Introduction (2/2)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376510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533400" indent="-457200">
              <a:buClr>
                <a:schemeClr val="dk1"/>
              </a:buClr>
              <a:buSzPct val="100000"/>
              <a:buFont typeface="Wingdings" pitchFamily="2" charset="2"/>
              <a:buChar char="q"/>
            </a:pPr>
            <a:r>
              <a:rPr lang="en" sz="2400" dirty="0"/>
              <a:t>Extra effort required for GPU </a:t>
            </a:r>
            <a:r>
              <a:rPr lang="en" sz="2400" dirty="0" smtClean="0"/>
              <a:t>programming</a:t>
            </a:r>
            <a:endParaRPr lang="en" sz="2400" dirty="0"/>
          </a:p>
          <a:p>
            <a:pPr marL="914400" lvl="1" indent="-381000" rtl="0"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r>
              <a:rPr lang="en" sz="2000" dirty="0"/>
              <a:t>special thread organization</a:t>
            </a:r>
          </a:p>
          <a:p>
            <a:pPr marL="914400" lvl="1" indent="-381000" rtl="0"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r>
              <a:rPr lang="en" sz="2000" dirty="0"/>
              <a:t>radically different memory hierarchy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r>
              <a:rPr lang="en" sz="2000" dirty="0"/>
              <a:t>high parallelization degree</a:t>
            </a:r>
          </a:p>
          <a:p>
            <a:endParaRPr sz="2200" dirty="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Char char="q"/>
            </a:pPr>
            <a:r>
              <a:rPr lang="en" sz="2400" b="1" dirty="0"/>
              <a:t>Target Architecture</a:t>
            </a:r>
            <a:r>
              <a:rPr lang="en" sz="2400" dirty="0"/>
              <a:t> NVIDIA CUDA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r>
              <a:rPr lang="en" sz="2000" dirty="0"/>
              <a:t>other architectures similar </a:t>
            </a:r>
            <a:r>
              <a:rPr lang="en" sz="2000" dirty="0" smtClean="0"/>
              <a:t>design principles</a:t>
            </a:r>
            <a:endParaRPr lang="en" sz="2000" dirty="0"/>
          </a:p>
          <a:p>
            <a:pPr>
              <a:buNone/>
            </a:pPr>
            <a:endParaRPr dirty="0"/>
          </a:p>
          <a:p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dirty="0"/>
              <a:t>Profiler </a:t>
            </a:r>
            <a:r>
              <a:rPr lang="en" dirty="0" smtClean="0"/>
              <a:t>Results </a:t>
            </a:r>
            <a:r>
              <a:rPr lang="en" dirty="0"/>
              <a:t>(2/2)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329317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</a:pPr>
            <a:r>
              <a:rPr lang="en" sz="2400" dirty="0"/>
              <a:t>No duplicates values in a chunk to show worst case scenario for read </a:t>
            </a:r>
            <a:r>
              <a:rPr lang="en" sz="2400" dirty="0" smtClean="0"/>
              <a:t>conflicts</a:t>
            </a:r>
          </a:p>
          <a:p>
            <a:pPr marL="457200" lvl="0" indent="-419100" rtl="0">
              <a:buClr>
                <a:schemeClr val="dk1"/>
              </a:buClr>
            </a:pPr>
            <a:endParaRPr lang="en" sz="2400" dirty="0" smtClean="0"/>
          </a:p>
          <a:p>
            <a:pPr marL="457200" lvl="0" indent="-419100" rtl="0">
              <a:buClr>
                <a:schemeClr val="dk1"/>
              </a:buClr>
            </a:pPr>
            <a:r>
              <a:rPr lang="en" sz="2400" dirty="0" smtClean="0"/>
              <a:t>Performance </a:t>
            </a:r>
            <a:r>
              <a:rPr lang="en" sz="2400" dirty="0"/>
              <a:t>less than half for reads when all threads in a warp </a:t>
            </a:r>
            <a:r>
              <a:rPr lang="en" sz="2400" dirty="0" smtClean="0"/>
              <a:t>serialized</a:t>
            </a:r>
          </a:p>
          <a:p>
            <a:pPr marL="457200" lvl="0" indent="-419100" rtl="0">
              <a:buClr>
                <a:schemeClr val="dk1"/>
              </a:buClr>
            </a:pPr>
            <a:endParaRPr lang="en" sz="2400" dirty="0" smtClean="0"/>
          </a:p>
          <a:p>
            <a:pPr marL="457200" lvl="0" indent="-419100" rtl="0">
              <a:buClr>
                <a:schemeClr val="dk1"/>
              </a:buClr>
            </a:pPr>
            <a:r>
              <a:rPr lang="en" sz="2400" dirty="0" smtClean="0"/>
              <a:t>Confirm </a:t>
            </a:r>
            <a:r>
              <a:rPr lang="en" sz="2400" dirty="0"/>
              <a:t>that impact more significant </a:t>
            </a:r>
            <a:r>
              <a:rPr lang="en" sz="2400"/>
              <a:t>for </a:t>
            </a:r>
            <a:r>
              <a:rPr lang="en" sz="2400" smtClean="0"/>
              <a:t>writes </a:t>
            </a:r>
            <a:r>
              <a:rPr lang="en" sz="2400" dirty="0"/>
              <a:t>than reads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marL="457200" indent="0" algn="ctr">
              <a:buNone/>
            </a:pPr>
            <a:r>
              <a:rPr lang="en" dirty="0" smtClean="0"/>
              <a:t>Varying Cardinality</a:t>
            </a:r>
            <a:endParaRPr lang="en" dirty="0"/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pic>
        <p:nvPicPr>
          <p:cNvPr id="5" name="Picture 4" descr="ca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286000"/>
            <a:ext cx="7680960" cy="2651503"/>
          </a:xfrm>
          <a:prstGeom prst="rect">
            <a:avLst/>
          </a:prstGeom>
          <a:ln w="222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096964"/>
          </a:xfrm>
        </p:spPr>
        <p:txBody>
          <a:bodyPr/>
          <a:lstStyle/>
          <a:p>
            <a:pPr algn="ctr"/>
            <a:r>
              <a:rPr lang="en" dirty="0" smtClean="0"/>
              <a:t>CUDA Architecture (1/2)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924800" cy="4419600"/>
          </a:xfrm>
        </p:spPr>
        <p:txBody>
          <a:bodyPr>
            <a:normAutofit/>
          </a:bodyPr>
          <a:lstStyle/>
          <a:p>
            <a:r>
              <a:rPr lang="en" sz="2400" dirty="0" smtClean="0"/>
              <a:t> Thread-blocks: independent groups of threads executing CUDA kernels</a:t>
            </a:r>
          </a:p>
          <a:p>
            <a:endParaRPr lang="en" sz="2400" dirty="0" smtClean="0"/>
          </a:p>
          <a:p>
            <a:r>
              <a:rPr lang="en" sz="2400" dirty="0" smtClean="0"/>
              <a:t>Warps: groups of 32 threads applying the same instruction stream on different data</a:t>
            </a:r>
          </a:p>
          <a:p>
            <a:endParaRPr lang="en" sz="2400" dirty="0" smtClean="0"/>
          </a:p>
          <a:p>
            <a:pPr marL="457200" indent="-381000">
              <a:spcBef>
                <a:spcPts val="600"/>
              </a:spcBef>
              <a:buClr>
                <a:schemeClr val="dk1"/>
              </a:buClr>
              <a:buSzPct val="120000"/>
            </a:pPr>
            <a:r>
              <a:rPr lang="en" sz="2400" dirty="0" smtClean="0"/>
              <a:t>CUDA Memories</a:t>
            </a:r>
          </a:p>
          <a:p>
            <a:pPr marL="740664" lvl="1" indent="-381000">
              <a:spcBef>
                <a:spcPts val="600"/>
              </a:spcBef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r>
              <a:rPr lang="en-US" sz="2000" b="1" dirty="0" smtClean="0"/>
              <a:t>g</a:t>
            </a:r>
            <a:r>
              <a:rPr lang="en" sz="2000" b="1" dirty="0" smtClean="0"/>
              <a:t>lobal memory</a:t>
            </a:r>
            <a:r>
              <a:rPr lang="en" sz="2000" dirty="0" smtClean="0"/>
              <a:t>: plentiful (-6GB) but slow</a:t>
            </a:r>
          </a:p>
          <a:p>
            <a:pPr marL="740664" lvl="1" indent="-381000">
              <a:spcBef>
                <a:spcPts val="600"/>
              </a:spcBef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r>
              <a:rPr lang="en-US" sz="2000" b="1" dirty="0" smtClean="0"/>
              <a:t>s</a:t>
            </a:r>
            <a:r>
              <a:rPr lang="en" sz="2000" b="1" dirty="0" smtClean="0"/>
              <a:t>hared memory</a:t>
            </a:r>
            <a:r>
              <a:rPr lang="en" sz="2000" dirty="0" smtClean="0"/>
              <a:t>: fast but limited capacity (-48KB)</a:t>
            </a:r>
            <a:endParaRPr lang="en" sz="2400" dirty="0" smtClean="0"/>
          </a:p>
          <a:p>
            <a:pPr lvl="0">
              <a:buNone/>
            </a:pPr>
            <a:r>
              <a:rPr lang="en" sz="2400" dirty="0" smtClean="0"/>
              <a:t> </a:t>
            </a:r>
          </a:p>
          <a:p>
            <a:pPr lvl="0"/>
            <a:endParaRPr lang="en" sz="2400" dirty="0" smtClean="0"/>
          </a:p>
          <a:p>
            <a:pPr>
              <a:buNone/>
            </a:pPr>
            <a:endParaRPr lang="en" sz="2000" dirty="0" smtClean="0"/>
          </a:p>
          <a:p>
            <a:pPr lvl="0">
              <a:buNone/>
            </a:pPr>
            <a:endParaRPr lang="en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dirty="0" smtClean="0"/>
              <a:t>CUDA Architecture (2/2)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70867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buClr>
                <a:schemeClr val="dk1"/>
              </a:buClr>
            </a:pPr>
            <a:r>
              <a:rPr lang="en" sz="2400" dirty="0" smtClean="0"/>
              <a:t>Shared memory organized </a:t>
            </a:r>
            <a:r>
              <a:rPr lang="en" sz="2400" dirty="0"/>
              <a:t>in </a:t>
            </a:r>
            <a:r>
              <a:rPr lang="en" sz="2400" dirty="0" smtClean="0"/>
              <a:t>interleaved 4-byte </a:t>
            </a:r>
            <a:r>
              <a:rPr lang="en" sz="2400" dirty="0"/>
              <a:t>banks to maximize </a:t>
            </a:r>
            <a:r>
              <a:rPr lang="en" sz="2400" dirty="0" smtClean="0"/>
              <a:t>performance</a:t>
            </a:r>
            <a:endParaRPr lang="en" sz="2000" dirty="0"/>
          </a:p>
          <a:p>
            <a:endParaRPr sz="2200" dirty="0"/>
          </a:p>
          <a:p>
            <a:pPr marL="457200" lvl="0" indent="-381000" rtl="0">
              <a:buClr>
                <a:schemeClr val="dk1"/>
              </a:buClr>
            </a:pPr>
            <a:r>
              <a:rPr lang="en" sz="2400" b="1" dirty="0"/>
              <a:t>Bank </a:t>
            </a:r>
            <a:r>
              <a:rPr lang="en" sz="2400" b="1" dirty="0" smtClean="0"/>
              <a:t>Conflict: </a:t>
            </a:r>
            <a:r>
              <a:rPr lang="en" sz="2400" dirty="0" smtClean="0"/>
              <a:t>accessing the </a:t>
            </a:r>
            <a:r>
              <a:rPr lang="en" sz="2400" dirty="0"/>
              <a:t>same </a:t>
            </a:r>
            <a:r>
              <a:rPr lang="en" sz="2400" dirty="0" smtClean="0"/>
              <a:t>bank within a warp results to thread serialization</a:t>
            </a:r>
          </a:p>
          <a:p>
            <a:pPr marL="457200" lvl="0" indent="-381000" rtl="0">
              <a:buClr>
                <a:schemeClr val="dk1"/>
              </a:buClr>
            </a:pPr>
            <a:endParaRPr lang="en" sz="2400" dirty="0" smtClean="0"/>
          </a:p>
          <a:p>
            <a:pPr marL="457200" indent="-381000">
              <a:spcBef>
                <a:spcPts val="600"/>
              </a:spcBef>
              <a:buClr>
                <a:schemeClr val="dk1"/>
              </a:buClr>
            </a:pPr>
            <a:r>
              <a:rPr lang="en" sz="2400" b="1" dirty="0" smtClean="0"/>
              <a:t>Value Conflict:</a:t>
            </a:r>
            <a:r>
              <a:rPr lang="en" sz="2400" dirty="0" smtClean="0"/>
              <a:t> multiple threads accessing the same address &amp; at least one modifying its contents </a:t>
            </a:r>
          </a:p>
          <a:p>
            <a:pPr marL="457200" lvl="0" indent="-381000" rtl="0">
              <a:buClr>
                <a:schemeClr val="dk1"/>
              </a:buClr>
              <a:buNone/>
            </a:pP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/>
              <a:t>Example 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06262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dirty="0"/>
              <a:t>
</a:t>
            </a:r>
          </a:p>
          <a:p>
            <a:endParaRPr/>
          </a:p>
          <a:p>
            <a:endParaRPr/>
          </a:p>
          <a:p>
            <a:pPr marL="457200" lvl="0" indent="-381000" rtl="0">
              <a:buClr>
                <a:schemeClr val="dk1"/>
              </a:buClr>
              <a:buSzPct val="200000"/>
              <a:buFont typeface="Arial"/>
              <a:buChar char="•"/>
            </a:pPr>
            <a:endParaRPr lang="en" sz="2400" dirty="0" smtClean="0"/>
          </a:p>
          <a:p>
            <a:pPr marL="457200" lvl="0" indent="-381000" rtl="0">
              <a:buClr>
                <a:schemeClr val="dk1"/>
              </a:buClr>
              <a:buSzPct val="200000"/>
              <a:buNone/>
            </a:pPr>
            <a:endParaRPr lang="en" sz="2400" dirty="0" smtClean="0"/>
          </a:p>
          <a:p>
            <a:pPr marL="457200" lvl="0" indent="-381000" rtl="0">
              <a:buClr>
                <a:schemeClr val="dk1"/>
              </a:buClr>
            </a:pPr>
            <a:endParaRPr lang="en" sz="2400" dirty="0" smtClean="0"/>
          </a:p>
          <a:p>
            <a:pPr marL="457200" lvl="0" indent="-381000" rtl="0">
              <a:buClr>
                <a:schemeClr val="dk1"/>
              </a:buClr>
            </a:pPr>
            <a:r>
              <a:rPr lang="en" sz="2400" dirty="0" smtClean="0"/>
              <a:t>Write access – 4 serialization rounds</a:t>
            </a:r>
            <a:endParaRPr lang="en" sz="2400" dirty="0"/>
          </a:p>
          <a:p>
            <a:pPr marL="457200" lvl="0" indent="-381000" rtl="0">
              <a:buClr>
                <a:schemeClr val="dk1"/>
              </a:buClr>
            </a:pPr>
            <a:r>
              <a:rPr lang="en" sz="2400" dirty="0" smtClean="0"/>
              <a:t>Read access – 2 serialization rounds</a:t>
            </a:r>
            <a:endParaRPr lang="en" sz="2400" dirty="0"/>
          </a:p>
        </p:txBody>
      </p:sp>
      <p:pic>
        <p:nvPicPr>
          <p:cNvPr id="12" name="Picture 11" descr="dia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610202"/>
            <a:ext cx="7765759" cy="242839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743200" y="2362200"/>
            <a:ext cx="3657600" cy="1295400"/>
            <a:chOff x="2743200" y="2362200"/>
            <a:chExt cx="3657600" cy="1295400"/>
          </a:xfrm>
        </p:grpSpPr>
        <p:sp>
          <p:nvSpPr>
            <p:cNvPr id="5" name="Oval 4"/>
            <p:cNvSpPr/>
            <p:nvPr/>
          </p:nvSpPr>
          <p:spPr>
            <a:xfrm>
              <a:off x="2743200" y="2819400"/>
              <a:ext cx="381000" cy="8382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562600" y="2362200"/>
              <a:ext cx="381000" cy="12192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200400" y="2362200"/>
              <a:ext cx="381000" cy="8382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019800" y="2819400"/>
              <a:ext cx="381000" cy="8382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5800" y="1600200"/>
            <a:ext cx="7765759" cy="2428398"/>
            <a:chOff x="685800" y="1600200"/>
            <a:chExt cx="7765759" cy="2428398"/>
          </a:xfrm>
        </p:grpSpPr>
        <p:pic>
          <p:nvPicPr>
            <p:cNvPr id="10" name="Picture 9" descr="diagra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" y="1600200"/>
              <a:ext cx="7765759" cy="2428398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2743199" y="2352198"/>
              <a:ext cx="3657600" cy="1295400"/>
              <a:chOff x="2743200" y="2362200"/>
              <a:chExt cx="3657600" cy="12954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2743200" y="2819400"/>
                <a:ext cx="381000" cy="83820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562600" y="2362200"/>
                <a:ext cx="381000" cy="121920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200400" y="2362200"/>
                <a:ext cx="381000" cy="83820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19800" y="2819400"/>
                <a:ext cx="381000" cy="83820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/>
          <p:cNvSpPr/>
          <p:nvPr/>
        </p:nvSpPr>
        <p:spPr>
          <a:xfrm>
            <a:off x="6858000" y="3505200"/>
            <a:ext cx="1447800" cy="21031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Shared Memory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800600" y="2743200"/>
            <a:ext cx="1752600" cy="28956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2590800" y="3657600"/>
            <a:ext cx="1447800" cy="1905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Shared Memory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33400" y="2743200"/>
            <a:ext cx="1645920" cy="28194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80405" y="2895601"/>
            <a:ext cx="1274496" cy="25725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Arial Narrow" pitchFamily="34" charset="0"/>
              </a:rPr>
              <a:t> C1      C2      C3</a:t>
            </a:r>
            <a:endParaRPr lang="en-US" sz="1300" b="1" dirty="0">
              <a:latin typeface="Arial Narrow" pitchFamily="34" charset="0"/>
            </a:endParaRPr>
          </a:p>
        </p:txBody>
      </p:sp>
      <p:cxnSp>
        <p:nvCxnSpPr>
          <p:cNvPr id="201" name="Straight Connector 200"/>
          <p:cNvCxnSpPr/>
          <p:nvPr/>
        </p:nvCxnSpPr>
        <p:spPr>
          <a:xfrm rot="5400000">
            <a:off x="53677" y="4202454"/>
            <a:ext cx="2103120" cy="1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80405" y="2895601"/>
            <a:ext cx="1274496" cy="236219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48135" y="4166014"/>
            <a:ext cx="1289315" cy="11286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99529" y="3146965"/>
            <a:ext cx="1416106" cy="226473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10401" y="3629891"/>
            <a:ext cx="838200" cy="167790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80405" y="3427690"/>
            <a:ext cx="1274496" cy="1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0405" y="3657600"/>
            <a:ext cx="1274496" cy="1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80405" y="3886200"/>
            <a:ext cx="1274496" cy="2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0405" y="4113490"/>
            <a:ext cx="1274496" cy="1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3787" y="2450812"/>
            <a:ext cx="101021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+mn-lt"/>
              </a:rPr>
              <a:t>Fact Table</a:t>
            </a:r>
            <a:endParaRPr lang="en-US" sz="13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4600" y="3352800"/>
            <a:ext cx="15472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Lucida Sans Unicode" pitchFamily="34" charset="0"/>
                <a:cs typeface="Lucida Sans Unicode" pitchFamily="34" charset="0"/>
              </a:rPr>
              <a:t>Dimension Table</a:t>
            </a:r>
            <a:endParaRPr lang="en-US" sz="1300" dirty="0" smtClean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88067" y="3200400"/>
            <a:ext cx="19987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+mj-lt"/>
              </a:rPr>
              <a:t>Running  Aggregates</a:t>
            </a:r>
            <a:endParaRPr lang="en-US" sz="1300" dirty="0">
              <a:latin typeface="+mj-lt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648135" y="4353228"/>
            <a:ext cx="1289315" cy="1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48135" y="4541751"/>
            <a:ext cx="1289315" cy="1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5" idx="3"/>
          </p:cNvCxnSpPr>
          <p:nvPr/>
        </p:nvCxnSpPr>
        <p:spPr>
          <a:xfrm>
            <a:off x="2648135" y="4730274"/>
            <a:ext cx="1289315" cy="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648135" y="4918797"/>
            <a:ext cx="1289315" cy="1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648135" y="5108630"/>
            <a:ext cx="1289315" cy="1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00600" y="2438400"/>
            <a:ext cx="10454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+mj-lt"/>
              </a:rPr>
              <a:t>Base Table</a:t>
            </a:r>
            <a:endParaRPr lang="en-US" sz="1300" b="1" dirty="0"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1790700" y="3390900"/>
            <a:ext cx="990600" cy="914400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H="1">
            <a:off x="1714502" y="3695701"/>
            <a:ext cx="1295401" cy="1066799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742485" y="3840673"/>
            <a:ext cx="1203690" cy="816934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80405" y="4799290"/>
            <a:ext cx="1274496" cy="1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 flipH="1">
            <a:off x="471993" y="4205791"/>
            <a:ext cx="2104014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1813291" y="4531925"/>
            <a:ext cx="991273" cy="691252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1813290" y="4846130"/>
            <a:ext cx="991274" cy="125682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1828800" y="5034653"/>
            <a:ext cx="1046570" cy="146947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5400000">
            <a:off x="4095506" y="4153567"/>
            <a:ext cx="2516099" cy="1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93" idx="0"/>
            <a:endCxn id="6" idx="2"/>
          </p:cNvCxnSpPr>
          <p:nvPr/>
        </p:nvCxnSpPr>
        <p:spPr>
          <a:xfrm rot="16200000" flipH="1">
            <a:off x="4449533" y="4153567"/>
            <a:ext cx="2516099" cy="1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>
            <a:off x="4802863" y="4153609"/>
            <a:ext cx="2516753" cy="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999529" y="3399476"/>
            <a:ext cx="1416106" cy="1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999529" y="3652150"/>
            <a:ext cx="1416106" cy="1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999529" y="3902204"/>
            <a:ext cx="1416106" cy="1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999529" y="4153569"/>
            <a:ext cx="1416106" cy="1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999529" y="4404933"/>
            <a:ext cx="1416106" cy="1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999529" y="4656297"/>
            <a:ext cx="1416106" cy="1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999529" y="4907661"/>
            <a:ext cx="1416106" cy="1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999529" y="5159026"/>
            <a:ext cx="1416106" cy="1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5400000">
            <a:off x="2522913" y="4731542"/>
            <a:ext cx="1130484" cy="7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5400000">
            <a:off x="2947007" y="4730888"/>
            <a:ext cx="1130484" cy="7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7010400" y="3798251"/>
            <a:ext cx="822960" cy="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7010400" y="3988084"/>
            <a:ext cx="822960" cy="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7010400" y="4176607"/>
            <a:ext cx="822960" cy="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7010400" y="4365131"/>
            <a:ext cx="822960" cy="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7010400" y="4552344"/>
            <a:ext cx="822960" cy="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7010400" y="4742177"/>
            <a:ext cx="822960" cy="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7010400" y="4929391"/>
            <a:ext cx="822960" cy="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7010400" y="5117914"/>
            <a:ext cx="822960" cy="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5849193" y="3463627"/>
            <a:ext cx="1345301" cy="942616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5778388" y="3966355"/>
            <a:ext cx="1384412" cy="1291445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5778388" y="4720448"/>
            <a:ext cx="1416106" cy="628411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endCxn id="220" idx="1"/>
          </p:cNvCxnSpPr>
          <p:nvPr/>
        </p:nvCxnSpPr>
        <p:spPr>
          <a:xfrm>
            <a:off x="5794080" y="4991130"/>
            <a:ext cx="1357931" cy="58943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5778388" y="4783289"/>
            <a:ext cx="1486912" cy="188523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endCxn id="214" idx="1"/>
          </p:cNvCxnSpPr>
          <p:nvPr/>
        </p:nvCxnSpPr>
        <p:spPr>
          <a:xfrm flipV="1">
            <a:off x="5791200" y="4295980"/>
            <a:ext cx="1360811" cy="276020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5919998" y="3212262"/>
            <a:ext cx="1274496" cy="1005457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202" idx="1"/>
          </p:cNvCxnSpPr>
          <p:nvPr/>
        </p:nvCxnSpPr>
        <p:spPr>
          <a:xfrm flipV="1">
            <a:off x="5735905" y="3730411"/>
            <a:ext cx="1416106" cy="509085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5849193" y="3777832"/>
            <a:ext cx="1345301" cy="1310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4999529" y="2895601"/>
            <a:ext cx="1416106" cy="2665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Arial Narrow" pitchFamily="34" charset="0"/>
              </a:rPr>
              <a:t>C1    C2    C3    C4</a:t>
            </a:r>
            <a:endParaRPr lang="en-US" sz="1300" b="1" dirty="0">
              <a:latin typeface="Arial Narrow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4999529" y="2895601"/>
            <a:ext cx="1416106" cy="2513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7152011" y="3584217"/>
            <a:ext cx="6145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Calibri" pitchFamily="34" charset="0"/>
                <a:cs typeface="Calibri" pitchFamily="34" charset="0"/>
              </a:rPr>
              <a:t>56</a:t>
            </a:r>
            <a:endParaRPr lang="en-US" sz="13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08" name="Straight Connector 207"/>
          <p:cNvCxnSpPr/>
          <p:nvPr/>
        </p:nvCxnSpPr>
        <p:spPr>
          <a:xfrm>
            <a:off x="680405" y="3146965"/>
            <a:ext cx="1274496" cy="1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7128201" y="3775195"/>
            <a:ext cx="6167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Calibri" pitchFamily="34" charset="0"/>
                <a:cs typeface="Calibri" pitchFamily="34" charset="0"/>
              </a:rPr>
              <a:t>359</a:t>
            </a:r>
            <a:endParaRPr lang="en-US" sz="1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7128201" y="3961263"/>
            <a:ext cx="6167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Calibri" pitchFamily="34" charset="0"/>
                <a:cs typeface="Calibri" pitchFamily="34" charset="0"/>
              </a:rPr>
              <a:t>127</a:t>
            </a:r>
            <a:endParaRPr lang="en-US" sz="1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7152011" y="4149786"/>
            <a:ext cx="4938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Calibri" pitchFamily="34" charset="0"/>
                <a:cs typeface="Calibri" pitchFamily="34" charset="0"/>
              </a:rPr>
              <a:t>17</a:t>
            </a:r>
            <a:endParaRPr lang="en-US" sz="1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7150543" y="4338310"/>
            <a:ext cx="4938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Calibri" pitchFamily="34" charset="0"/>
                <a:cs typeface="Calibri" pitchFamily="34" charset="0"/>
              </a:rPr>
              <a:t>24</a:t>
            </a:r>
            <a:endParaRPr lang="en-US" sz="1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7152011" y="4526833"/>
            <a:ext cx="4938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Calibri" pitchFamily="34" charset="0"/>
                <a:cs typeface="Calibri" pitchFamily="34" charset="0"/>
              </a:rPr>
              <a:t>87</a:t>
            </a:r>
            <a:endParaRPr lang="en-US" sz="1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152011" y="4715356"/>
            <a:ext cx="6167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Calibri" pitchFamily="34" charset="0"/>
                <a:cs typeface="Calibri" pitchFamily="34" charset="0"/>
              </a:rPr>
              <a:t>119</a:t>
            </a:r>
            <a:endParaRPr lang="en-US" sz="1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7152011" y="4903879"/>
            <a:ext cx="6167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Calibri" pitchFamily="34" charset="0"/>
                <a:cs typeface="Calibri" pitchFamily="34" charset="0"/>
              </a:rPr>
              <a:t>519</a:t>
            </a:r>
            <a:endParaRPr lang="en-US" sz="1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7152011" y="5074714"/>
            <a:ext cx="6167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Calibri" pitchFamily="34" charset="0"/>
                <a:cs typeface="Calibri" pitchFamily="34" charset="0"/>
              </a:rPr>
              <a:t>335</a:t>
            </a:r>
            <a:endParaRPr lang="en-US" sz="1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dirty="0"/>
              <a:t>Contribution </a:t>
            </a:r>
            <a:r>
              <a:rPr lang="en" dirty="0" smtClean="0"/>
              <a:t>(1/2)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9600" cy="877133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</a:pPr>
            <a:r>
              <a:rPr lang="en" sz="2200" dirty="0" smtClean="0"/>
              <a:t>Study role of bank &amp; value conflicts on performance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en" sz="1800" b="1" dirty="0" smtClean="0"/>
              <a:t>Reads</a:t>
            </a:r>
            <a:r>
              <a:rPr lang="en" sz="1800" dirty="0"/>
              <a:t>: </a:t>
            </a:r>
            <a:r>
              <a:rPr lang="en" sz="1800" dirty="0" smtClean="0"/>
              <a:t>foreign-key join  	        </a:t>
            </a:r>
            <a:r>
              <a:rPr lang="en" sz="1800" b="1" dirty="0" smtClean="0"/>
              <a:t>Writes</a:t>
            </a:r>
            <a:r>
              <a:rPr lang="en" sz="1800" dirty="0"/>
              <a:t>: g</a:t>
            </a:r>
            <a:r>
              <a:rPr lang="en" sz="1800" dirty="0" smtClean="0"/>
              <a:t>rouped aggregation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2634104" y="3898612"/>
            <a:ext cx="448056" cy="265176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Arial Narrow" pitchFamily="34" charset="0"/>
              </a:rPr>
              <a:t>C3</a:t>
            </a:r>
            <a:endParaRPr lang="en-US" sz="1300" b="1" dirty="0">
              <a:latin typeface="Arial Narrow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524000" y="3200400"/>
            <a:ext cx="30480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0</a:t>
            </a:r>
          </a:p>
          <a:p>
            <a:r>
              <a:rPr lang="en-US" sz="1500" dirty="0" smtClean="0"/>
              <a:t>3</a:t>
            </a:r>
          </a:p>
          <a:p>
            <a:r>
              <a:rPr lang="en-US" sz="1500" dirty="0" smtClean="0"/>
              <a:t>2</a:t>
            </a:r>
          </a:p>
          <a:p>
            <a:r>
              <a:rPr lang="en-US" sz="1500" dirty="0" smtClean="0"/>
              <a:t>1</a:t>
            </a:r>
          </a:p>
          <a:p>
            <a:r>
              <a:rPr lang="en-US" sz="1500" dirty="0" smtClean="0"/>
              <a:t>4</a:t>
            </a:r>
          </a:p>
          <a:p>
            <a:r>
              <a:rPr lang="en-US" sz="1500" dirty="0" smtClean="0"/>
              <a:t>5</a:t>
            </a:r>
          </a:p>
          <a:p>
            <a:r>
              <a:rPr lang="en-US" sz="1500" dirty="0" smtClean="0"/>
              <a:t>2</a:t>
            </a:r>
          </a:p>
          <a:p>
            <a:r>
              <a:rPr lang="en-US" sz="1500" dirty="0" smtClean="0"/>
              <a:t>34</a:t>
            </a:r>
          </a:p>
          <a:p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1828800" y="4648200"/>
            <a:ext cx="990600" cy="76200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828800" y="4038600"/>
            <a:ext cx="1066800" cy="394360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85800" y="5027890"/>
            <a:ext cx="1274496" cy="1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85800" y="4342090"/>
            <a:ext cx="1274496" cy="1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5800" y="4572000"/>
            <a:ext cx="1274496" cy="1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85800" y="5256490"/>
            <a:ext cx="1274496" cy="1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828800" y="4267200"/>
            <a:ext cx="990600" cy="762000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>
            <a:off x="2400300" y="4000500"/>
            <a:ext cx="3733800" cy="0"/>
          </a:xfrm>
          <a:prstGeom prst="line">
            <a:avLst/>
          </a:prstGeom>
          <a:ln w="222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57200" y="5334000"/>
            <a:ext cx="130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Global Memory</a:t>
            </a:r>
            <a:endParaRPr lang="en-US" sz="1200" dirty="0">
              <a:latin typeface="+mn-lt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787629" y="5438001"/>
            <a:ext cx="130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Global Memory</a:t>
            </a:r>
            <a:endParaRPr lang="en-US" sz="1200" dirty="0">
              <a:latin typeface="+mn-l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 smtClean="0"/>
              <a:t>Contribution (2/2)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19100">
              <a:buClr>
                <a:schemeClr val="dk1"/>
              </a:buClr>
            </a:pPr>
            <a:r>
              <a:rPr lang="en-US" sz="2400" dirty="0" smtClean="0"/>
              <a:t>Use extra shared memory to store copies of dimension/running-aggregate values</a:t>
            </a:r>
          </a:p>
          <a:p>
            <a:pPr>
              <a:buNone/>
            </a:pPr>
            <a:endParaRPr lang="en-US" dirty="0" smtClean="0"/>
          </a:p>
          <a:p>
            <a:pPr marL="457200" lvl="0" indent="-381000">
              <a:buClr>
                <a:schemeClr val="dk1"/>
              </a:buClr>
            </a:pPr>
            <a:r>
              <a:rPr lang="en-US" sz="2400" dirty="0" smtClean="0"/>
              <a:t>Modify fact table so that rows point to </a:t>
            </a:r>
            <a:r>
              <a:rPr lang="en-US" sz="2400" b="1" dirty="0" smtClean="0"/>
              <a:t>copies</a:t>
            </a:r>
            <a:r>
              <a:rPr lang="en-US" sz="2400" dirty="0" smtClean="0"/>
              <a:t> of the values rather than the original</a:t>
            </a:r>
          </a:p>
          <a:p>
            <a:pPr marL="457200" lvl="0" indent="-381000">
              <a:buClr>
                <a:schemeClr val="dk1"/>
              </a:buClr>
            </a:pPr>
            <a:endParaRPr lang="en-US" sz="2400" dirty="0" smtClean="0"/>
          </a:p>
          <a:p>
            <a:pPr marL="457200" lvl="0" indent="-381000">
              <a:buClr>
                <a:schemeClr val="dk1"/>
              </a:buClr>
            </a:pPr>
            <a:r>
              <a:rPr lang="en-US" sz="2400" dirty="0" smtClean="0"/>
              <a:t>Maximum performance achieved for </a:t>
            </a:r>
            <a:r>
              <a:rPr lang="en-US" sz="2400" b="1" dirty="0" smtClean="0"/>
              <a:t>2X-4X</a:t>
            </a:r>
            <a:r>
              <a:rPr lang="en-US" sz="2400" dirty="0" smtClean="0"/>
              <a:t> increase in shared memory footprint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algn="ctr">
              <a:buNone/>
            </a:pPr>
            <a:r>
              <a:rPr lang="en" dirty="0"/>
              <a:t>Problem Description (</a:t>
            </a:r>
            <a:r>
              <a:rPr lang="en" dirty="0" smtClean="0"/>
              <a:t>1/3)</a:t>
            </a:r>
            <a:endParaRPr lang="en" dirty="0"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3978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buClr>
                <a:schemeClr val="dk1"/>
              </a:buClr>
            </a:pPr>
            <a:r>
              <a:rPr lang="en" sz="2400" dirty="0"/>
              <a:t>In-memory OLAP </a:t>
            </a:r>
            <a:r>
              <a:rPr lang="en" sz="2400" dirty="0" smtClean="0"/>
              <a:t>setting</a:t>
            </a:r>
          </a:p>
          <a:p>
            <a:pPr marL="457200" lvl="0" indent="-381000" rtl="0">
              <a:buClr>
                <a:schemeClr val="dk1"/>
              </a:buClr>
            </a:pPr>
            <a:endParaRPr lang="en" sz="2400" dirty="0" smtClean="0"/>
          </a:p>
          <a:p>
            <a:pPr marL="457200" lvl="0" indent="-381000" rtl="0">
              <a:buClr>
                <a:schemeClr val="dk1"/>
              </a:buClr>
            </a:pPr>
            <a:r>
              <a:rPr lang="en" sz="2400" dirty="0" smtClean="0"/>
              <a:t>Data </a:t>
            </a:r>
            <a:r>
              <a:rPr lang="en" sz="2400" dirty="0"/>
              <a:t>tables stored columnwise with 4-byte </a:t>
            </a:r>
            <a:r>
              <a:rPr lang="en" sz="2400" dirty="0" smtClean="0"/>
              <a:t>keys</a:t>
            </a:r>
          </a:p>
          <a:p>
            <a:pPr marL="457200" lvl="0" indent="-381000" rtl="0">
              <a:buClr>
                <a:schemeClr val="dk1"/>
              </a:buClr>
            </a:pPr>
            <a:endParaRPr lang="en" sz="2400" dirty="0" smtClean="0"/>
          </a:p>
          <a:p>
            <a:pPr marL="457200" lvl="0" indent="-381000" rtl="0">
              <a:buClr>
                <a:schemeClr val="dk1"/>
              </a:buClr>
            </a:pPr>
            <a:r>
              <a:rPr lang="en" sz="2400" b="1" dirty="0" smtClean="0"/>
              <a:t>Chunk</a:t>
            </a:r>
            <a:r>
              <a:rPr lang="en" sz="2400" dirty="0" smtClean="0"/>
              <a:t>: set of memory addresses requested from threads in a warp</a:t>
            </a:r>
          </a:p>
          <a:p>
            <a:pPr marL="457200" lvl="0" indent="-381000" rtl="0">
              <a:buClr>
                <a:schemeClr val="dk1"/>
              </a:buClr>
            </a:pPr>
            <a:endParaRPr lang="en" sz="2400" dirty="0" smtClean="0"/>
          </a:p>
          <a:p>
            <a:pPr marL="457200" lvl="0" indent="-381000">
              <a:buClr>
                <a:schemeClr val="dk1"/>
              </a:buClr>
            </a:pPr>
            <a:r>
              <a:rPr lang="en-US" sz="2400" dirty="0" smtClean="0"/>
              <a:t>Avoiding Bank Conflicts</a:t>
            </a:r>
            <a:endParaRPr lang="en" sz="2400" dirty="0" smtClean="0"/>
          </a:p>
          <a:p>
            <a:pPr marL="914400" lvl="1" indent="-381000"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r>
              <a:rPr lang="en" sz="2000" dirty="0" smtClean="0"/>
              <a:t>writes: all values in a chunk belong to a different bank</a:t>
            </a:r>
          </a:p>
          <a:p>
            <a:pPr marL="914400" lvl="1" indent="-381000">
              <a:buClr>
                <a:schemeClr val="dk1"/>
              </a:buClr>
              <a:buSzPct val="120000"/>
              <a:buFont typeface="Lucida Sans Unicode" pitchFamily="34" charset="0"/>
              <a:buChar char="-"/>
            </a:pPr>
            <a:r>
              <a:rPr lang="en" sz="2000" dirty="0" smtClean="0"/>
              <a:t>reads: duplicate values can be broadcast</a:t>
            </a:r>
            <a:endParaRPr lang="en" sz="2400" dirty="0" smtClean="0"/>
          </a:p>
          <a:p>
            <a:pPr marL="457200" lvl="0" indent="-381000" rtl="0">
              <a:buClr>
                <a:schemeClr val="dk1"/>
              </a:buClr>
            </a:pPr>
            <a:endParaRPr lang="en" sz="2400" dirty="0" smtClean="0"/>
          </a:p>
          <a:p>
            <a:pPr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9952</TotalTime>
  <Words>1729</Words>
  <Application>Microsoft Office PowerPoint</Application>
  <PresentationFormat>On-screen Show (4:3)</PresentationFormat>
  <Paragraphs>353</Paragraphs>
  <Slides>31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Aspect</vt:lpstr>
      <vt:lpstr>Ameliorating Memory Contention of OLAP Operators on GPU Processors</vt:lpstr>
      <vt:lpstr>Introduction (1/2)</vt:lpstr>
      <vt:lpstr>Introduction (2/2)</vt:lpstr>
      <vt:lpstr>CUDA Architecture (1/2)</vt:lpstr>
      <vt:lpstr>CUDA Architecture (2/2)</vt:lpstr>
      <vt:lpstr>Example </vt:lpstr>
      <vt:lpstr>Contribution (1/2)</vt:lpstr>
      <vt:lpstr>Contribution (2/2)</vt:lpstr>
      <vt:lpstr>Problem Description (1/3)</vt:lpstr>
      <vt:lpstr>Problem Description (2/3) </vt:lpstr>
      <vt:lpstr>Problem Description (3/3)</vt:lpstr>
      <vt:lpstr>Algorithm (1/3)</vt:lpstr>
      <vt:lpstr>Algorithm (2/3)</vt:lpstr>
      <vt:lpstr>Algorithm (3/3)</vt:lpstr>
      <vt:lpstr>Experimental Setting</vt:lpstr>
      <vt:lpstr>Limited Space Budget</vt:lpstr>
      <vt:lpstr>Number of Copies</vt:lpstr>
      <vt:lpstr>Speedups (1/2)</vt:lpstr>
      <vt:lpstr>Speedups(2/2)</vt:lpstr>
      <vt:lpstr>Throughput</vt:lpstr>
      <vt:lpstr>Optimization Time</vt:lpstr>
      <vt:lpstr>Related Work </vt:lpstr>
      <vt:lpstr>Discussion</vt:lpstr>
      <vt:lpstr>Conclusions</vt:lpstr>
      <vt:lpstr>Slide 25</vt:lpstr>
      <vt:lpstr>References (1/3)</vt:lpstr>
      <vt:lpstr>References (2/3) </vt:lpstr>
      <vt:lpstr>References (3/3) </vt:lpstr>
      <vt:lpstr>Profiler Results (1/2)</vt:lpstr>
      <vt:lpstr>Profiler Results (2/2)</vt:lpstr>
      <vt:lpstr>Varying Cardinality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Ameliorating Memory Contention of OLAP operators on GPU Processors</dc:title>
  <dc:creator>eva</dc:creator>
  <cp:lastModifiedBy>eva</cp:lastModifiedBy>
  <cp:revision>708</cp:revision>
  <dcterms:modified xsi:type="dcterms:W3CDTF">2012-05-26T00:00:56Z</dcterms:modified>
</cp:coreProperties>
</file>