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GillSans-bold.fntdata"/><Relationship Id="rId12" Type="http://schemas.openxmlformats.org/officeDocument/2006/relationships/slide" Target="slides/slide7.xml"/><Relationship Id="rId23"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 name="Google Shape;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f27314f22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f27314f22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display, we see a stark difference in number of births between weekdays and weekends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f27314f2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f27314f2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edc5dcec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edc5dcec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edc5dcec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edc5dcec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edc5dcec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edc5dcec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edc5dce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edc5dcec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edc5dcec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edc5dcec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edc5dce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edc5dce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aedc5dcec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aedc5dcec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we used is us_births_00_14 dataset, containing the births recorded in America from the beginning of 2000 to the end 2014. It has the total births for each date listed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af27314f22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af27314f22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af27314f22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af27314f22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listed above in ‘totalBPY’ represent the total births per year from 2000 to 2014. We use this data frame to to view the highest and lowest total births for each year.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af27314f22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af27314f22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boxplot showing the total number of births from each year from the year 2000 to 2014. The e year with the highest births on a day is from 2009, and the lowest is in 2013,</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af27314f22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af27314f2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27314f22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27314f22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Mmdd is the combination of Month and Day of a Month.</a:t>
            </a:r>
            <a:endParaRPr/>
          </a:p>
          <a:p>
            <a:pPr indent="0" lvl="0" marL="0" rtl="0" algn="l">
              <a:spcBef>
                <a:spcPts val="0"/>
              </a:spcBef>
              <a:spcAft>
                <a:spcPts val="0"/>
              </a:spcAft>
              <a:buClr>
                <a:schemeClr val="dk1"/>
              </a:buClr>
              <a:buSzPts val="1100"/>
              <a:buFont typeface="Arial"/>
              <a:buNone/>
            </a:pPr>
            <a:r>
              <a:rPr lang="en">
                <a:solidFill>
                  <a:schemeClr val="dk1"/>
                </a:solidFill>
              </a:rPr>
              <a:t>These are the results from the mmdd subset showing the average number of births for that day over the 15 years.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f27314f22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f27314f22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visualization of the average births per date. We took each date in a year and averaged it between the 15 years and created a scatter plot above. As seen on this plot, there are 366 points on this graph. Each point represents the average of each date in a year. While most dates hover between 10,000 and 12,500, there are a few dates with an extremely low average of births.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f27314f2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f27314f2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200150" y="1790058"/>
            <a:ext cx="6743700" cy="12345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Autofit/>
          </a:bodyPr>
          <a:lstStyle>
            <a:lvl1pPr lvl="0" rtl="0" algn="ctr">
              <a:lnSpc>
                <a:spcPct val="90000"/>
              </a:lnSpc>
              <a:spcBef>
                <a:spcPts val="0"/>
              </a:spcBef>
              <a:spcAft>
                <a:spcPts val="0"/>
              </a:spcAft>
              <a:buClr>
                <a:srgbClr val="262626"/>
              </a:buClr>
              <a:buSzPts val="2900"/>
              <a:buFont typeface="Gill Sans"/>
              <a:buNone/>
              <a:defRPr sz="29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 name="Google Shape;13;p2"/>
          <p:cNvSpPr txBox="1"/>
          <p:nvPr>
            <p:ph idx="1" type="subTitle"/>
          </p:nvPr>
        </p:nvSpPr>
        <p:spPr>
          <a:xfrm>
            <a:off x="2021395" y="3264408"/>
            <a:ext cx="5101200" cy="930000"/>
          </a:xfrm>
          <a:prstGeom prst="rect">
            <a:avLst/>
          </a:prstGeom>
          <a:noFill/>
          <a:ln>
            <a:noFill/>
          </a:ln>
        </p:spPr>
        <p:txBody>
          <a:bodyPr anchorCtr="0" anchor="t" bIns="34275" lIns="68575" spcFirstLastPara="1" rIns="68575" wrap="square" tIns="34275">
            <a:noAutofit/>
          </a:bodyPr>
          <a:lstStyle>
            <a:lvl1pPr lvl="0" rtl="0" algn="ctr">
              <a:lnSpc>
                <a:spcPct val="100000"/>
              </a:lnSpc>
              <a:spcBef>
                <a:spcPts val="800"/>
              </a:spcBef>
              <a:spcAft>
                <a:spcPts val="0"/>
              </a:spcAft>
              <a:buSzPts val="1500"/>
              <a:buNone/>
              <a:defRPr sz="1500">
                <a:solidFill>
                  <a:srgbClr val="FEFEFE"/>
                </a:solidFill>
              </a:defRPr>
            </a:lvl1pPr>
            <a:lvl2pPr lvl="1" rtl="0" algn="ctr">
              <a:lnSpc>
                <a:spcPct val="100000"/>
              </a:lnSpc>
              <a:spcBef>
                <a:spcPts val="800"/>
              </a:spcBef>
              <a:spcAft>
                <a:spcPts val="0"/>
              </a:spcAft>
              <a:buSzPts val="1500"/>
              <a:buNone/>
              <a:defRPr sz="1500"/>
            </a:lvl2pPr>
            <a:lvl3pPr lvl="2" rtl="0" algn="ctr">
              <a:lnSpc>
                <a:spcPct val="100000"/>
              </a:lnSpc>
              <a:spcBef>
                <a:spcPts val="800"/>
              </a:spcBef>
              <a:spcAft>
                <a:spcPts val="0"/>
              </a:spcAft>
              <a:buSzPts val="1400"/>
              <a:buNone/>
              <a:defRPr sz="1400"/>
            </a:lvl3pPr>
            <a:lvl4pPr lvl="3" rtl="0" algn="ctr">
              <a:lnSpc>
                <a:spcPct val="100000"/>
              </a:lnSpc>
              <a:spcBef>
                <a:spcPts val="800"/>
              </a:spcBef>
              <a:spcAft>
                <a:spcPts val="0"/>
              </a:spcAft>
              <a:buSzPts val="1200"/>
              <a:buNone/>
              <a:defRPr sz="1200"/>
            </a:lvl4pPr>
            <a:lvl5pPr lvl="4" rtl="0" algn="ctr">
              <a:lnSpc>
                <a:spcPct val="100000"/>
              </a:lnSpc>
              <a:spcBef>
                <a:spcPts val="800"/>
              </a:spcBef>
              <a:spcAft>
                <a:spcPts val="0"/>
              </a:spcAft>
              <a:buSzPts val="1200"/>
              <a:buNone/>
              <a:defRPr sz="1200"/>
            </a:lvl5pPr>
            <a:lvl6pPr lvl="5" rtl="0" algn="ctr">
              <a:lnSpc>
                <a:spcPct val="100000"/>
              </a:lnSpc>
              <a:spcBef>
                <a:spcPts val="800"/>
              </a:spcBef>
              <a:spcAft>
                <a:spcPts val="0"/>
              </a:spcAft>
              <a:buSzPts val="1200"/>
              <a:buNone/>
              <a:defRPr sz="1200"/>
            </a:lvl6pPr>
            <a:lvl7pPr lvl="6" rtl="0" algn="ctr">
              <a:lnSpc>
                <a:spcPct val="100000"/>
              </a:lnSpc>
              <a:spcBef>
                <a:spcPts val="800"/>
              </a:spcBef>
              <a:spcAft>
                <a:spcPts val="0"/>
              </a:spcAft>
              <a:buSzPts val="1200"/>
              <a:buNone/>
              <a:defRPr sz="1200"/>
            </a:lvl7pPr>
            <a:lvl8pPr lvl="7" rtl="0" algn="ctr">
              <a:lnSpc>
                <a:spcPct val="100000"/>
              </a:lnSpc>
              <a:spcBef>
                <a:spcPts val="800"/>
              </a:spcBef>
              <a:spcAft>
                <a:spcPts val="0"/>
              </a:spcAft>
              <a:buSzPts val="1200"/>
              <a:buNone/>
              <a:defRPr sz="1200"/>
            </a:lvl8pPr>
            <a:lvl9pPr lvl="8" rtl="0" algn="ctr">
              <a:lnSpc>
                <a:spcPct val="100000"/>
              </a:lnSpc>
              <a:spcBef>
                <a:spcPts val="800"/>
              </a:spcBef>
              <a:spcAft>
                <a:spcPts val="0"/>
              </a:spcAft>
              <a:buSzPts val="1200"/>
              <a:buNone/>
              <a:defRPr sz="1200"/>
            </a:lvl9pPr>
          </a:lstStyle>
          <a:p/>
        </p:txBody>
      </p:sp>
      <p:sp>
        <p:nvSpPr>
          <p:cNvPr id="14" name="Google Shape;14;p2"/>
          <p:cNvSpPr txBox="1"/>
          <p:nvPr>
            <p:ph idx="10" type="dt"/>
          </p:nvPr>
        </p:nvSpPr>
        <p:spPr>
          <a:xfrm>
            <a:off x="5866072" y="4679112"/>
            <a:ext cx="2065200" cy="243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 name="Google Shape;15;p2"/>
          <p:cNvSpPr txBox="1"/>
          <p:nvPr>
            <p:ph idx="11" type="ftr"/>
          </p:nvPr>
        </p:nvSpPr>
        <p:spPr>
          <a:xfrm>
            <a:off x="1200150" y="4677156"/>
            <a:ext cx="4425900" cy="240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spcFirstLastPara="1" rIns="13700" wrap="square" tIns="34275">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lvl1pPr lvl="0" rtl="0">
              <a:spcBef>
                <a:spcPts val="0"/>
              </a:spcBef>
              <a:spcAft>
                <a:spcPts val="0"/>
              </a:spcAft>
              <a:buSzPts val="2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 name="Google Shape;20;p3"/>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17500" lvl="0" marL="457200" rtl="0">
              <a:spcBef>
                <a:spcPts val="800"/>
              </a:spcBef>
              <a:spcAft>
                <a:spcPts val="0"/>
              </a:spcAft>
              <a:buSzPts val="1400"/>
              <a:buChar char="•"/>
              <a:defRPr/>
            </a:lvl1pPr>
            <a:lvl2pPr indent="-304800" lvl="1" marL="914400" rtl="0">
              <a:spcBef>
                <a:spcPts val="800"/>
              </a:spcBef>
              <a:spcAft>
                <a:spcPts val="0"/>
              </a:spcAft>
              <a:buSzPts val="1200"/>
              <a:buChar char="•"/>
              <a:defRPr/>
            </a:lvl2pPr>
            <a:lvl3pPr indent="-304800" lvl="2" marL="1371600" rtl="0">
              <a:spcBef>
                <a:spcPts val="800"/>
              </a:spcBef>
              <a:spcAft>
                <a:spcPts val="0"/>
              </a:spcAft>
              <a:buSzPts val="1200"/>
              <a:buChar char="•"/>
              <a:defRPr/>
            </a:lvl3pPr>
            <a:lvl4pPr indent="-304800" lvl="3" marL="1828800" rtl="0">
              <a:spcBef>
                <a:spcPts val="800"/>
              </a:spcBef>
              <a:spcAft>
                <a:spcPts val="0"/>
              </a:spcAft>
              <a:buSzPts val="1200"/>
              <a:buChar char="•"/>
              <a:defRPr/>
            </a:lvl4pPr>
            <a:lvl5pPr indent="-304800" lvl="4" marL="2286000" rtl="0">
              <a:spcBef>
                <a:spcPts val="800"/>
              </a:spcBef>
              <a:spcAft>
                <a:spcPts val="0"/>
              </a:spcAft>
              <a:buSzPts val="1200"/>
              <a:buChar char="•"/>
              <a:defRPr/>
            </a:lvl5pPr>
            <a:lvl6pPr indent="-304800" lvl="5" marL="2743200" rtl="0">
              <a:spcBef>
                <a:spcPts val="800"/>
              </a:spcBef>
              <a:spcAft>
                <a:spcPts val="0"/>
              </a:spcAft>
              <a:buSzPts val="1200"/>
              <a:buChar char="•"/>
              <a:defRPr/>
            </a:lvl6pPr>
            <a:lvl7pPr indent="-304800" lvl="6" marL="3200400" rtl="0">
              <a:spcBef>
                <a:spcPts val="800"/>
              </a:spcBef>
              <a:spcAft>
                <a:spcPts val="0"/>
              </a:spcAft>
              <a:buSzPts val="1200"/>
              <a:buChar char="•"/>
              <a:defRPr/>
            </a:lvl7pPr>
            <a:lvl8pPr indent="-304800" lvl="7" marL="3657600" rtl="0">
              <a:spcBef>
                <a:spcPts val="800"/>
              </a:spcBef>
              <a:spcAft>
                <a:spcPts val="0"/>
              </a:spcAft>
              <a:buSzPts val="1200"/>
              <a:buChar char="•"/>
              <a:defRPr/>
            </a:lvl8pPr>
            <a:lvl9pPr indent="-304800" lvl="8" marL="4114800" rtl="0">
              <a:spcBef>
                <a:spcPts val="800"/>
              </a:spcBef>
              <a:spcAft>
                <a:spcPts val="0"/>
              </a:spcAft>
              <a:buSzPts val="1200"/>
              <a:buChar char="•"/>
              <a:defRPr/>
            </a:lvl9pPr>
          </a:lstStyle>
          <a:p/>
        </p:txBody>
      </p:sp>
      <p:sp>
        <p:nvSpPr>
          <p:cNvPr id="21" name="Google Shape;21;p3"/>
          <p:cNvSpPr txBox="1"/>
          <p:nvPr>
            <p:ph idx="12" type="sldNum"/>
          </p:nvPr>
        </p:nvSpPr>
        <p:spPr>
          <a:xfrm>
            <a:off x="8490250" y="4681009"/>
            <a:ext cx="548700" cy="393600"/>
          </a:xfrm>
          <a:prstGeom prst="rect">
            <a:avLst/>
          </a:prstGeom>
        </p:spPr>
        <p:txBody>
          <a:bodyPr anchorCtr="0" anchor="ctr" bIns="34275" lIns="13700" spcFirstLastPara="1" rIns="13700"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73352" y="723519"/>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1673352" y="1978533"/>
            <a:ext cx="5797200" cy="2326500"/>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00000"/>
              </a:lnSpc>
              <a:spcBef>
                <a:spcPts val="800"/>
              </a:spcBef>
              <a:spcAft>
                <a:spcPts val="0"/>
              </a:spcAft>
              <a:buClr>
                <a:schemeClr val="accent2"/>
              </a:buClr>
              <a:buSzPts val="1400"/>
              <a:buFont typeface="Arial"/>
              <a:buChar char="•"/>
              <a:defRPr b="0" i="0" sz="1400" u="none" cap="none" strike="noStrike">
                <a:solidFill>
                  <a:srgbClr val="FEFEFE"/>
                </a:solidFill>
                <a:latin typeface="Gill Sans"/>
                <a:ea typeface="Gill Sans"/>
                <a:cs typeface="Gill Sans"/>
                <a:sym typeface="Gill Sans"/>
              </a:defRPr>
            </a:lvl1pPr>
            <a:lvl2pPr indent="-304800" lvl="1" marL="9144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2pPr>
            <a:lvl3pPr indent="-304800" lvl="2" marL="13716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3pPr>
            <a:lvl4pPr indent="-304800" lvl="3" marL="18288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4pPr>
            <a:lvl5pPr indent="-304800" lvl="4" marL="22860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5pPr>
            <a:lvl6pPr indent="-304800" lvl="5" marL="27432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8" name="Google Shape;8;p1"/>
          <p:cNvSpPr txBox="1"/>
          <p:nvPr>
            <p:ph idx="10" type="dt"/>
          </p:nvPr>
        </p:nvSpPr>
        <p:spPr>
          <a:xfrm>
            <a:off x="5866072" y="4679112"/>
            <a:ext cx="2065200" cy="2430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9" name="Google Shape;9;p1"/>
          <p:cNvSpPr txBox="1"/>
          <p:nvPr>
            <p:ph idx="11" type="ftr"/>
          </p:nvPr>
        </p:nvSpPr>
        <p:spPr>
          <a:xfrm>
            <a:off x="1200150" y="4677156"/>
            <a:ext cx="4425900" cy="2400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10" name="Google Shape;10;p1"/>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spcFirstLastPara="1" rIns="13700" wrap="square" tIns="34275">
            <a:noAutofit/>
          </a:bodyPr>
          <a:lstStyle>
            <a:lvl1pPr indent="0" lvl="0" marL="0" marR="0" rtl="0" algn="ctr">
              <a:spcBef>
                <a:spcPts val="0"/>
              </a:spcBef>
              <a:buNone/>
              <a:defRPr b="0" i="0" sz="8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8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8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8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8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8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8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8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8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schep77/DMTM_FinalProject_FA2020.git"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 name="Shape 25"/>
        <p:cNvGrpSpPr/>
        <p:nvPr/>
      </p:nvGrpSpPr>
      <p:grpSpPr>
        <a:xfrm>
          <a:off x="0" y="0"/>
          <a:ext cx="0" cy="0"/>
          <a:chOff x="0" y="0"/>
          <a:chExt cx="0" cy="0"/>
        </a:xfrm>
      </p:grpSpPr>
      <p:sp>
        <p:nvSpPr>
          <p:cNvPr id="26" name="Google Shape;26;p4"/>
          <p:cNvSpPr txBox="1"/>
          <p:nvPr>
            <p:ph type="ctrTitle"/>
          </p:nvPr>
        </p:nvSpPr>
        <p:spPr>
          <a:xfrm>
            <a:off x="900125" y="1843625"/>
            <a:ext cx="7322400" cy="1234500"/>
          </a:xfrm>
          <a:prstGeom prst="rect">
            <a:avLst/>
          </a:prstGeom>
        </p:spPr>
        <p:txBody>
          <a:bodyPr anchorCtr="1" anchor="ctr" bIns="137150" lIns="205725" spcFirstLastPara="1" rIns="205725" wrap="square" tIns="137150">
            <a:noAutofit/>
          </a:bodyPr>
          <a:lstStyle/>
          <a:p>
            <a:pPr indent="0" lvl="0" marL="0" rtl="0" algn="ctr">
              <a:spcBef>
                <a:spcPts val="0"/>
              </a:spcBef>
              <a:spcAft>
                <a:spcPts val="0"/>
              </a:spcAft>
              <a:buNone/>
            </a:pPr>
            <a:r>
              <a:rPr b="1" lang="en" sz="2600"/>
              <a:t>Data Mining and Text Mining - Final Project</a:t>
            </a:r>
            <a:endParaRPr b="1" sz="2600"/>
          </a:p>
        </p:txBody>
      </p:sp>
      <p:sp>
        <p:nvSpPr>
          <p:cNvPr id="27" name="Google Shape;27;p4"/>
          <p:cNvSpPr txBox="1"/>
          <p:nvPr>
            <p:ph idx="1" type="subTitle"/>
          </p:nvPr>
        </p:nvSpPr>
        <p:spPr>
          <a:xfrm>
            <a:off x="2021395" y="3264408"/>
            <a:ext cx="5101200" cy="9300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By:</a:t>
            </a:r>
            <a:endParaRPr/>
          </a:p>
          <a:p>
            <a:pPr indent="0" lvl="0" marL="0" rtl="0" algn="ctr">
              <a:spcBef>
                <a:spcPts val="800"/>
              </a:spcBef>
              <a:spcAft>
                <a:spcPts val="0"/>
              </a:spcAft>
              <a:buNone/>
            </a:pPr>
            <a:r>
              <a:rPr lang="en"/>
              <a:t>Kyle Dean, Kaitlyn Scheppa, Orel Yoshia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Results</a:t>
            </a:r>
            <a:endParaRPr b="1" sz="2200">
              <a:solidFill>
                <a:schemeClr val="accent2"/>
              </a:solidFill>
            </a:endParaRPr>
          </a:p>
        </p:txBody>
      </p:sp>
      <p:pic>
        <p:nvPicPr>
          <p:cNvPr id="84" name="Google Shape;84;p13"/>
          <p:cNvPicPr preferRelativeResize="0"/>
          <p:nvPr/>
        </p:nvPicPr>
        <p:blipFill>
          <a:blip r:embed="rId3">
            <a:alphaModFix/>
          </a:blip>
          <a:stretch>
            <a:fillRect/>
          </a:stretch>
        </p:blipFill>
        <p:spPr>
          <a:xfrm>
            <a:off x="2640450" y="1148775"/>
            <a:ext cx="6191839" cy="3821250"/>
          </a:xfrm>
          <a:prstGeom prst="rect">
            <a:avLst/>
          </a:prstGeom>
          <a:noFill/>
          <a:ln>
            <a:noFill/>
          </a:ln>
        </p:spPr>
      </p:pic>
      <p:sp>
        <p:nvSpPr>
          <p:cNvPr id="85" name="Google Shape;85;p13"/>
          <p:cNvSpPr txBox="1"/>
          <p:nvPr/>
        </p:nvSpPr>
        <p:spPr>
          <a:xfrm>
            <a:off x="311700" y="1305750"/>
            <a:ext cx="2115600" cy="3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Bar graph of the total number of births on each day of the week</a:t>
            </a:r>
            <a:endParaRPr>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Results</a:t>
            </a:r>
            <a:endParaRPr b="1" sz="2200">
              <a:solidFill>
                <a:schemeClr val="accent2"/>
              </a:solidFill>
            </a:endParaRPr>
          </a:p>
        </p:txBody>
      </p:sp>
      <p:pic>
        <p:nvPicPr>
          <p:cNvPr id="91" name="Google Shape;91;p14"/>
          <p:cNvPicPr preferRelativeResize="0"/>
          <p:nvPr/>
        </p:nvPicPr>
        <p:blipFill rotWithShape="1">
          <a:blip r:embed="rId3">
            <a:alphaModFix/>
          </a:blip>
          <a:srcRect b="0" l="2752" r="0" t="0"/>
          <a:stretch/>
        </p:blipFill>
        <p:spPr>
          <a:xfrm>
            <a:off x="3209925" y="1344900"/>
            <a:ext cx="5622375" cy="3533775"/>
          </a:xfrm>
          <a:prstGeom prst="rect">
            <a:avLst/>
          </a:prstGeom>
          <a:noFill/>
          <a:ln>
            <a:noFill/>
          </a:ln>
        </p:spPr>
      </p:pic>
      <p:sp>
        <p:nvSpPr>
          <p:cNvPr id="92" name="Google Shape;92;p14"/>
          <p:cNvSpPr/>
          <p:nvPr/>
        </p:nvSpPr>
        <p:spPr>
          <a:xfrm>
            <a:off x="6148675" y="3860300"/>
            <a:ext cx="235200" cy="246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nvSpPr>
        <p:spPr>
          <a:xfrm>
            <a:off x="311700" y="1358150"/>
            <a:ext cx="2778600" cy="3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Scatter Plot representing US births on June 06, 2006</a:t>
            </a:r>
            <a:endParaRPr>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Results</a:t>
            </a:r>
            <a:endParaRPr b="1" sz="2200">
              <a:solidFill>
                <a:schemeClr val="accent2"/>
              </a:solidFill>
            </a:endParaRPr>
          </a:p>
        </p:txBody>
      </p:sp>
      <p:pic>
        <p:nvPicPr>
          <p:cNvPr id="99" name="Google Shape;99;p15"/>
          <p:cNvPicPr preferRelativeResize="0"/>
          <p:nvPr/>
        </p:nvPicPr>
        <p:blipFill rotWithShape="1">
          <a:blip r:embed="rId3">
            <a:alphaModFix/>
          </a:blip>
          <a:srcRect b="0" l="2818" r="0" t="0"/>
          <a:stretch/>
        </p:blipFill>
        <p:spPr>
          <a:xfrm>
            <a:off x="3241450" y="1403250"/>
            <a:ext cx="5590851" cy="3533775"/>
          </a:xfrm>
          <a:prstGeom prst="rect">
            <a:avLst/>
          </a:prstGeom>
          <a:noFill/>
          <a:ln>
            <a:noFill/>
          </a:ln>
        </p:spPr>
      </p:pic>
      <p:sp>
        <p:nvSpPr>
          <p:cNvPr id="100" name="Google Shape;100;p15"/>
          <p:cNvSpPr/>
          <p:nvPr/>
        </p:nvSpPr>
        <p:spPr>
          <a:xfrm>
            <a:off x="5357375" y="3817525"/>
            <a:ext cx="235200" cy="246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nvSpPr>
        <p:spPr>
          <a:xfrm>
            <a:off x="311700" y="1358150"/>
            <a:ext cx="2778600" cy="3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Scatter Plot representing US births on July 07, 2007</a:t>
            </a:r>
            <a:endParaRPr>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Results</a:t>
            </a:r>
            <a:endParaRPr b="1" sz="2200">
              <a:solidFill>
                <a:schemeClr val="accent2"/>
              </a:solidFill>
            </a:endParaRPr>
          </a:p>
        </p:txBody>
      </p:sp>
      <p:pic>
        <p:nvPicPr>
          <p:cNvPr id="107" name="Google Shape;107;p16"/>
          <p:cNvPicPr preferRelativeResize="0"/>
          <p:nvPr/>
        </p:nvPicPr>
        <p:blipFill>
          <a:blip r:embed="rId3">
            <a:alphaModFix/>
          </a:blip>
          <a:stretch>
            <a:fillRect/>
          </a:stretch>
        </p:blipFill>
        <p:spPr>
          <a:xfrm>
            <a:off x="3203013" y="1485825"/>
            <a:ext cx="5629275" cy="3448050"/>
          </a:xfrm>
          <a:prstGeom prst="rect">
            <a:avLst/>
          </a:prstGeom>
          <a:noFill/>
          <a:ln>
            <a:noFill/>
          </a:ln>
        </p:spPr>
      </p:pic>
      <p:sp>
        <p:nvSpPr>
          <p:cNvPr id="108" name="Google Shape;108;p16"/>
          <p:cNvSpPr/>
          <p:nvPr/>
        </p:nvSpPr>
        <p:spPr>
          <a:xfrm>
            <a:off x="7538800" y="3753350"/>
            <a:ext cx="235200" cy="246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311700" y="1358150"/>
            <a:ext cx="2778600" cy="3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Scatter Plot representing US births on August 08, 2008</a:t>
            </a:r>
            <a:endParaRPr>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Results</a:t>
            </a:r>
            <a:endParaRPr b="1" sz="2200">
              <a:solidFill>
                <a:schemeClr val="accent2"/>
              </a:solidFill>
            </a:endParaRPr>
          </a:p>
        </p:txBody>
      </p:sp>
      <p:pic>
        <p:nvPicPr>
          <p:cNvPr id="115" name="Google Shape;115;p17"/>
          <p:cNvPicPr preferRelativeResize="0"/>
          <p:nvPr/>
        </p:nvPicPr>
        <p:blipFill>
          <a:blip r:embed="rId3">
            <a:alphaModFix/>
          </a:blip>
          <a:stretch>
            <a:fillRect/>
          </a:stretch>
        </p:blipFill>
        <p:spPr>
          <a:xfrm>
            <a:off x="3107763" y="1458825"/>
            <a:ext cx="5724525" cy="3467100"/>
          </a:xfrm>
          <a:prstGeom prst="rect">
            <a:avLst/>
          </a:prstGeom>
          <a:noFill/>
          <a:ln>
            <a:noFill/>
          </a:ln>
        </p:spPr>
      </p:pic>
      <p:sp>
        <p:nvSpPr>
          <p:cNvPr id="116" name="Google Shape;116;p17"/>
          <p:cNvSpPr/>
          <p:nvPr/>
        </p:nvSpPr>
        <p:spPr>
          <a:xfrm>
            <a:off x="7570900" y="3453950"/>
            <a:ext cx="235200" cy="246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a:off x="311700" y="1358150"/>
            <a:ext cx="2778600" cy="3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Scatter Plot representing US births on November 11, 2011</a:t>
            </a:r>
            <a:endParaRPr>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lang="en"/>
              <a:t>Conclusion</a:t>
            </a:r>
            <a:endParaRPr/>
          </a:p>
        </p:txBody>
      </p:sp>
      <p:sp>
        <p:nvSpPr>
          <p:cNvPr id="123" name="Google Shape;123;p18"/>
          <p:cNvSpPr txBox="1"/>
          <p:nvPr>
            <p:ph idx="1" type="body"/>
          </p:nvPr>
        </p:nvSpPr>
        <p:spPr>
          <a:xfrm>
            <a:off x="311700" y="1255675"/>
            <a:ext cx="8520600" cy="34164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Clr>
                <a:srgbClr val="000000"/>
              </a:buClr>
              <a:buSzPts val="1400"/>
              <a:buChar char="•"/>
            </a:pPr>
            <a:r>
              <a:rPr lang="en">
                <a:solidFill>
                  <a:srgbClr val="000000"/>
                </a:solidFill>
              </a:rPr>
              <a:t>The highest births per year from 2000 to 2014 was in the year 2009 and the lowest was in the year 2013.</a:t>
            </a:r>
            <a:endParaRPr>
              <a:solidFill>
                <a:srgbClr val="000000"/>
              </a:solidFill>
            </a:endParaRPr>
          </a:p>
          <a:p>
            <a:pPr indent="0" lvl="0" marL="457200" rtl="0" algn="l">
              <a:lnSpc>
                <a:spcPct val="115000"/>
              </a:lnSpc>
              <a:spcBef>
                <a:spcPts val="800"/>
              </a:spcBef>
              <a:spcAft>
                <a:spcPts val="0"/>
              </a:spcAft>
              <a:buNone/>
            </a:pPr>
            <a:r>
              <a:t/>
            </a:r>
            <a:endParaRPr>
              <a:solidFill>
                <a:srgbClr val="000000"/>
              </a:solidFill>
            </a:endParaRPr>
          </a:p>
          <a:p>
            <a:pPr indent="-317500" lvl="0" marL="457200" rtl="0" algn="l">
              <a:lnSpc>
                <a:spcPct val="100000"/>
              </a:lnSpc>
              <a:spcBef>
                <a:spcPts val="800"/>
              </a:spcBef>
              <a:spcAft>
                <a:spcPts val="0"/>
              </a:spcAft>
              <a:buClr>
                <a:srgbClr val="000000"/>
              </a:buClr>
              <a:buSzPts val="1400"/>
              <a:buChar char="•"/>
            </a:pPr>
            <a:r>
              <a:rPr lang="en">
                <a:solidFill>
                  <a:srgbClr val="000000"/>
                </a:solidFill>
              </a:rPr>
              <a:t>The average date that had the lowest amount of births was right before, during, and after major holidays. The lowest was also February 29th because it is a leap year that only happened 4 times between 2000 and 2014.</a:t>
            </a:r>
            <a:endParaRPr>
              <a:solidFill>
                <a:srgbClr val="000000"/>
              </a:solidFill>
            </a:endParaRPr>
          </a:p>
          <a:p>
            <a:pPr indent="0" lvl="0" marL="457200" rtl="0" algn="l">
              <a:lnSpc>
                <a:spcPct val="100000"/>
              </a:lnSpc>
              <a:spcBef>
                <a:spcPts val="800"/>
              </a:spcBef>
              <a:spcAft>
                <a:spcPts val="0"/>
              </a:spcAft>
              <a:buNone/>
            </a:pPr>
            <a:r>
              <a:t/>
            </a:r>
            <a:endParaRPr>
              <a:solidFill>
                <a:srgbClr val="000000"/>
              </a:solidFill>
            </a:endParaRPr>
          </a:p>
          <a:p>
            <a:pPr indent="-317500" lvl="0" marL="457200" rtl="0" algn="l">
              <a:lnSpc>
                <a:spcPct val="100000"/>
              </a:lnSpc>
              <a:spcBef>
                <a:spcPts val="800"/>
              </a:spcBef>
              <a:spcAft>
                <a:spcPts val="0"/>
              </a:spcAft>
              <a:buClr>
                <a:srgbClr val="000000"/>
              </a:buClr>
              <a:buSzPts val="1400"/>
              <a:buChar char="•"/>
            </a:pPr>
            <a:r>
              <a:rPr lang="en">
                <a:solidFill>
                  <a:srgbClr val="000000"/>
                </a:solidFill>
              </a:rPr>
              <a:t>Days of the week are highly correlated to when people give birth. Weekends had the lowest average births.</a:t>
            </a:r>
            <a:endParaRPr>
              <a:solidFill>
                <a:srgbClr val="000000"/>
              </a:solidFill>
            </a:endParaRPr>
          </a:p>
          <a:p>
            <a:pPr indent="0" lvl="0" marL="457200" rtl="0" algn="l">
              <a:lnSpc>
                <a:spcPct val="100000"/>
              </a:lnSpc>
              <a:spcBef>
                <a:spcPts val="800"/>
              </a:spcBef>
              <a:spcAft>
                <a:spcPts val="0"/>
              </a:spcAft>
              <a:buNone/>
            </a:pPr>
            <a:r>
              <a:t/>
            </a:r>
            <a:endParaRPr>
              <a:solidFill>
                <a:srgbClr val="000000"/>
              </a:solidFill>
            </a:endParaRPr>
          </a:p>
          <a:p>
            <a:pPr indent="-317500" lvl="0" marL="457200" rtl="0" algn="l">
              <a:lnSpc>
                <a:spcPct val="100000"/>
              </a:lnSpc>
              <a:spcBef>
                <a:spcPts val="800"/>
              </a:spcBef>
              <a:spcAft>
                <a:spcPts val="0"/>
              </a:spcAft>
              <a:buClr>
                <a:srgbClr val="000000"/>
              </a:buClr>
              <a:buSzPts val="1400"/>
              <a:buChar char="•"/>
            </a:pPr>
            <a:r>
              <a:rPr lang="en">
                <a:solidFill>
                  <a:srgbClr val="000000"/>
                </a:solidFill>
              </a:rPr>
              <a:t>Cool dates like 07/07/07 and 11/11/11 can make a difference in the amount of births but if they fell on a weekend, it will </a:t>
            </a:r>
            <a:r>
              <a:rPr lang="en">
                <a:solidFill>
                  <a:srgbClr val="000000"/>
                </a:solidFill>
              </a:rPr>
              <a:t>definitely</a:t>
            </a:r>
            <a:r>
              <a:rPr lang="en">
                <a:solidFill>
                  <a:srgbClr val="000000"/>
                </a:solidFill>
              </a:rPr>
              <a:t> affect the results.</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7" name="Shape 127"/>
        <p:cNvGrpSpPr/>
        <p:nvPr/>
      </p:nvGrpSpPr>
      <p:grpSpPr>
        <a:xfrm>
          <a:off x="0" y="0"/>
          <a:ext cx="0" cy="0"/>
          <a:chOff x="0" y="0"/>
          <a:chExt cx="0" cy="0"/>
        </a:xfrm>
      </p:grpSpPr>
      <p:sp>
        <p:nvSpPr>
          <p:cNvPr id="128" name="Google Shape;128;p19"/>
          <p:cNvSpPr txBox="1"/>
          <p:nvPr>
            <p:ph type="ctrTitle"/>
          </p:nvPr>
        </p:nvSpPr>
        <p:spPr>
          <a:xfrm>
            <a:off x="900125" y="1843625"/>
            <a:ext cx="7322400" cy="1234500"/>
          </a:xfrm>
          <a:prstGeom prst="rect">
            <a:avLst/>
          </a:prstGeom>
        </p:spPr>
        <p:txBody>
          <a:bodyPr anchorCtr="1" anchor="ctr" bIns="137150" lIns="205725" spcFirstLastPara="1" rIns="205725" wrap="square" tIns="137150">
            <a:noAutofit/>
          </a:bodyPr>
          <a:lstStyle/>
          <a:p>
            <a:pPr indent="0" lvl="0" marL="0" rtl="0" algn="ctr">
              <a:spcBef>
                <a:spcPts val="0"/>
              </a:spcBef>
              <a:spcAft>
                <a:spcPts val="0"/>
              </a:spcAft>
              <a:buNone/>
            </a:pPr>
            <a:r>
              <a:rPr b="1" lang="en"/>
              <a:t>Thank You</a:t>
            </a:r>
            <a:endParaRPr b="1"/>
          </a:p>
        </p:txBody>
      </p:sp>
      <p:sp>
        <p:nvSpPr>
          <p:cNvPr id="129" name="Google Shape;129;p19"/>
          <p:cNvSpPr txBox="1"/>
          <p:nvPr>
            <p:ph idx="1" type="subTitle"/>
          </p:nvPr>
        </p:nvSpPr>
        <p:spPr>
          <a:xfrm>
            <a:off x="2021395" y="3264408"/>
            <a:ext cx="5101200" cy="9300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Hope you enjoyed learning about Births of Babies in the US!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lang="en"/>
              <a:t>Link to GitHub</a:t>
            </a:r>
            <a:endParaRPr/>
          </a:p>
        </p:txBody>
      </p:sp>
      <p:sp>
        <p:nvSpPr>
          <p:cNvPr id="135" name="Google Shape;135;p2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b="1" lang="en"/>
              <a:t>Click on baby below for the link to our GitHub Page</a:t>
            </a:r>
            <a:endParaRPr b="1"/>
          </a:p>
        </p:txBody>
      </p:sp>
      <p:pic>
        <p:nvPicPr>
          <p:cNvPr id="136" name="Google Shape;136;p20">
            <a:hlinkClick r:id="rId3"/>
          </p:cNvPr>
          <p:cNvPicPr preferRelativeResize="0"/>
          <p:nvPr/>
        </p:nvPicPr>
        <p:blipFill>
          <a:blip r:embed="rId4">
            <a:alphaModFix/>
          </a:blip>
          <a:stretch>
            <a:fillRect/>
          </a:stretch>
        </p:blipFill>
        <p:spPr>
          <a:xfrm>
            <a:off x="3487225" y="1903650"/>
            <a:ext cx="2169550" cy="318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5"/>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Our Dataset</a:t>
            </a:r>
            <a:endParaRPr b="1" sz="2200">
              <a:solidFill>
                <a:schemeClr val="accent2"/>
              </a:solidFill>
            </a:endParaRPr>
          </a:p>
        </p:txBody>
      </p:sp>
      <p:pic>
        <p:nvPicPr>
          <p:cNvPr id="33" name="Google Shape;33;p5"/>
          <p:cNvPicPr preferRelativeResize="0"/>
          <p:nvPr/>
        </p:nvPicPr>
        <p:blipFill>
          <a:blip r:embed="rId3">
            <a:alphaModFix/>
          </a:blip>
          <a:stretch>
            <a:fillRect/>
          </a:stretch>
        </p:blipFill>
        <p:spPr>
          <a:xfrm>
            <a:off x="570900" y="1529425"/>
            <a:ext cx="8002185" cy="294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7" name="Shape 37"/>
        <p:cNvGrpSpPr/>
        <p:nvPr/>
      </p:nvGrpSpPr>
      <p:grpSpPr>
        <a:xfrm>
          <a:off x="0" y="0"/>
          <a:ext cx="0" cy="0"/>
          <a:chOff x="0" y="0"/>
          <a:chExt cx="0" cy="0"/>
        </a:xfrm>
      </p:grpSpPr>
      <p:sp>
        <p:nvSpPr>
          <p:cNvPr id="38" name="Google Shape;38;p6"/>
          <p:cNvSpPr txBox="1"/>
          <p:nvPr>
            <p:ph type="ctrTitle"/>
          </p:nvPr>
        </p:nvSpPr>
        <p:spPr>
          <a:xfrm>
            <a:off x="1200150" y="1790058"/>
            <a:ext cx="6743700" cy="1234500"/>
          </a:xfrm>
          <a:prstGeom prst="rect">
            <a:avLst/>
          </a:prstGeom>
        </p:spPr>
        <p:txBody>
          <a:bodyPr anchorCtr="1" anchor="ctr" bIns="137150" lIns="205725" spcFirstLastPara="1" rIns="205725" wrap="square" tIns="137150">
            <a:noAutofit/>
          </a:bodyPr>
          <a:lstStyle/>
          <a:p>
            <a:pPr indent="0" lvl="0" marL="0" rtl="0" algn="ctr">
              <a:spcBef>
                <a:spcPts val="0"/>
              </a:spcBef>
              <a:spcAft>
                <a:spcPts val="0"/>
              </a:spcAft>
              <a:buNone/>
            </a:pPr>
            <a:r>
              <a:rPr lang="en"/>
              <a:t>Births per 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7"/>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Analysis</a:t>
            </a:r>
            <a:endParaRPr b="1" sz="2200">
              <a:solidFill>
                <a:schemeClr val="accent2"/>
              </a:solidFill>
            </a:endParaRPr>
          </a:p>
        </p:txBody>
      </p:sp>
      <p:pic>
        <p:nvPicPr>
          <p:cNvPr id="44" name="Google Shape;44;p7"/>
          <p:cNvPicPr preferRelativeResize="0"/>
          <p:nvPr/>
        </p:nvPicPr>
        <p:blipFill>
          <a:blip r:embed="rId3">
            <a:alphaModFix/>
          </a:blip>
          <a:stretch>
            <a:fillRect/>
          </a:stretch>
        </p:blipFill>
        <p:spPr>
          <a:xfrm>
            <a:off x="311699" y="1153150"/>
            <a:ext cx="5447798" cy="2689200"/>
          </a:xfrm>
          <a:prstGeom prst="rect">
            <a:avLst/>
          </a:prstGeom>
          <a:noFill/>
          <a:ln>
            <a:noFill/>
          </a:ln>
        </p:spPr>
      </p:pic>
      <p:pic>
        <p:nvPicPr>
          <p:cNvPr id="45" name="Google Shape;45;p7"/>
          <p:cNvPicPr preferRelativeResize="0"/>
          <p:nvPr/>
        </p:nvPicPr>
        <p:blipFill>
          <a:blip r:embed="rId4">
            <a:alphaModFix/>
          </a:blip>
          <a:stretch>
            <a:fillRect/>
          </a:stretch>
        </p:blipFill>
        <p:spPr>
          <a:xfrm>
            <a:off x="311700" y="3842350"/>
            <a:ext cx="5447800" cy="1171758"/>
          </a:xfrm>
          <a:prstGeom prst="rect">
            <a:avLst/>
          </a:prstGeom>
          <a:noFill/>
          <a:ln>
            <a:noFill/>
          </a:ln>
        </p:spPr>
      </p:pic>
      <p:sp>
        <p:nvSpPr>
          <p:cNvPr id="46" name="Google Shape;46;p7"/>
          <p:cNvSpPr txBox="1"/>
          <p:nvPr/>
        </p:nvSpPr>
        <p:spPr>
          <a:xfrm>
            <a:off x="5988275" y="1219050"/>
            <a:ext cx="2844000" cy="3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Data frame of total Births by Year</a:t>
            </a:r>
            <a:endParaRPr>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Results</a:t>
            </a:r>
            <a:endParaRPr b="1" sz="2200">
              <a:solidFill>
                <a:schemeClr val="accent2"/>
              </a:solidFill>
            </a:endParaRPr>
          </a:p>
        </p:txBody>
      </p:sp>
      <p:pic>
        <p:nvPicPr>
          <p:cNvPr id="52" name="Google Shape;52;p8"/>
          <p:cNvPicPr preferRelativeResize="0"/>
          <p:nvPr/>
        </p:nvPicPr>
        <p:blipFill rotWithShape="1">
          <a:blip r:embed="rId3">
            <a:alphaModFix/>
          </a:blip>
          <a:srcRect b="0" l="4470" r="0" t="0"/>
          <a:stretch/>
        </p:blipFill>
        <p:spPr>
          <a:xfrm>
            <a:off x="3345400" y="1238125"/>
            <a:ext cx="5486901" cy="3429000"/>
          </a:xfrm>
          <a:prstGeom prst="rect">
            <a:avLst/>
          </a:prstGeom>
          <a:noFill/>
          <a:ln>
            <a:noFill/>
          </a:ln>
        </p:spPr>
      </p:pic>
      <p:sp>
        <p:nvSpPr>
          <p:cNvPr id="53" name="Google Shape;53;p8"/>
          <p:cNvSpPr txBox="1"/>
          <p:nvPr/>
        </p:nvSpPr>
        <p:spPr>
          <a:xfrm>
            <a:off x="311700" y="1198975"/>
            <a:ext cx="2844000" cy="3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Box plot of Births by Year</a:t>
            </a:r>
            <a:endParaRPr>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7" name="Shape 57"/>
        <p:cNvGrpSpPr/>
        <p:nvPr/>
      </p:nvGrpSpPr>
      <p:grpSpPr>
        <a:xfrm>
          <a:off x="0" y="0"/>
          <a:ext cx="0" cy="0"/>
          <a:chOff x="0" y="0"/>
          <a:chExt cx="0" cy="0"/>
        </a:xfrm>
      </p:grpSpPr>
      <p:sp>
        <p:nvSpPr>
          <p:cNvPr id="58" name="Google Shape;58;p9"/>
          <p:cNvSpPr txBox="1"/>
          <p:nvPr>
            <p:ph type="ctrTitle"/>
          </p:nvPr>
        </p:nvSpPr>
        <p:spPr>
          <a:xfrm>
            <a:off x="1200150" y="1790058"/>
            <a:ext cx="6743700" cy="1234500"/>
          </a:xfrm>
          <a:prstGeom prst="rect">
            <a:avLst/>
          </a:prstGeom>
        </p:spPr>
        <p:txBody>
          <a:bodyPr anchorCtr="1" anchor="ctr" bIns="137150" lIns="205725" spcFirstLastPara="1" rIns="205725" wrap="square" tIns="137150">
            <a:noAutofit/>
          </a:bodyPr>
          <a:lstStyle/>
          <a:p>
            <a:pPr indent="0" lvl="0" marL="0" rtl="0" algn="ctr">
              <a:spcBef>
                <a:spcPts val="0"/>
              </a:spcBef>
              <a:spcAft>
                <a:spcPts val="0"/>
              </a:spcAft>
              <a:buNone/>
            </a:pPr>
            <a:r>
              <a:rPr lang="en"/>
              <a:t>Births per Day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Analysis</a:t>
            </a:r>
            <a:endParaRPr b="1" sz="2200">
              <a:solidFill>
                <a:schemeClr val="accent2"/>
              </a:solidFill>
            </a:endParaRPr>
          </a:p>
        </p:txBody>
      </p:sp>
      <p:pic>
        <p:nvPicPr>
          <p:cNvPr id="64" name="Google Shape;64;p10"/>
          <p:cNvPicPr preferRelativeResize="0"/>
          <p:nvPr/>
        </p:nvPicPr>
        <p:blipFill>
          <a:blip r:embed="rId3">
            <a:alphaModFix/>
          </a:blip>
          <a:stretch>
            <a:fillRect/>
          </a:stretch>
        </p:blipFill>
        <p:spPr>
          <a:xfrm>
            <a:off x="311700" y="1119175"/>
            <a:ext cx="5934075" cy="2905125"/>
          </a:xfrm>
          <a:prstGeom prst="rect">
            <a:avLst/>
          </a:prstGeom>
          <a:noFill/>
          <a:ln>
            <a:noFill/>
          </a:ln>
        </p:spPr>
      </p:pic>
      <p:pic>
        <p:nvPicPr>
          <p:cNvPr id="65" name="Google Shape;65;p10"/>
          <p:cNvPicPr preferRelativeResize="0"/>
          <p:nvPr/>
        </p:nvPicPr>
        <p:blipFill rotWithShape="1">
          <a:blip r:embed="rId4">
            <a:alphaModFix/>
          </a:blip>
          <a:srcRect b="0" l="0" r="0" t="0"/>
          <a:stretch/>
        </p:blipFill>
        <p:spPr>
          <a:xfrm>
            <a:off x="311700" y="4024300"/>
            <a:ext cx="5934075" cy="757418"/>
          </a:xfrm>
          <a:prstGeom prst="rect">
            <a:avLst/>
          </a:prstGeom>
          <a:noFill/>
          <a:ln>
            <a:noFill/>
          </a:ln>
        </p:spPr>
      </p:pic>
      <p:sp>
        <p:nvSpPr>
          <p:cNvPr id="66" name="Google Shape;66;p10"/>
          <p:cNvSpPr txBox="1"/>
          <p:nvPr/>
        </p:nvSpPr>
        <p:spPr>
          <a:xfrm>
            <a:off x="6416000" y="1219050"/>
            <a:ext cx="2416200" cy="3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Data frame for average births on a specific date sorted by the lowest average.</a:t>
            </a:r>
            <a:endParaRPr>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p:cNvSpPr txBox="1"/>
          <p:nvPr>
            <p:ph type="title"/>
          </p:nvPr>
        </p:nvSpPr>
        <p:spPr>
          <a:xfrm>
            <a:off x="311700" y="391350"/>
            <a:ext cx="8520600" cy="626100"/>
          </a:xfrm>
          <a:prstGeom prst="rect">
            <a:avLst/>
          </a:prstGeom>
        </p:spPr>
        <p:txBody>
          <a:bodyPr anchorCtr="0" anchor="ctr" bIns="137150" lIns="137150" spcFirstLastPara="1" rIns="137150" wrap="square" tIns="137150">
            <a:noAutofit/>
          </a:bodyPr>
          <a:lstStyle/>
          <a:p>
            <a:pPr indent="0" lvl="0" marL="0" rtl="0" algn="ctr">
              <a:spcBef>
                <a:spcPts val="0"/>
              </a:spcBef>
              <a:spcAft>
                <a:spcPts val="0"/>
              </a:spcAft>
              <a:buNone/>
            </a:pPr>
            <a:r>
              <a:rPr b="1" lang="en" sz="2200">
                <a:solidFill>
                  <a:schemeClr val="accent2"/>
                </a:solidFill>
              </a:rPr>
              <a:t>Results</a:t>
            </a:r>
            <a:endParaRPr b="1" sz="2200">
              <a:solidFill>
                <a:schemeClr val="accent2"/>
              </a:solidFill>
            </a:endParaRPr>
          </a:p>
        </p:txBody>
      </p:sp>
      <p:pic>
        <p:nvPicPr>
          <p:cNvPr id="72" name="Google Shape;72;p11"/>
          <p:cNvPicPr preferRelativeResize="0"/>
          <p:nvPr/>
        </p:nvPicPr>
        <p:blipFill rotWithShape="1">
          <a:blip r:embed="rId3">
            <a:alphaModFix/>
          </a:blip>
          <a:srcRect b="0" l="950" r="0" t="1603"/>
          <a:stretch/>
        </p:blipFill>
        <p:spPr>
          <a:xfrm>
            <a:off x="2651950" y="1197650"/>
            <a:ext cx="6180350" cy="3760000"/>
          </a:xfrm>
          <a:prstGeom prst="rect">
            <a:avLst/>
          </a:prstGeom>
          <a:noFill/>
          <a:ln>
            <a:noFill/>
          </a:ln>
        </p:spPr>
      </p:pic>
      <p:sp>
        <p:nvSpPr>
          <p:cNvPr id="73" name="Google Shape;73;p11"/>
          <p:cNvSpPr txBox="1"/>
          <p:nvPr/>
        </p:nvSpPr>
        <p:spPr>
          <a:xfrm>
            <a:off x="311700" y="1293375"/>
            <a:ext cx="2158500" cy="35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Scatter plot of the data frame</a:t>
            </a:r>
            <a:endParaRPr>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7" name="Shape 77"/>
        <p:cNvGrpSpPr/>
        <p:nvPr/>
      </p:nvGrpSpPr>
      <p:grpSpPr>
        <a:xfrm>
          <a:off x="0" y="0"/>
          <a:ext cx="0" cy="0"/>
          <a:chOff x="0" y="0"/>
          <a:chExt cx="0" cy="0"/>
        </a:xfrm>
      </p:grpSpPr>
      <p:sp>
        <p:nvSpPr>
          <p:cNvPr id="78" name="Google Shape;78;p12"/>
          <p:cNvSpPr txBox="1"/>
          <p:nvPr>
            <p:ph type="ctrTitle"/>
          </p:nvPr>
        </p:nvSpPr>
        <p:spPr>
          <a:xfrm>
            <a:off x="1200150" y="1790058"/>
            <a:ext cx="6743700" cy="1234500"/>
          </a:xfrm>
          <a:prstGeom prst="rect">
            <a:avLst/>
          </a:prstGeom>
        </p:spPr>
        <p:txBody>
          <a:bodyPr anchorCtr="1" anchor="ctr" bIns="137150" lIns="205725" spcFirstLastPara="1" rIns="205725" wrap="square" tIns="137150">
            <a:noAutofit/>
          </a:bodyPr>
          <a:lstStyle/>
          <a:p>
            <a:pPr indent="0" lvl="0" marL="0" rtl="0" algn="ctr">
              <a:spcBef>
                <a:spcPts val="0"/>
              </a:spcBef>
              <a:spcAft>
                <a:spcPts val="0"/>
              </a:spcAft>
              <a:buNone/>
            </a:pPr>
            <a:r>
              <a:rPr lang="en"/>
              <a:t>Days of the Week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