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sldIdLst>
    <p:sldId id="256" r:id="rId2"/>
    <p:sldId id="291" r:id="rId3"/>
    <p:sldId id="464" r:id="rId4"/>
    <p:sldId id="257" r:id="rId5"/>
    <p:sldId id="261" r:id="rId6"/>
    <p:sldId id="262" r:id="rId7"/>
    <p:sldId id="293" r:id="rId8"/>
    <p:sldId id="292" r:id="rId9"/>
    <p:sldId id="258" r:id="rId10"/>
    <p:sldId id="301" r:id="rId11"/>
    <p:sldId id="290" r:id="rId12"/>
    <p:sldId id="332" r:id="rId13"/>
    <p:sldId id="303" r:id="rId14"/>
    <p:sldId id="298" r:id="rId15"/>
    <p:sldId id="307" r:id="rId16"/>
    <p:sldId id="333" r:id="rId17"/>
    <p:sldId id="310" r:id="rId18"/>
    <p:sldId id="308" r:id="rId19"/>
    <p:sldId id="299" r:id="rId20"/>
    <p:sldId id="334" r:id="rId21"/>
    <p:sldId id="321" r:id="rId22"/>
    <p:sldId id="323" r:id="rId23"/>
    <p:sldId id="317" r:id="rId24"/>
    <p:sldId id="318" r:id="rId25"/>
    <p:sldId id="320" r:id="rId26"/>
    <p:sldId id="319" r:id="rId27"/>
    <p:sldId id="324" r:id="rId28"/>
    <p:sldId id="403" r:id="rId29"/>
    <p:sldId id="300" r:id="rId30"/>
    <p:sldId id="325" r:id="rId31"/>
    <p:sldId id="328" r:id="rId32"/>
    <p:sldId id="329" r:id="rId33"/>
    <p:sldId id="443" r:id="rId34"/>
    <p:sldId id="445" r:id="rId35"/>
    <p:sldId id="444" r:id="rId36"/>
    <p:sldId id="446" r:id="rId37"/>
    <p:sldId id="353" r:id="rId38"/>
    <p:sldId id="354" r:id="rId39"/>
    <p:sldId id="358" r:id="rId40"/>
    <p:sldId id="357" r:id="rId41"/>
    <p:sldId id="359" r:id="rId42"/>
    <p:sldId id="311" r:id="rId43"/>
    <p:sldId id="326" r:id="rId44"/>
    <p:sldId id="335" r:id="rId45"/>
    <p:sldId id="331" r:id="rId46"/>
    <p:sldId id="336" r:id="rId47"/>
    <p:sldId id="338" r:id="rId48"/>
    <p:sldId id="339" r:id="rId49"/>
    <p:sldId id="341" r:id="rId50"/>
    <p:sldId id="343" r:id="rId51"/>
    <p:sldId id="344" r:id="rId52"/>
    <p:sldId id="348" r:id="rId53"/>
    <p:sldId id="347" r:id="rId54"/>
    <p:sldId id="349" r:id="rId55"/>
    <p:sldId id="345" r:id="rId56"/>
    <p:sldId id="361" r:id="rId57"/>
    <p:sldId id="363" r:id="rId58"/>
    <p:sldId id="372" r:id="rId59"/>
    <p:sldId id="373" r:id="rId60"/>
    <p:sldId id="368" r:id="rId61"/>
    <p:sldId id="398" r:id="rId62"/>
    <p:sldId id="399" r:id="rId63"/>
    <p:sldId id="384" r:id="rId64"/>
    <p:sldId id="402" r:id="rId65"/>
    <p:sldId id="450" r:id="rId66"/>
    <p:sldId id="374" r:id="rId67"/>
    <p:sldId id="381" r:id="rId68"/>
    <p:sldId id="383" r:id="rId69"/>
    <p:sldId id="422" r:id="rId70"/>
    <p:sldId id="380" r:id="rId71"/>
    <p:sldId id="388" r:id="rId72"/>
    <p:sldId id="441" r:id="rId73"/>
    <p:sldId id="394" r:id="rId74"/>
    <p:sldId id="420" r:id="rId75"/>
    <p:sldId id="395" r:id="rId76"/>
    <p:sldId id="396" r:id="rId77"/>
    <p:sldId id="405" r:id="rId78"/>
    <p:sldId id="369" r:id="rId79"/>
    <p:sldId id="408" r:id="rId80"/>
    <p:sldId id="462" r:id="rId81"/>
    <p:sldId id="410" r:id="rId82"/>
    <p:sldId id="411" r:id="rId83"/>
    <p:sldId id="409" r:id="rId84"/>
    <p:sldId id="412" r:id="rId85"/>
    <p:sldId id="406" r:id="rId86"/>
    <p:sldId id="414" r:id="rId87"/>
    <p:sldId id="413" r:id="rId88"/>
    <p:sldId id="442" r:id="rId89"/>
    <p:sldId id="415" r:id="rId90"/>
    <p:sldId id="416" r:id="rId91"/>
    <p:sldId id="417" r:id="rId92"/>
    <p:sldId id="418" r:id="rId93"/>
    <p:sldId id="365" r:id="rId94"/>
    <p:sldId id="437" r:id="rId95"/>
    <p:sldId id="423" r:id="rId96"/>
    <p:sldId id="424" r:id="rId97"/>
    <p:sldId id="438" r:id="rId98"/>
    <p:sldId id="425" r:id="rId99"/>
    <p:sldId id="427" r:id="rId100"/>
    <p:sldId id="426" r:id="rId101"/>
    <p:sldId id="439" r:id="rId102"/>
    <p:sldId id="430" r:id="rId103"/>
    <p:sldId id="428" r:id="rId104"/>
    <p:sldId id="447" r:id="rId105"/>
    <p:sldId id="448" r:id="rId106"/>
    <p:sldId id="451" r:id="rId107"/>
    <p:sldId id="452" r:id="rId108"/>
    <p:sldId id="453" r:id="rId109"/>
    <p:sldId id="392" r:id="rId110"/>
    <p:sldId id="454" r:id="rId111"/>
    <p:sldId id="460" r:id="rId112"/>
    <p:sldId id="458" r:id="rId113"/>
    <p:sldId id="461" r:id="rId114"/>
    <p:sldId id="463" r:id="rId115"/>
    <p:sldId id="459" r:id="rId116"/>
    <p:sldId id="431" r:id="rId117"/>
    <p:sldId id="400" r:id="rId118"/>
    <p:sldId id="401" r:id="rId119"/>
    <p:sldId id="376" r:id="rId120"/>
    <p:sldId id="435" r:id="rId121"/>
    <p:sldId id="378" r:id="rId122"/>
    <p:sldId id="377" r:id="rId123"/>
    <p:sldId id="276" r:id="rId124"/>
    <p:sldId id="277" r:id="rId125"/>
    <p:sldId id="278" r:id="rId126"/>
    <p:sldId id="455" r:id="rId127"/>
    <p:sldId id="456" r:id="rId128"/>
    <p:sldId id="457" r:id="rId129"/>
    <p:sldId id="279" r:id="rId1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00"/>
    <a:srgbClr val="000C00"/>
    <a:srgbClr val="011200"/>
    <a:srgbClr val="FF00FF"/>
    <a:srgbClr val="AFECFF"/>
    <a:srgbClr val="021400"/>
    <a:srgbClr val="07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94707"/>
  </p:normalViewPr>
  <p:slideViewPr>
    <p:cSldViewPr snapToGrid="0" snapToObjects="1">
      <p:cViewPr varScale="1">
        <p:scale>
          <a:sx n="115" d="100"/>
          <a:sy n="115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notesMaster" Target="notesMasters/notesMaster1.xml"/><Relationship Id="rId132" Type="http://schemas.openxmlformats.org/officeDocument/2006/relationships/presProps" Target="presProps.xml"/><Relationship Id="rId133" Type="http://schemas.openxmlformats.org/officeDocument/2006/relationships/viewProps" Target="viewProps.xml"/><Relationship Id="rId134" Type="http://schemas.openxmlformats.org/officeDocument/2006/relationships/theme" Target="theme/theme1.xml"/><Relationship Id="rId13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0803E-42AF-B849-A690-E23457D27C5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FDCF4-AC39-2443-BA09-5F99875B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-&gt; array</a:t>
            </a:r>
          </a:p>
          <a:p>
            <a:r>
              <a:rPr lang="en-US" dirty="0" smtClean="0"/>
              <a:t>R -&gt; vectors,</a:t>
            </a:r>
            <a:r>
              <a:rPr lang="en-US" baseline="0" dirty="0" smtClean="0"/>
              <a:t> </a:t>
            </a:r>
            <a:r>
              <a:rPr lang="en-US" dirty="0" smtClean="0"/>
              <a:t>lists,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called associative arrays </a:t>
            </a:r>
          </a:p>
          <a:p>
            <a:r>
              <a:rPr lang="en-US" dirty="0" smtClean="0"/>
              <a:t>Perl -&gt; hash</a:t>
            </a:r>
          </a:p>
          <a:p>
            <a:r>
              <a:rPr lang="en-US" dirty="0" smtClean="0"/>
              <a:t>R -&gt;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C -&gt; hash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-&gt; hash</a:t>
            </a:r>
          </a:p>
          <a:p>
            <a:r>
              <a:rPr lang="en-US" dirty="0" smtClean="0"/>
              <a:t>R -&gt;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Lucida Console"/>
                <a:cs typeface="Lucida Console"/>
              </a:rPr>
              <a:t># in python, R, PERL</a:t>
            </a:r>
          </a:p>
          <a:p>
            <a:pPr>
              <a:lnSpc>
                <a:spcPct val="130000"/>
              </a:lnSpc>
            </a:pPr>
            <a:r>
              <a:rPr lang="en-US" sz="1200" i="0" dirty="0" smtClean="0">
                <a:latin typeface="Lucida Console"/>
                <a:cs typeface="Lucida Console"/>
              </a:rPr>
              <a:t>// in </a:t>
            </a:r>
            <a:r>
              <a:rPr lang="en-US" sz="1200" i="0" dirty="0" err="1" smtClean="0">
                <a:latin typeface="Lucida Console"/>
                <a:cs typeface="Lucida Console"/>
              </a:rPr>
              <a:t>javascript</a:t>
            </a:r>
            <a:r>
              <a:rPr lang="en-US" sz="1200" i="0" dirty="0" smtClean="0">
                <a:latin typeface="Lucida Console"/>
                <a:cs typeface="Lucida Console"/>
              </a:rPr>
              <a:t>, java, C++</a:t>
            </a:r>
          </a:p>
          <a:p>
            <a:pPr>
              <a:lnSpc>
                <a:spcPct val="130000"/>
              </a:lnSpc>
            </a:pPr>
            <a:r>
              <a:rPr lang="en-US" sz="1200" i="0" dirty="0" smtClean="0">
                <a:latin typeface="Lucida Console"/>
                <a:cs typeface="Lucida Console"/>
              </a:rPr>
              <a:t>/* comment */ C, </a:t>
            </a:r>
            <a:r>
              <a:rPr lang="en-US" sz="1200" i="0" dirty="0" err="1" smtClean="0">
                <a:latin typeface="Lucida Console"/>
                <a:cs typeface="Lucida Console"/>
              </a:rPr>
              <a:t>javascript</a:t>
            </a:r>
            <a:r>
              <a:rPr lang="en-US" sz="1200" i="0" dirty="0" smtClean="0">
                <a:latin typeface="Lucida Console"/>
                <a:cs typeface="Lucida Console"/>
              </a:rPr>
              <a:t>, java</a:t>
            </a:r>
          </a:p>
          <a:p>
            <a:pPr>
              <a:lnSpc>
                <a:spcPct val="130000"/>
              </a:lnSpc>
            </a:pPr>
            <a:r>
              <a:rPr lang="en-US" sz="1200" i="0" dirty="0" smtClean="0">
                <a:latin typeface="Lucida Console"/>
                <a:cs typeface="Lucida Console"/>
              </a:rPr>
              <a:t>&lt;!-- --&gt; in HTML, XML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-&gt; hash</a:t>
            </a:r>
          </a:p>
          <a:p>
            <a:r>
              <a:rPr lang="en-US" dirty="0" smtClean="0"/>
              <a:t>R -&gt;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-&gt; hash</a:t>
            </a:r>
          </a:p>
          <a:p>
            <a:r>
              <a:rPr lang="en-US" dirty="0" smtClean="0"/>
              <a:t>R -&gt;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-&gt; hash</a:t>
            </a:r>
          </a:p>
          <a:p>
            <a:r>
              <a:rPr lang="en-US" dirty="0" smtClean="0"/>
              <a:t>R -&gt;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-&gt; hash</a:t>
            </a:r>
          </a:p>
          <a:p>
            <a:r>
              <a:rPr lang="en-US" dirty="0" smtClean="0"/>
              <a:t>R -&gt;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-&gt; hash</a:t>
            </a:r>
          </a:p>
          <a:p>
            <a:r>
              <a:rPr lang="en-US" dirty="0" smtClean="0"/>
              <a:t>R -&gt;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python, do not use tabs. That said, a good text editor will allow you to use spaces instead of tabs when pressing the tab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DCF4-AC39-2443-BA09-5F99875BD76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5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DCF4-AC39-2443-BA09-5F99875BD76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5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DCF4-AC39-2443-BA09-5F99875BD76C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5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DCF4-AC39-2443-BA09-5F99875BD76C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5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DCF4-AC39-2443-BA09-5F99875BD76C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next</a:t>
            </a:r>
            <a:r>
              <a:rPr lang="en-US" baseline="0" dirty="0" smtClean="0"/>
              <a:t>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Variables are nothing but reserved memory locations to store values. This means that when you create a variable you reserve some space in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always</a:t>
            </a:r>
            <a:r>
              <a:rPr lang="en-US" baseline="0" dirty="0" smtClean="0"/>
              <a:t> declaration upon assignment.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Assignment not always done with ‘=‘ – R: ‘&lt;-’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DCF4-AC39-2443-BA09-5F99875BD7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Variables are nothing but reserved memory locations to store values. This means that when you create a variable you reserve some space in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D229D-D597-4348-85FC-012D2F53F2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Basics using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848" y="1350570"/>
            <a:ext cx="2390398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8193" y="2521083"/>
            <a:ext cx="6044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FFCC"/>
                </a:solidFill>
                <a:latin typeface="Courier"/>
                <a:cs typeface="Courier"/>
              </a:rPr>
              <a:t>Reserved memory location for a given construct</a:t>
            </a:r>
            <a:endParaRPr lang="en-US" sz="28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552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0069" y="62508"/>
            <a:ext cx="277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File content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80" y="1234110"/>
            <a:ext cx="8979513" cy="43613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27143" y="2874224"/>
            <a:ext cx="2779442" cy="396768"/>
          </a:xfrm>
          <a:prstGeom prst="roundRect">
            <a:avLst/>
          </a:prstGeom>
          <a:solidFill>
            <a:schemeClr val="bg1"/>
          </a:solidFill>
          <a:ln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403" y="1205932"/>
            <a:ext cx="8565251" cy="425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1100" dirty="0" smtClean="0">
                <a:latin typeface="Courier New"/>
                <a:cs typeface="Courier New"/>
              </a:rPr>
              <a:t> </a:t>
            </a:r>
            <a:endParaRPr lang="en-US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dirty="0" err="1" smtClean="0">
                <a:latin typeface="Courier New"/>
                <a:cs typeface="Courier New"/>
              </a:rPr>
              <a:t>male_div</a:t>
            </a:r>
            <a:r>
              <a:rPr lang="en-US" sz="2200" dirty="0" smtClean="0">
                <a:latin typeface="Courier New"/>
                <a:cs typeface="Courier New"/>
              </a:rPr>
              <a:t> = []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line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line.strip</a:t>
            </a:r>
            <a:r>
              <a:rPr lang="en-US" sz="2200" dirty="0" smtClean="0">
                <a:latin typeface="Courier New"/>
                <a:cs typeface="Courier New"/>
              </a:rPr>
              <a:t>().split(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if subject is male, remember race: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   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4</a:t>
            </a:r>
            <a:r>
              <a:rPr lang="en-US" sz="2200" dirty="0" smtClean="0">
                <a:latin typeface="Courier New"/>
                <a:cs typeface="Courier New"/>
              </a:rPr>
              <a:t>].</a:t>
            </a:r>
            <a:r>
              <a:rPr lang="en-US" sz="2200" dirty="0" err="1" smtClean="0">
                <a:latin typeface="Courier New"/>
                <a:cs typeface="Courier New"/>
              </a:rPr>
              <a:t>startswith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'M')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latin typeface="Courier New"/>
                <a:cs typeface="Courier New"/>
              </a:rPr>
              <a:t> </a:t>
            </a:r>
            <a:r>
              <a:rPr lang="en-US" sz="2200" i="1" dirty="0" smtClean="0">
                <a:latin typeface="Courier New"/>
                <a:cs typeface="Courier New"/>
              </a:rPr>
              <a:t>           </a:t>
            </a:r>
            <a:r>
              <a:rPr lang="en-US" sz="2200" dirty="0" err="1" smtClean="0">
                <a:latin typeface="Courier New"/>
                <a:cs typeface="Courier New"/>
              </a:rPr>
              <a:t>male_div.append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5</a:t>
            </a:r>
            <a:r>
              <a:rPr lang="en-US" sz="2200" dirty="0" smtClean="0">
                <a:latin typeface="Courier New"/>
                <a:cs typeface="Courier New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1302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0069" y="62508"/>
            <a:ext cx="277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File content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80" y="1234110"/>
            <a:ext cx="8979513" cy="43613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27143" y="2874224"/>
            <a:ext cx="2779442" cy="396768"/>
          </a:xfrm>
          <a:prstGeom prst="roundRect">
            <a:avLst/>
          </a:prstGeom>
          <a:solidFill>
            <a:schemeClr val="bg1"/>
          </a:solidFill>
          <a:ln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403" y="1205932"/>
            <a:ext cx="8565251" cy="425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1100" dirty="0" smtClean="0">
                <a:latin typeface="Courier New"/>
                <a:cs typeface="Courier New"/>
              </a:rPr>
              <a:t> </a:t>
            </a:r>
            <a:endParaRPr lang="en-US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dirty="0" err="1" smtClean="0">
                <a:latin typeface="Courier New"/>
                <a:cs typeface="Courier New"/>
              </a:rPr>
              <a:t>male_div</a:t>
            </a:r>
            <a:r>
              <a:rPr lang="en-US" sz="2200" dirty="0" smtClean="0">
                <a:latin typeface="Courier New"/>
                <a:cs typeface="Courier New"/>
              </a:rPr>
              <a:t> = []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line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line.strip</a:t>
            </a:r>
            <a:r>
              <a:rPr lang="en-US" sz="2200" dirty="0" smtClean="0">
                <a:latin typeface="Courier New"/>
                <a:cs typeface="Courier New"/>
              </a:rPr>
              <a:t>().split(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if subject is male, remember race: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   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4</a:t>
            </a:r>
            <a:r>
              <a:rPr lang="en-US" sz="2200" dirty="0" smtClean="0">
                <a:latin typeface="Courier New"/>
                <a:cs typeface="Courier New"/>
              </a:rPr>
              <a:t>].</a:t>
            </a:r>
            <a:r>
              <a:rPr lang="en-US" sz="2200" dirty="0" err="1" smtClean="0">
                <a:latin typeface="Courier New"/>
                <a:cs typeface="Courier New"/>
              </a:rPr>
              <a:t>startswith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'M')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latin typeface="Courier New"/>
                <a:cs typeface="Courier New"/>
              </a:rPr>
              <a:t> </a:t>
            </a:r>
            <a:r>
              <a:rPr lang="en-US" sz="2200" i="1" dirty="0" smtClean="0">
                <a:latin typeface="Courier New"/>
                <a:cs typeface="Courier New"/>
              </a:rPr>
              <a:t>           </a:t>
            </a:r>
            <a:r>
              <a:rPr lang="en-US" sz="2200" dirty="0" err="1" smtClean="0">
                <a:latin typeface="Courier New"/>
                <a:cs typeface="Courier New"/>
              </a:rPr>
              <a:t>male_div.append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5</a:t>
            </a:r>
            <a:r>
              <a:rPr lang="en-US" sz="2200" dirty="0" smtClean="0">
                <a:latin typeface="Courier New"/>
                <a:cs typeface="Courier New"/>
              </a:rPr>
              <a:t>])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63620" y="3283248"/>
            <a:ext cx="1420960" cy="1979939"/>
            <a:chOff x="663620" y="3283248"/>
            <a:chExt cx="1420960" cy="1979939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74204" y="3283248"/>
              <a:ext cx="0" cy="1979939"/>
            </a:xfrm>
            <a:prstGeom prst="straightConnector1">
              <a:avLst/>
            </a:prstGeom>
            <a:ln>
              <a:solidFill>
                <a:srgbClr val="1DFF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63620" y="5263187"/>
              <a:ext cx="1420960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4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0069" y="62508"/>
            <a:ext cx="277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File content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80" y="1234109"/>
            <a:ext cx="8979513" cy="533183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7142" y="3305576"/>
            <a:ext cx="4923916" cy="396768"/>
          </a:xfrm>
          <a:prstGeom prst="roundRect">
            <a:avLst/>
          </a:prstGeom>
          <a:solidFill>
            <a:schemeClr val="bg1"/>
          </a:solidFill>
          <a:ln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403" y="1205932"/>
            <a:ext cx="8565251" cy="513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1100" dirty="0" smtClean="0">
                <a:latin typeface="Courier New"/>
                <a:cs typeface="Courier New"/>
              </a:rPr>
              <a:t> </a:t>
            </a:r>
            <a:endParaRPr lang="en-US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dirty="0" err="1" smtClean="0">
                <a:latin typeface="Courier New"/>
                <a:cs typeface="Courier New"/>
              </a:rPr>
              <a:t>male_div</a:t>
            </a:r>
            <a:r>
              <a:rPr lang="en-US" sz="2200" dirty="0" smtClean="0">
                <a:latin typeface="Courier New"/>
                <a:cs typeface="Courier New"/>
              </a:rPr>
              <a:t> = []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sex_ratio</a:t>
            </a:r>
            <a:r>
              <a:rPr lang="en-US" sz="2200" dirty="0" smtClean="0">
                <a:latin typeface="Courier New"/>
                <a:cs typeface="Courier New"/>
              </a:rPr>
              <a:t> = {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M'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'F'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  <a:r>
              <a:rPr lang="en-US" sz="22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line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line.strip</a:t>
            </a:r>
            <a:r>
              <a:rPr lang="en-US" sz="2200" dirty="0" smtClean="0">
                <a:latin typeface="Courier New"/>
                <a:cs typeface="Courier New"/>
              </a:rPr>
              <a:t>().split(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if subject is male, remember race: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   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4</a:t>
            </a:r>
            <a:r>
              <a:rPr lang="en-US" sz="2200" dirty="0" smtClean="0">
                <a:latin typeface="Courier New"/>
                <a:cs typeface="Courier New"/>
              </a:rPr>
              <a:t>].</a:t>
            </a:r>
            <a:r>
              <a:rPr lang="en-US" sz="2200" dirty="0" err="1" smtClean="0">
                <a:latin typeface="Courier New"/>
                <a:cs typeface="Courier New"/>
              </a:rPr>
              <a:t>startswith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'M')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latin typeface="Courier New"/>
                <a:cs typeface="Courier New"/>
              </a:rPr>
              <a:t> </a:t>
            </a:r>
            <a:r>
              <a:rPr lang="en-US" sz="2200" i="1" dirty="0" smtClean="0">
                <a:latin typeface="Courier New"/>
                <a:cs typeface="Courier New"/>
              </a:rPr>
              <a:t>           </a:t>
            </a:r>
            <a:r>
              <a:rPr lang="en-US" sz="2200" dirty="0" err="1" smtClean="0">
                <a:latin typeface="Courier New"/>
                <a:cs typeface="Courier New"/>
              </a:rPr>
              <a:t>male_div.append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5</a:t>
            </a:r>
            <a:r>
              <a:rPr lang="en-US" sz="2200" dirty="0" smtClean="0">
                <a:latin typeface="Courier New"/>
                <a:cs typeface="Courier New"/>
              </a:rPr>
              <a:t>])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    </a:t>
            </a:r>
            <a:r>
              <a:rPr lang="en-US" sz="2200" dirty="0" err="1" smtClean="0">
                <a:latin typeface="Courier New"/>
                <a:cs typeface="Courier New"/>
              </a:rPr>
              <a:t>sex_ratio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'M'</a:t>
            </a:r>
            <a:r>
              <a:rPr lang="en-US" sz="2200" dirty="0" smtClean="0">
                <a:latin typeface="Courier New"/>
                <a:cs typeface="Courier New"/>
              </a:rPr>
              <a:t>] +=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63620" y="3702344"/>
            <a:ext cx="1420960" cy="2447511"/>
            <a:chOff x="663620" y="3283248"/>
            <a:chExt cx="1420960" cy="1979939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674204" y="3283248"/>
              <a:ext cx="0" cy="1979939"/>
            </a:xfrm>
            <a:prstGeom prst="straightConnector1">
              <a:avLst/>
            </a:prstGeom>
            <a:ln>
              <a:solidFill>
                <a:srgbClr val="1DFF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63620" y="5263187"/>
              <a:ext cx="1420960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9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0069" y="62508"/>
            <a:ext cx="277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File content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80" y="1234110"/>
            <a:ext cx="8979513" cy="363044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403" y="1205932"/>
            <a:ext cx="856525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1100" dirty="0" smtClean="0">
                <a:latin typeface="Courier New"/>
                <a:cs typeface="Courier New"/>
              </a:rPr>
              <a:t> </a:t>
            </a:r>
            <a:endParaRPr lang="en-US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dirty="0" err="1" smtClean="0">
                <a:latin typeface="Courier New"/>
                <a:cs typeface="Courier New"/>
              </a:rPr>
              <a:t>male_div</a:t>
            </a:r>
            <a:r>
              <a:rPr lang="en-US" sz="2200" dirty="0" smtClean="0">
                <a:latin typeface="Courier New"/>
                <a:cs typeface="Courier New"/>
              </a:rPr>
              <a:t> = []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sex_ratio</a:t>
            </a:r>
            <a:r>
              <a:rPr lang="en-US" sz="2200" dirty="0" smtClean="0">
                <a:latin typeface="Courier New"/>
                <a:cs typeface="Courier New"/>
              </a:rPr>
              <a:t> = {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M'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'F'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  <a:r>
              <a:rPr lang="en-US" sz="22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line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  <a:endParaRPr lang="is-I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is-IS" sz="22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is-I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      ...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4613" y="5473630"/>
            <a:ext cx="321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CFFCC"/>
                </a:solidFill>
                <a:latin typeface="Lucida Console"/>
                <a:cs typeface="Lucida Console"/>
              </a:rPr>
              <a:t>Get data back?</a:t>
            </a:r>
            <a:endParaRPr lang="en-US" sz="28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08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80" y="1234110"/>
            <a:ext cx="8979513" cy="107834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403" y="1205932"/>
            <a:ext cx="8565251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output_file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'w'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CCFFCC"/>
                </a:solidFill>
                <a:latin typeface="Courier New"/>
                <a:cs typeface="Courier New"/>
              </a:rPr>
              <a:t>out</a:t>
            </a:r>
            <a:r>
              <a:rPr lang="en-US" sz="2200" dirty="0" err="1" smtClean="0">
                <a:latin typeface="Courier New"/>
                <a:cs typeface="Courier New"/>
              </a:rPr>
              <a:t>f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outf.write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'stuff'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6040" y="2742019"/>
            <a:ext cx="4664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"/>
                <a:cs typeface="Courier"/>
              </a:rPr>
              <a:t>Opens file for writing.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800" dirty="0" smtClean="0">
                <a:solidFill>
                  <a:srgbClr val="1DFF00"/>
                </a:solidFill>
                <a:latin typeface="Courier"/>
                <a:cs typeface="Courier"/>
              </a:rPr>
              <a:t>If the file already exists, erases it</a:t>
            </a:r>
            <a:endParaRPr lang="en-US" sz="2400" dirty="0" smtClean="0">
              <a:solidFill>
                <a:srgbClr val="1DFF00"/>
              </a:solidFill>
              <a:latin typeface="Courier"/>
              <a:cs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78599" y="1717497"/>
            <a:ext cx="0" cy="960054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904867" y="2253002"/>
            <a:ext cx="622758" cy="2471638"/>
            <a:chOff x="371391" y="2719836"/>
            <a:chExt cx="622758" cy="32230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95131" y="5942901"/>
              <a:ext cx="599018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71391" y="2719836"/>
              <a:ext cx="23960" cy="3223065"/>
            </a:xfrm>
            <a:prstGeom prst="line">
              <a:avLst/>
            </a:prstGeom>
            <a:ln>
              <a:solidFill>
                <a:srgbClr val="1D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626986" y="4445879"/>
            <a:ext cx="626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Writes to file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478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72410" y="62508"/>
            <a:ext cx="6218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Special characters break III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531" y="1468513"/>
            <a:ext cx="81221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White space are not included </a:t>
            </a:r>
            <a:r>
              <a:rPr lang="en-US" sz="2400" dirty="0" err="1" smtClean="0">
                <a:latin typeface="Lucida Console"/>
                <a:cs typeface="Lucida Console"/>
              </a:rPr>
              <a:t>automagically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0420" y="2718102"/>
            <a:ext cx="4755892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urier New"/>
                <a:cs typeface="Courier New"/>
              </a:rPr>
              <a:t>TAB     - tab key          - '</a:t>
            </a:r>
            <a:r>
              <a:rPr lang="en-US" dirty="0">
                <a:latin typeface="Courier New"/>
                <a:cs typeface="Courier New"/>
              </a:rPr>
              <a:t>\t'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/>
                <a:cs typeface="Courier New"/>
              </a:rPr>
              <a:t>SPACE   – space key        - ' </a:t>
            </a:r>
            <a:r>
              <a:rPr lang="en-US" dirty="0">
                <a:latin typeface="Courier New"/>
                <a:cs typeface="Courier New"/>
              </a:rPr>
              <a:t>'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/>
                <a:cs typeface="Courier New"/>
              </a:rPr>
              <a:t>NEWLINE – enter/return key - </a:t>
            </a:r>
            <a:r>
              <a:rPr lang="en-US" dirty="0">
                <a:latin typeface="Courier New"/>
                <a:cs typeface="Courier New"/>
              </a:rPr>
              <a:t>'\</a:t>
            </a:r>
            <a:r>
              <a:rPr lang="en-US" dirty="0" smtClean="0">
                <a:latin typeface="Courier New"/>
                <a:cs typeface="Courier New"/>
              </a:rPr>
              <a:t>n'</a:t>
            </a:r>
          </a:p>
        </p:txBody>
      </p:sp>
    </p:spTree>
    <p:extLst>
      <p:ext uri="{BB962C8B-B14F-4D97-AF65-F5344CB8AC3E}">
        <p14:creationId xmlns:p14="http://schemas.microsoft.com/office/powerpoint/2010/main" val="40046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80" y="1234110"/>
            <a:ext cx="8979513" cy="107834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403" y="1205932"/>
            <a:ext cx="8565251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output_file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'w'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CCFFCC"/>
                </a:solidFill>
                <a:latin typeface="Courier New"/>
                <a:cs typeface="Courier New"/>
              </a:rPr>
              <a:t>out</a:t>
            </a:r>
            <a:r>
              <a:rPr lang="en-US" sz="2200" dirty="0" err="1" smtClean="0">
                <a:latin typeface="Courier New"/>
                <a:cs typeface="Courier New"/>
              </a:rPr>
              <a:t>f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outf.write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'stuff\n'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468" y="3222046"/>
            <a:ext cx="4664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"/>
                <a:cs typeface="Courier"/>
              </a:rPr>
              <a:t>Adds a newline character</a:t>
            </a:r>
            <a:endParaRPr lang="en-US" sz="2400" dirty="0" smtClean="0">
              <a:solidFill>
                <a:srgbClr val="1DFF00"/>
              </a:solidFill>
              <a:latin typeface="Courier"/>
              <a:cs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58027" y="2197524"/>
            <a:ext cx="0" cy="960054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80" y="1234110"/>
            <a:ext cx="8979513" cy="107834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403" y="1205932"/>
            <a:ext cx="8565251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output_file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'w'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CCFFCC"/>
                </a:solidFill>
                <a:latin typeface="Courier New"/>
                <a:cs typeface="Courier New"/>
              </a:rPr>
              <a:t>out</a:t>
            </a:r>
            <a:r>
              <a:rPr lang="en-US" sz="2200" dirty="0" err="1" smtClean="0">
                <a:latin typeface="Courier New"/>
                <a:cs typeface="Courier New"/>
              </a:rPr>
              <a:t>f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outf.write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'GENDER\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tDIVERSITY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tCOUNT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\n'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6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80" y="1234110"/>
            <a:ext cx="8979513" cy="289956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403" y="1205932"/>
            <a:ext cx="8565251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output_file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'w'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CCFFCC"/>
                </a:solidFill>
                <a:latin typeface="Courier New"/>
                <a:cs typeface="Courier New"/>
              </a:rPr>
              <a:t>out</a:t>
            </a:r>
            <a:r>
              <a:rPr lang="en-US" sz="2200" dirty="0" err="1" smtClean="0">
                <a:latin typeface="Courier New"/>
                <a:cs typeface="Courier New"/>
              </a:rPr>
              <a:t>f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outf.write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'GENDER\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tDIVERSITY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tCOUNT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\n'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latin typeface="Courier New"/>
                <a:cs typeface="Courier New"/>
              </a:rPr>
              <a:t> gender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sex_ratio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line_to_write</a:t>
            </a:r>
            <a:r>
              <a:rPr lang="en-US" sz="2200" dirty="0" smtClean="0">
                <a:latin typeface="Courier New"/>
                <a:cs typeface="Courier New"/>
              </a:rPr>
              <a:t> = gender +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\t"</a:t>
            </a:r>
            <a:r>
              <a:rPr lang="en-US" sz="2200" dirty="0" smtClean="0">
                <a:latin typeface="Courier New"/>
                <a:cs typeface="Courier New"/>
              </a:rPr>
              <a:t> + \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			  div[gender] +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 + \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			  </a:t>
            </a:r>
            <a:r>
              <a:rPr lang="en-US" sz="2200" dirty="0" err="1" smtClean="0">
                <a:latin typeface="Courier New"/>
                <a:cs typeface="Courier New"/>
              </a:rPr>
              <a:t>sex_ratio</a:t>
            </a:r>
            <a:r>
              <a:rPr lang="en-US" sz="2200" dirty="0" smtClean="0">
                <a:latin typeface="Courier New"/>
                <a:cs typeface="Courier New"/>
              </a:rPr>
              <a:t>[gender] +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"\n"</a:t>
            </a:r>
          </a:p>
        </p:txBody>
      </p:sp>
    </p:spTree>
    <p:extLst>
      <p:ext uri="{BB962C8B-B14F-4D97-AF65-F5344CB8AC3E}">
        <p14:creationId xmlns:p14="http://schemas.microsoft.com/office/powerpoint/2010/main" val="4944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4325" y="62508"/>
            <a:ext cx="535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Monaco"/>
                <a:cs typeface="Monaco"/>
              </a:rPr>
              <a:t>Useful </a:t>
            </a:r>
            <a:r>
              <a:rPr lang="en-US" sz="2800" dirty="0" smtClean="0">
                <a:latin typeface="Monaco"/>
                <a:cs typeface="Monaco"/>
              </a:rPr>
              <a:t>tidbits </a:t>
            </a:r>
            <a:r>
              <a:rPr lang="en-US" sz="2800" dirty="0">
                <a:latin typeface="Monaco"/>
                <a:cs typeface="Monaco"/>
              </a:rPr>
              <a:t>- Strings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57162" y="1403423"/>
            <a:ext cx="8413141" cy="1124543"/>
            <a:chOff x="357162" y="3860294"/>
            <a:chExt cx="8413141" cy="1124543"/>
          </a:xfrm>
        </p:grpSpPr>
        <p:sp>
          <p:nvSpPr>
            <p:cNvPr id="16" name="TextBox 15"/>
            <p:cNvSpPr txBox="1"/>
            <p:nvPr/>
          </p:nvSpPr>
          <p:spPr>
            <a:xfrm>
              <a:off x="1997413" y="4338506"/>
              <a:ext cx="6747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Lucida Console"/>
                  <a:cs typeface="Lucida Console"/>
                </a:rPr>
                <a:t>Creates a single string from </a:t>
              </a:r>
              <a:r>
                <a:rPr lang="en-US" i="1" dirty="0" smtClean="0">
                  <a:solidFill>
                    <a:srgbClr val="FFFF00"/>
                  </a:solidFill>
                  <a:latin typeface="Lucida Console"/>
                  <a:cs typeface="Lucida Console"/>
                </a:rPr>
                <a:t>list</a:t>
              </a:r>
              <a:r>
                <a:rPr lang="en-US" dirty="0" smtClean="0">
                  <a:solidFill>
                    <a:srgbClr val="FFFF00"/>
                  </a:solidFill>
                  <a:latin typeface="Lucida Console"/>
                  <a:cs typeface="Lucida Console"/>
                </a:rPr>
                <a:t> </a:t>
              </a:r>
              <a:r>
                <a:rPr lang="en-US" dirty="0" smtClean="0">
                  <a:latin typeface="Lucida Console"/>
                  <a:cs typeface="Lucida Console"/>
                </a:rPr>
                <a:t>elements joined by </a:t>
              </a:r>
              <a:r>
                <a:rPr lang="en-US" i="1" dirty="0" err="1" smtClean="0">
                  <a:solidFill>
                    <a:srgbClr val="FFFF00"/>
                  </a:solidFill>
                  <a:latin typeface="Courier"/>
                  <a:cs typeface="Courier"/>
                </a:rPr>
                <a:t>sep</a:t>
              </a:r>
              <a:r>
                <a:rPr lang="en-US" dirty="0" smtClean="0">
                  <a:solidFill>
                    <a:srgbClr val="FFFF00"/>
                  </a:solidFill>
                  <a:latin typeface="Courier"/>
                  <a:cs typeface="Courier"/>
                </a:rPr>
                <a:t> </a:t>
              </a:r>
              <a:endParaRPr lang="en-US" dirty="0">
                <a:solidFill>
                  <a:srgbClr val="FFFF00"/>
                </a:solidFill>
                <a:latin typeface="Courier"/>
                <a:cs typeface="Courier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57162" y="3860294"/>
              <a:ext cx="8413141" cy="510980"/>
              <a:chOff x="357162" y="3744260"/>
              <a:chExt cx="8413141" cy="51098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7162" y="3744260"/>
                <a:ext cx="8413141" cy="51098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5727" y="3744260"/>
                <a:ext cx="27867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 smtClean="0">
                    <a:solidFill>
                      <a:srgbClr val="FFFF00"/>
                    </a:solidFill>
                    <a:latin typeface="Courier"/>
                    <a:cs typeface="Courier"/>
                  </a:rPr>
                  <a:t>sep</a:t>
                </a:r>
                <a:r>
                  <a:rPr lang="en-US" sz="2400" dirty="0" err="1" smtClean="0">
                    <a:latin typeface="Courier"/>
                    <a:cs typeface="Courier"/>
                  </a:rPr>
                  <a:t>.join</a:t>
                </a:r>
                <a:r>
                  <a:rPr lang="en-US" sz="2400" dirty="0" smtClean="0">
                    <a:latin typeface="Courier"/>
                    <a:cs typeface="Courier"/>
                  </a:rPr>
                  <a:t>(</a:t>
                </a:r>
                <a:r>
                  <a:rPr lang="en-US" sz="2400" i="1" dirty="0" smtClean="0">
                    <a:solidFill>
                      <a:srgbClr val="FFFF00"/>
                    </a:solidFill>
                    <a:latin typeface="Courier"/>
                    <a:cs typeface="Courier"/>
                  </a:rPr>
                  <a:t>list</a:t>
                </a:r>
                <a:r>
                  <a:rPr lang="en-US" sz="2400" dirty="0" smtClean="0">
                    <a:latin typeface="Courier"/>
                    <a:cs typeface="Courier"/>
                  </a:rPr>
                  <a:t>)</a:t>
                </a:r>
                <a:endParaRPr lang="en-US" sz="2400" dirty="0">
                  <a:latin typeface="Courier"/>
                  <a:cs typeface="Courier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08699" y="3753169"/>
                <a:ext cx="1297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1DFF00"/>
                    </a:solidFill>
                    <a:latin typeface="Lucida Console"/>
                    <a:cs typeface="Lucida Console"/>
                  </a:rPr>
                  <a:t>String</a:t>
                </a:r>
                <a:endParaRPr lang="en-US" sz="2400" dirty="0">
                  <a:solidFill>
                    <a:srgbClr val="1DFF00"/>
                  </a:solidFill>
                  <a:latin typeface="Lucida Console"/>
                  <a:cs typeface="Lucida Console"/>
                </a:endParaRPr>
              </a:p>
            </p:txBody>
          </p:sp>
          <p:sp>
            <p:nvSpPr>
              <p:cNvPr id="24" name="Notched Right Arrow 23"/>
              <p:cNvSpPr/>
              <p:nvPr/>
            </p:nvSpPr>
            <p:spPr>
              <a:xfrm>
                <a:off x="4833240" y="3794113"/>
                <a:ext cx="1356265" cy="400020"/>
              </a:xfrm>
              <a:prstGeom prst="notchedRightArrow">
                <a:avLst/>
              </a:prstGeom>
              <a:solidFill>
                <a:schemeClr val="bg1"/>
              </a:solidFill>
              <a:ln>
                <a:solidFill>
                  <a:srgbClr val="1D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357162" y="3039537"/>
            <a:ext cx="8413141" cy="1273873"/>
            <a:chOff x="284094" y="2536293"/>
            <a:chExt cx="8413141" cy="1273873"/>
          </a:xfrm>
        </p:grpSpPr>
        <p:sp>
          <p:nvSpPr>
            <p:cNvPr id="42" name="Rectangle 41"/>
            <p:cNvSpPr/>
            <p:nvPr/>
          </p:nvSpPr>
          <p:spPr>
            <a:xfrm>
              <a:off x="284094" y="2536293"/>
              <a:ext cx="8413141" cy="1273873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129" y="2573280"/>
              <a:ext cx="7203114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/>
                  <a:cs typeface="Courier New"/>
                </a:rPr>
                <a:t>new_line2 = </a:t>
              </a:r>
              <a:r>
                <a:rPr lang="en-US" sz="24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[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'a'</a:t>
              </a:r>
              <a:r>
                <a:rPr lang="en-US" sz="24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, 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'</a:t>
              </a:r>
              <a:r>
                <a:rPr lang="en-US" sz="2400" dirty="0">
                  <a:solidFill>
                    <a:srgbClr val="AFECFF"/>
                  </a:solidFill>
                  <a:latin typeface="Courier New"/>
                  <a:cs typeface="Courier New"/>
                </a:rPr>
                <a:t>simple'</a:t>
              </a:r>
              <a:r>
                <a:rPr lang="en-US" sz="24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, 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'example'</a:t>
              </a:r>
              <a:r>
                <a:rPr lang="en-US" sz="2400" dirty="0" smtClean="0">
                  <a:latin typeface="Courier New"/>
                  <a:cs typeface="Courier New"/>
                </a:rPr>
                <a:t>]</a:t>
              </a:r>
            </a:p>
            <a:p>
              <a:r>
                <a:rPr lang="en-US" sz="2400" dirty="0" smtClean="0">
                  <a:latin typeface="Courier New"/>
                  <a:cs typeface="Courier New"/>
                </a:rPr>
                <a:t>"-".join(new_line2)</a:t>
              </a:r>
            </a:p>
            <a:p>
              <a:r>
                <a:rPr lang="en-US" sz="2400" dirty="0" smtClean="0">
                  <a:latin typeface="Courier New"/>
                  <a:cs typeface="Courier New"/>
                </a:rPr>
                <a:t>&gt;&gt; 'a-simple-example'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5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7624" y="62508"/>
            <a:ext cx="8372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Variables - Declaration vs. assignment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988" y="1102512"/>
            <a:ext cx="7911641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Declaration  </a:t>
            </a:r>
            <a:r>
              <a:rPr lang="en-US" sz="2000" dirty="0" smtClean="0">
                <a:latin typeface="Lucida Console"/>
                <a:cs typeface="Lucida Console"/>
              </a:rPr>
              <a:t>Reserving memory slot to store value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Assignment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>
                <a:latin typeface="Lucida Console"/>
                <a:cs typeface="Lucida Console"/>
              </a:rPr>
              <a:t>V</a:t>
            </a:r>
            <a:r>
              <a:rPr lang="en-US" sz="2000" dirty="0" smtClean="0">
                <a:latin typeface="Lucida Console"/>
                <a:cs typeface="Lucida Console"/>
              </a:rPr>
              <a:t>alue of the variable is defined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229" y="4654159"/>
            <a:ext cx="630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Python: assignment </a:t>
            </a:r>
            <a:r>
              <a:rPr lang="en-US" sz="2400" i="1" dirty="0" smtClean="0">
                <a:latin typeface="Lucida Console"/>
                <a:cs typeface="Lucida Console"/>
              </a:rPr>
              <a:t>is</a:t>
            </a:r>
            <a:r>
              <a:rPr lang="en-US" sz="2400" dirty="0" smtClean="0">
                <a:latin typeface="Lucida Console"/>
                <a:cs typeface="Lucida Console"/>
              </a:rPr>
              <a:t> declaration</a:t>
            </a:r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530" y="2813357"/>
            <a:ext cx="8529633" cy="73223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9355" y="2813357"/>
            <a:ext cx="8305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err="1" smtClean="0">
                <a:latin typeface="Courier New"/>
                <a:cs typeface="Courier New"/>
              </a:rPr>
              <a:t>green_worms</a:t>
            </a:r>
            <a:r>
              <a:rPr lang="en-US" sz="2400" dirty="0" smtClean="0">
                <a:latin typeface="Courier New"/>
                <a:cs typeface="Courier New"/>
              </a:rPr>
              <a:t> = []</a:t>
            </a:r>
            <a:endParaRPr lang="en-US" sz="2400" i="1" dirty="0" smtClean="0">
              <a:solidFill>
                <a:srgbClr val="1DFF00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44066" y="3301205"/>
            <a:ext cx="0" cy="1302766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80" y="1234110"/>
            <a:ext cx="8979513" cy="356819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403" y="1205932"/>
            <a:ext cx="8910076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output_file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'w'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CCFFCC"/>
                </a:solidFill>
                <a:latin typeface="Courier New"/>
                <a:cs typeface="Courier New"/>
              </a:rPr>
              <a:t>out</a:t>
            </a:r>
            <a:r>
              <a:rPr lang="en-US" sz="2200" dirty="0" err="1" smtClean="0">
                <a:latin typeface="Courier New"/>
                <a:cs typeface="Courier New"/>
              </a:rPr>
              <a:t>f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outf.write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'GENDER\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tDIVERSITY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tCOUNT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\n'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latin typeface="Courier New"/>
                <a:cs typeface="Courier New"/>
              </a:rPr>
              <a:t> gender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sex_ratio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line_to_write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t"</a:t>
            </a:r>
            <a:r>
              <a:rPr lang="en-US" sz="2200" dirty="0" err="1" smtClean="0">
                <a:latin typeface="Courier New"/>
                <a:cs typeface="Courier New"/>
              </a:rPr>
              <a:t>.join</a:t>
            </a:r>
            <a:r>
              <a:rPr lang="en-US" sz="2200" dirty="0" smtClean="0">
                <a:latin typeface="Courier New"/>
                <a:cs typeface="Courier New"/>
              </a:rPr>
              <a:t>([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                      gender, 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                          div[gender],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                          </a:t>
            </a:r>
            <a:r>
              <a:rPr lang="en-US" sz="2200" dirty="0" err="1" smtClean="0">
                <a:latin typeface="Courier New"/>
                <a:cs typeface="Courier New"/>
              </a:rPr>
              <a:t>sex_ratio</a:t>
            </a:r>
            <a:r>
              <a:rPr lang="en-US" sz="2200" dirty="0" smtClean="0">
                <a:latin typeface="Courier New"/>
                <a:cs typeface="Courier New"/>
              </a:rPr>
              <a:t>[gender]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                 ])</a:t>
            </a:r>
          </a:p>
        </p:txBody>
      </p:sp>
    </p:spTree>
    <p:extLst>
      <p:ext uri="{BB962C8B-B14F-4D97-AF65-F5344CB8AC3E}">
        <p14:creationId xmlns:p14="http://schemas.microsoft.com/office/powerpoint/2010/main" val="17898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Monaco"/>
                <a:cs typeface="Monaco"/>
              </a:rPr>
              <a:t>Useful </a:t>
            </a:r>
            <a:r>
              <a:rPr lang="en-US" sz="2800" dirty="0" smtClean="0">
                <a:latin typeface="Monaco"/>
                <a:cs typeface="Monaco"/>
              </a:rPr>
              <a:t>tidbits – Unique set</a:t>
            </a:r>
            <a:endParaRPr lang="en-US" sz="2800" dirty="0">
              <a:latin typeface="Monaco"/>
              <a:cs typeface="Monaco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7162" y="1403423"/>
            <a:ext cx="8413141" cy="847544"/>
            <a:chOff x="357162" y="3860294"/>
            <a:chExt cx="8413141" cy="847544"/>
          </a:xfrm>
        </p:grpSpPr>
        <p:sp>
          <p:nvSpPr>
            <p:cNvPr id="16" name="TextBox 15"/>
            <p:cNvSpPr txBox="1"/>
            <p:nvPr/>
          </p:nvSpPr>
          <p:spPr>
            <a:xfrm>
              <a:off x="1997413" y="4338506"/>
              <a:ext cx="6747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Lucida Console"/>
                  <a:cs typeface="Lucida Console"/>
                </a:rPr>
                <a:t>Gets unique set of elements in </a:t>
              </a:r>
              <a:r>
                <a:rPr lang="en-US" i="1" dirty="0" smtClean="0">
                  <a:solidFill>
                    <a:srgbClr val="FFFF00"/>
                  </a:solidFill>
                  <a:latin typeface="Lucida Console"/>
                  <a:cs typeface="Lucida Console"/>
                </a:rPr>
                <a:t>list</a:t>
              </a:r>
              <a:endParaRPr lang="en-US" dirty="0">
                <a:solidFill>
                  <a:srgbClr val="FFFF00"/>
                </a:solidFill>
                <a:latin typeface="Courier"/>
                <a:cs typeface="Courier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57162" y="3860294"/>
              <a:ext cx="8413141" cy="510980"/>
              <a:chOff x="357162" y="3744260"/>
              <a:chExt cx="8413141" cy="51098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7162" y="3744260"/>
                <a:ext cx="8413141" cy="51098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5727" y="3744260"/>
                <a:ext cx="18469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ourier"/>
                    <a:cs typeface="Courier"/>
                  </a:rPr>
                  <a:t>set(</a:t>
                </a:r>
                <a:r>
                  <a:rPr lang="en-US" sz="2400" i="1" dirty="0" smtClean="0">
                    <a:solidFill>
                      <a:srgbClr val="FFFF00"/>
                    </a:solidFill>
                    <a:latin typeface="Courier"/>
                    <a:cs typeface="Courier"/>
                  </a:rPr>
                  <a:t>list</a:t>
                </a:r>
                <a:r>
                  <a:rPr lang="en-US" sz="2400" dirty="0" smtClean="0">
                    <a:latin typeface="Courier"/>
                    <a:cs typeface="Courier"/>
                  </a:rPr>
                  <a:t>)</a:t>
                </a:r>
                <a:endParaRPr lang="en-US" sz="2400" dirty="0">
                  <a:latin typeface="Courier"/>
                  <a:cs typeface="Courier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08699" y="3753169"/>
                <a:ext cx="9264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1DFF00"/>
                    </a:solidFill>
                    <a:latin typeface="Lucida Console"/>
                    <a:cs typeface="Lucida Console"/>
                  </a:rPr>
                  <a:t>List</a:t>
                </a:r>
                <a:endParaRPr lang="en-US" sz="2400" dirty="0">
                  <a:solidFill>
                    <a:srgbClr val="1DFF00"/>
                  </a:solidFill>
                  <a:latin typeface="Lucida Console"/>
                  <a:cs typeface="Lucida Console"/>
                </a:endParaRPr>
              </a:p>
            </p:txBody>
          </p:sp>
          <p:sp>
            <p:nvSpPr>
              <p:cNvPr id="24" name="Notched Right Arrow 23"/>
              <p:cNvSpPr/>
              <p:nvPr/>
            </p:nvSpPr>
            <p:spPr>
              <a:xfrm>
                <a:off x="4833240" y="3794113"/>
                <a:ext cx="1356265" cy="400020"/>
              </a:xfrm>
              <a:prstGeom prst="notchedRightArrow">
                <a:avLst/>
              </a:prstGeom>
              <a:solidFill>
                <a:schemeClr val="bg1"/>
              </a:solidFill>
              <a:ln>
                <a:solidFill>
                  <a:srgbClr val="1D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357162" y="3039538"/>
            <a:ext cx="8413141" cy="1768768"/>
            <a:chOff x="284094" y="2536294"/>
            <a:chExt cx="8413141" cy="1168032"/>
          </a:xfrm>
        </p:grpSpPr>
        <p:sp>
          <p:nvSpPr>
            <p:cNvPr id="42" name="Rectangle 41"/>
            <p:cNvSpPr/>
            <p:nvPr/>
          </p:nvSpPr>
          <p:spPr>
            <a:xfrm>
              <a:off x="284094" y="2536294"/>
              <a:ext cx="8413141" cy="1168032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129" y="2573280"/>
              <a:ext cx="7757202" cy="1036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/>
                  <a:cs typeface="Courier New"/>
                </a:rPr>
                <a:t>r</a:t>
              </a:r>
              <a:r>
                <a:rPr lang="en-US" sz="2400" dirty="0" err="1" smtClean="0">
                  <a:latin typeface="Courier New"/>
                  <a:cs typeface="Courier New"/>
                </a:rPr>
                <a:t>ep_list</a:t>
              </a:r>
              <a:r>
                <a:rPr lang="en-US" sz="2400" dirty="0" smtClean="0">
                  <a:latin typeface="Courier New"/>
                  <a:cs typeface="Courier New"/>
                </a:rPr>
                <a:t> </a:t>
              </a:r>
              <a:r>
                <a:rPr lang="en-US" sz="2400" dirty="0">
                  <a:latin typeface="Courier New"/>
                  <a:cs typeface="Courier New"/>
                </a:rPr>
                <a:t>= </a:t>
              </a:r>
              <a:r>
                <a:rPr lang="en-US" sz="2400" dirty="0">
                  <a:solidFill>
                    <a:srgbClr val="FFFFFF"/>
                  </a:solidFill>
                  <a:latin typeface="Courier New"/>
                  <a:cs typeface="Courier New"/>
                </a:rPr>
                <a:t>[</a:t>
              </a:r>
              <a:r>
                <a:rPr lang="en-US" sz="2400" dirty="0">
                  <a:solidFill>
                    <a:srgbClr val="AFECFF"/>
                  </a:solidFill>
                  <a:latin typeface="Courier New"/>
                  <a:cs typeface="Courier New"/>
                </a:rPr>
                <a:t>'a'</a:t>
              </a:r>
              <a:r>
                <a:rPr lang="en-US" sz="2400" dirty="0">
                  <a:solidFill>
                    <a:srgbClr val="FFFFFF"/>
                  </a:solidFill>
                  <a:latin typeface="Courier New"/>
                  <a:cs typeface="Courier New"/>
                </a:rPr>
                <a:t>, 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'b'</a:t>
              </a:r>
              <a:r>
                <a:rPr lang="en-US" sz="2400" dirty="0">
                  <a:solidFill>
                    <a:srgbClr val="FFFFFF"/>
                  </a:solidFill>
                  <a:latin typeface="Courier New"/>
                  <a:cs typeface="Courier New"/>
                </a:rPr>
                <a:t>, 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'c'</a:t>
              </a:r>
              <a:r>
                <a:rPr lang="en-US" sz="2400" dirty="0">
                  <a:solidFill>
                    <a:srgbClr val="FFFFFF"/>
                  </a:solidFill>
                  <a:latin typeface="Courier New"/>
                  <a:cs typeface="Courier New"/>
                </a:rPr>
                <a:t>, 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'a'</a:t>
              </a:r>
              <a:r>
                <a:rPr lang="en-US" sz="2400" dirty="0">
                  <a:solidFill>
                    <a:srgbClr val="FFFFFF"/>
                  </a:solidFill>
                  <a:latin typeface="Courier New"/>
                  <a:cs typeface="Courier New"/>
                </a:rPr>
                <a:t>, </a:t>
              </a:r>
              <a:r>
                <a:rPr lang="en-US" sz="2400" dirty="0">
                  <a:solidFill>
                    <a:srgbClr val="AFECFF"/>
                  </a:solidFill>
                  <a:latin typeface="Courier New"/>
                  <a:cs typeface="Courier New"/>
                </a:rPr>
                <a:t>'c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'</a:t>
              </a:r>
              <a:r>
                <a:rPr lang="en-US" sz="2400" dirty="0">
                  <a:solidFill>
                    <a:srgbClr val="FFFFFF"/>
                  </a:solidFill>
                  <a:latin typeface="Courier New"/>
                  <a:cs typeface="Courier New"/>
                </a:rPr>
                <a:t>, </a:t>
              </a:r>
              <a:r>
                <a:rPr lang="en-US" sz="2400" dirty="0">
                  <a:solidFill>
                    <a:srgbClr val="AFECFF"/>
                  </a:solidFill>
                  <a:latin typeface="Courier New"/>
                  <a:cs typeface="Courier New"/>
                </a:rPr>
                <a:t>'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b'</a:t>
              </a:r>
              <a:r>
                <a:rPr lang="en-US" sz="2400" dirty="0" smtClean="0">
                  <a:latin typeface="Courier New"/>
                  <a:cs typeface="Courier New"/>
                </a:rPr>
                <a:t>]</a:t>
              </a:r>
              <a:endParaRPr lang="en-US" sz="2400" dirty="0">
                <a:latin typeface="Courier New"/>
                <a:cs typeface="Courier New"/>
              </a:endParaRPr>
            </a:p>
            <a:p>
              <a:r>
                <a:rPr lang="en-US" sz="2400" dirty="0" err="1" smtClean="0">
                  <a:latin typeface="Courier New"/>
                  <a:cs typeface="Courier New"/>
                </a:rPr>
                <a:t>unique_list</a:t>
              </a:r>
              <a:r>
                <a:rPr lang="en-US" sz="2400" dirty="0" smtClean="0">
                  <a:latin typeface="Courier New"/>
                  <a:cs typeface="Courier New"/>
                </a:rPr>
                <a:t> = </a:t>
              </a:r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set</a:t>
              </a:r>
              <a:r>
                <a:rPr lang="en-US" sz="2400" dirty="0" smtClean="0">
                  <a:latin typeface="Courier New"/>
                  <a:cs typeface="Courier New"/>
                </a:rPr>
                <a:t>(</a:t>
              </a:r>
              <a:r>
                <a:rPr lang="en-US" sz="2400" dirty="0" err="1" smtClean="0">
                  <a:latin typeface="Courier New"/>
                  <a:cs typeface="Courier New"/>
                </a:rPr>
                <a:t>rep_list</a:t>
              </a:r>
              <a:r>
                <a:rPr lang="en-US" sz="2400" dirty="0" smtClean="0">
                  <a:latin typeface="Courier New"/>
                  <a:cs typeface="Courier New"/>
                </a:rPr>
                <a:t>)</a:t>
              </a:r>
            </a:p>
            <a:p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print</a:t>
              </a:r>
              <a:r>
                <a:rPr lang="en-US" sz="2400" dirty="0" smtClean="0">
                  <a:latin typeface="Courier New"/>
                  <a:cs typeface="Courier New"/>
                </a:rPr>
                <a:t>(</a:t>
              </a:r>
              <a:r>
                <a:rPr lang="en-US" sz="2400" dirty="0" err="1" smtClean="0">
                  <a:latin typeface="Courier New"/>
                  <a:cs typeface="Courier New"/>
                </a:rPr>
                <a:t>unique_list</a:t>
              </a:r>
              <a:r>
                <a:rPr lang="en-US" sz="2400" dirty="0" smtClean="0">
                  <a:latin typeface="Courier New"/>
                  <a:cs typeface="Courier New"/>
                </a:rPr>
                <a:t>)</a:t>
              </a:r>
              <a:endParaRPr lang="en-US" sz="2400" dirty="0">
                <a:latin typeface="Courier New"/>
                <a:cs typeface="Courier New"/>
              </a:endParaRPr>
            </a:p>
            <a:p>
              <a:r>
                <a:rPr lang="en-US" sz="2400" dirty="0">
                  <a:latin typeface="Courier New"/>
                  <a:cs typeface="Courier New"/>
                </a:rPr>
                <a:t>&gt;&gt; </a:t>
              </a:r>
              <a:r>
                <a:rPr lang="en-US" sz="2400" dirty="0" smtClean="0">
                  <a:latin typeface="Courier New"/>
                  <a:cs typeface="Courier New"/>
                </a:rPr>
                <a:t>['a', 'b</a:t>
              </a:r>
              <a:r>
                <a:rPr lang="en-US" sz="2400" dirty="0">
                  <a:latin typeface="Courier New"/>
                  <a:cs typeface="Courier New"/>
                </a:rPr>
                <a:t>'</a:t>
              </a:r>
              <a:r>
                <a:rPr lang="en-US" sz="2400" dirty="0" smtClean="0">
                  <a:latin typeface="Courier New"/>
                  <a:cs typeface="Courier New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'</a:t>
              </a:r>
              <a:r>
                <a:rPr lang="en-US" sz="2400" dirty="0" smtClean="0">
                  <a:latin typeface="Courier New"/>
                  <a:cs typeface="Courier New"/>
                </a:rPr>
                <a:t>c</a:t>
              </a:r>
              <a:r>
                <a:rPr lang="en-US" sz="2400" dirty="0">
                  <a:latin typeface="Courier New"/>
                  <a:cs typeface="Courier New"/>
                </a:rPr>
                <a:t>'</a:t>
              </a:r>
              <a:r>
                <a:rPr lang="en-US" sz="2400" dirty="0" smtClean="0">
                  <a:latin typeface="Courier New"/>
                  <a:cs typeface="Courier New"/>
                </a:rPr>
                <a:t>]</a:t>
              </a:r>
              <a:endParaRPr lang="en-US" sz="2400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4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80" y="1234110"/>
            <a:ext cx="8979513" cy="412169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403" y="1205932"/>
            <a:ext cx="8910076" cy="40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output_file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'w'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CCFFCC"/>
                </a:solidFill>
                <a:latin typeface="Courier New"/>
                <a:cs typeface="Courier New"/>
              </a:rPr>
              <a:t>out</a:t>
            </a:r>
            <a:r>
              <a:rPr lang="en-US" sz="2200" dirty="0" err="1" smtClean="0">
                <a:latin typeface="Courier New"/>
                <a:cs typeface="Courier New"/>
              </a:rPr>
              <a:t>f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outf.write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'GENDER\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tDIVERSITY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tCOUNT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\n'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latin typeface="Courier New"/>
                <a:cs typeface="Courier New"/>
              </a:rPr>
              <a:t> gender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sex_ratio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diversity = set(div[gender])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line_to_write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t"</a:t>
            </a:r>
            <a:r>
              <a:rPr lang="en-US" sz="2200" dirty="0" err="1" smtClean="0">
                <a:latin typeface="Courier New"/>
                <a:cs typeface="Courier New"/>
              </a:rPr>
              <a:t>.join</a:t>
            </a:r>
            <a:r>
              <a:rPr lang="en-US" sz="2200" dirty="0" smtClean="0">
                <a:latin typeface="Courier New"/>
                <a:cs typeface="Courier New"/>
              </a:rPr>
              <a:t>([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                      gender, 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                          diversity,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                          </a:t>
            </a:r>
            <a:r>
              <a:rPr lang="en-US" sz="2200" dirty="0" err="1" smtClean="0">
                <a:latin typeface="Courier New"/>
                <a:cs typeface="Courier New"/>
              </a:rPr>
              <a:t>sex_ratio</a:t>
            </a:r>
            <a:r>
              <a:rPr lang="en-US" sz="2200" dirty="0" smtClean="0">
                <a:latin typeface="Courier New"/>
                <a:cs typeface="Courier New"/>
              </a:rPr>
              <a:t>[gender]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                 ])</a:t>
            </a:r>
          </a:p>
        </p:txBody>
      </p:sp>
    </p:spTree>
    <p:extLst>
      <p:ext uri="{BB962C8B-B14F-4D97-AF65-F5344CB8AC3E}">
        <p14:creationId xmlns:p14="http://schemas.microsoft.com/office/powerpoint/2010/main" val="39671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6932" y="62508"/>
            <a:ext cx="64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Monaco"/>
                <a:cs typeface="Monaco"/>
              </a:rPr>
              <a:t>Useful </a:t>
            </a:r>
            <a:r>
              <a:rPr lang="en-US" sz="2800" dirty="0" smtClean="0">
                <a:latin typeface="Monaco"/>
                <a:cs typeface="Monaco"/>
              </a:rPr>
              <a:t>tidbits – Type casting</a:t>
            </a:r>
            <a:endParaRPr lang="en-US" sz="2800" dirty="0">
              <a:latin typeface="Monaco"/>
              <a:cs typeface="Monaco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7162" y="1403423"/>
            <a:ext cx="8413141" cy="847544"/>
            <a:chOff x="357162" y="3860294"/>
            <a:chExt cx="8413141" cy="847544"/>
          </a:xfrm>
        </p:grpSpPr>
        <p:sp>
          <p:nvSpPr>
            <p:cNvPr id="16" name="TextBox 15"/>
            <p:cNvSpPr txBox="1"/>
            <p:nvPr/>
          </p:nvSpPr>
          <p:spPr>
            <a:xfrm>
              <a:off x="1997413" y="4338506"/>
              <a:ext cx="6747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Lucida Console"/>
                  <a:cs typeface="Lucida Console"/>
                </a:rPr>
                <a:t>Changes </a:t>
              </a:r>
              <a:r>
                <a:rPr lang="en-US" i="1" dirty="0" smtClean="0">
                  <a:solidFill>
                    <a:srgbClr val="FFFF00"/>
                  </a:solidFill>
                  <a:latin typeface="Lucida Console"/>
                  <a:cs typeface="Lucida Console"/>
                </a:rPr>
                <a:t>object</a:t>
              </a:r>
              <a:r>
                <a:rPr lang="en-US" dirty="0" smtClean="0">
                  <a:solidFill>
                    <a:srgbClr val="FFFF00"/>
                  </a:solidFill>
                  <a:latin typeface="Lucida Console"/>
                  <a:cs typeface="Lucida Console"/>
                </a:rPr>
                <a:t> </a:t>
              </a:r>
              <a:r>
                <a:rPr lang="en-US" dirty="0" smtClean="0">
                  <a:latin typeface="Lucida Console"/>
                  <a:cs typeface="Lucida Console"/>
                </a:rPr>
                <a:t>to string</a:t>
              </a:r>
              <a:endParaRPr lang="en-US" dirty="0">
                <a:solidFill>
                  <a:srgbClr val="FFFF00"/>
                </a:solidFill>
                <a:latin typeface="Courier"/>
                <a:cs typeface="Courier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57162" y="3860294"/>
              <a:ext cx="8413141" cy="510980"/>
              <a:chOff x="357162" y="3744260"/>
              <a:chExt cx="8413141" cy="51098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7162" y="3744260"/>
                <a:ext cx="8413141" cy="51098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5727" y="3744260"/>
                <a:ext cx="2216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Courier"/>
                    <a:cs typeface="Courier"/>
                  </a:rPr>
                  <a:t>str</a:t>
                </a:r>
                <a:r>
                  <a:rPr lang="en-US" sz="2400" dirty="0" smtClean="0">
                    <a:latin typeface="Courier"/>
                    <a:cs typeface="Courier"/>
                  </a:rPr>
                  <a:t>(</a:t>
                </a:r>
                <a:r>
                  <a:rPr lang="en-US" sz="2400" i="1" dirty="0" smtClean="0">
                    <a:solidFill>
                      <a:srgbClr val="FFFF00"/>
                    </a:solidFill>
                    <a:latin typeface="Courier"/>
                    <a:cs typeface="Courier"/>
                  </a:rPr>
                  <a:t>object</a:t>
                </a:r>
                <a:r>
                  <a:rPr lang="en-US" sz="2400" dirty="0" smtClean="0">
                    <a:latin typeface="Courier"/>
                    <a:cs typeface="Courier"/>
                  </a:rPr>
                  <a:t>)</a:t>
                </a:r>
                <a:endParaRPr lang="en-US" sz="2400" dirty="0">
                  <a:latin typeface="Courier"/>
                  <a:cs typeface="Courier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08699" y="3753169"/>
                <a:ext cx="1297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1DFF00"/>
                    </a:solidFill>
                    <a:latin typeface="Lucida Console"/>
                    <a:cs typeface="Lucida Console"/>
                  </a:rPr>
                  <a:t>String</a:t>
                </a:r>
                <a:endParaRPr lang="en-US" sz="2400" dirty="0">
                  <a:solidFill>
                    <a:srgbClr val="1DFF00"/>
                  </a:solidFill>
                  <a:latin typeface="Lucida Console"/>
                  <a:cs typeface="Lucida Console"/>
                </a:endParaRPr>
              </a:p>
            </p:txBody>
          </p:sp>
          <p:sp>
            <p:nvSpPr>
              <p:cNvPr id="24" name="Notched Right Arrow 23"/>
              <p:cNvSpPr/>
              <p:nvPr/>
            </p:nvSpPr>
            <p:spPr>
              <a:xfrm>
                <a:off x="4833240" y="3794113"/>
                <a:ext cx="1356265" cy="400020"/>
              </a:xfrm>
              <a:prstGeom prst="notchedRightArrow">
                <a:avLst/>
              </a:prstGeom>
              <a:solidFill>
                <a:schemeClr val="bg1"/>
              </a:solidFill>
              <a:ln>
                <a:solidFill>
                  <a:srgbClr val="1D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357162" y="3039537"/>
            <a:ext cx="8413141" cy="1273873"/>
            <a:chOff x="284094" y="2536293"/>
            <a:chExt cx="8413141" cy="1273873"/>
          </a:xfrm>
        </p:grpSpPr>
        <p:sp>
          <p:nvSpPr>
            <p:cNvPr id="42" name="Rectangle 41"/>
            <p:cNvSpPr/>
            <p:nvPr/>
          </p:nvSpPr>
          <p:spPr>
            <a:xfrm>
              <a:off x="284094" y="2536293"/>
              <a:ext cx="8413141" cy="1273873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129" y="2573280"/>
              <a:ext cx="3324498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urier New"/>
                  <a:cs typeface="Courier New"/>
                </a:rPr>
                <a:t>not_a_string</a:t>
              </a:r>
              <a:r>
                <a:rPr lang="en-US" sz="2400" dirty="0" smtClean="0">
                  <a:latin typeface="Courier New"/>
                  <a:cs typeface="Courier New"/>
                </a:rPr>
                <a:t> = </a:t>
              </a:r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3</a:t>
              </a:r>
            </a:p>
            <a:p>
              <a:r>
                <a:rPr lang="en-US" sz="2400" dirty="0" err="1">
                  <a:solidFill>
                    <a:srgbClr val="CCFFCC"/>
                  </a:solidFill>
                  <a:latin typeface="Courier New"/>
                  <a:cs typeface="Courier New"/>
                </a:rPr>
                <a:t>s</a:t>
              </a:r>
              <a:r>
                <a:rPr lang="en-US" sz="2400" dirty="0" err="1" smtClean="0">
                  <a:solidFill>
                    <a:srgbClr val="CCFFCC"/>
                  </a:solidFill>
                  <a:latin typeface="Courier New"/>
                  <a:cs typeface="Courier New"/>
                </a:rPr>
                <a:t>tr</a:t>
              </a:r>
              <a:r>
                <a:rPr lang="en-US" sz="2400" dirty="0" smtClean="0">
                  <a:latin typeface="Courier New"/>
                  <a:cs typeface="Courier New"/>
                </a:rPr>
                <a:t>(</a:t>
              </a:r>
              <a:r>
                <a:rPr lang="en-US" sz="2400" dirty="0" err="1" smtClean="0">
                  <a:latin typeface="Courier New"/>
                  <a:cs typeface="Courier New"/>
                </a:rPr>
                <a:t>not_a_string</a:t>
              </a:r>
              <a:r>
                <a:rPr lang="en-US" sz="2400" dirty="0" smtClean="0">
                  <a:latin typeface="Courier New"/>
                  <a:cs typeface="Courier New"/>
                </a:rPr>
                <a:t>)</a:t>
              </a:r>
            </a:p>
            <a:p>
              <a:r>
                <a:rPr lang="en-US" sz="2400" dirty="0" smtClean="0">
                  <a:latin typeface="Courier New"/>
                  <a:cs typeface="Courier New"/>
                </a:rPr>
                <a:t>&gt;&gt; '3'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4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6932" y="62508"/>
            <a:ext cx="64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Useful tidbits – Type casting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62" y="955327"/>
            <a:ext cx="8413141" cy="364142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035" y="1000388"/>
            <a:ext cx="8373463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an_integer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2</a:t>
            </a:r>
            <a:endParaRPr lang="en-US" sz="2200" dirty="0" smtClean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a_float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2.0</a:t>
            </a:r>
          </a:p>
          <a:p>
            <a:pPr>
              <a:lnSpc>
                <a:spcPct val="130000"/>
              </a:lnSpc>
            </a:pP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solidFill>
                  <a:srgbClr val="CCFFCC"/>
                </a:solidFill>
                <a:latin typeface="Courier New"/>
                <a:cs typeface="Courier New"/>
              </a:rPr>
              <a:t>int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3.8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&gt;&gt; 3</a:t>
            </a:r>
          </a:p>
          <a:p>
            <a:pPr>
              <a:lnSpc>
                <a:spcPct val="130000"/>
              </a:lnSpc>
            </a:pP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float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5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&gt;&gt; 5.0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3078" y="5350781"/>
            <a:ext cx="763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ucida Console"/>
                <a:cs typeface="Lucida Console"/>
              </a:rPr>
              <a:t>Pro-tip: be aware that with Python 2.x, 1/2 = 0  </a:t>
            </a:r>
            <a:endParaRPr lang="en-US" i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477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80" y="1234110"/>
            <a:ext cx="8979513" cy="465623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402" y="1205932"/>
            <a:ext cx="8963597" cy="447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output_file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'w'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CCFFCC"/>
                </a:solidFill>
                <a:latin typeface="Courier New"/>
                <a:cs typeface="Courier New"/>
              </a:rPr>
              <a:t>out</a:t>
            </a:r>
            <a:r>
              <a:rPr lang="en-US" sz="2200" dirty="0" err="1" smtClean="0">
                <a:latin typeface="Courier New"/>
                <a:cs typeface="Courier New"/>
              </a:rPr>
              <a:t>f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outf.write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'GENDER\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tDIVERSITY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tCOUNT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\n'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latin typeface="Courier New"/>
                <a:cs typeface="Courier New"/>
              </a:rPr>
              <a:t> gender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sex_ratio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>
                <a:latin typeface="Courier New"/>
                <a:cs typeface="Courier New"/>
              </a:rPr>
              <a:t>diversity = set(div[gender])</a:t>
            </a: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line_to_write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t"</a:t>
            </a:r>
            <a:r>
              <a:rPr lang="en-US" sz="2200" dirty="0" err="1" smtClean="0">
                <a:latin typeface="Courier New"/>
                <a:cs typeface="Courier New"/>
              </a:rPr>
              <a:t>.join</a:t>
            </a:r>
            <a:r>
              <a:rPr lang="en-US" sz="2200" dirty="0" smtClean="0">
                <a:latin typeface="Courier New"/>
                <a:cs typeface="Courier New"/>
              </a:rPr>
              <a:t>([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                      gender, 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                          </a:t>
            </a:r>
            <a:r>
              <a:rPr lang="en-US" sz="2200" dirty="0" err="1" smtClean="0">
                <a:latin typeface="Courier New"/>
                <a:cs typeface="Courier New"/>
              </a:rPr>
              <a:t>str</a:t>
            </a:r>
            <a:r>
              <a:rPr lang="en-US" sz="2200" dirty="0" smtClean="0">
                <a:latin typeface="Courier New"/>
                <a:cs typeface="Courier New"/>
              </a:rPr>
              <a:t>(diversity),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                          </a:t>
            </a:r>
            <a:r>
              <a:rPr lang="en-US" sz="2200" dirty="0" err="1" smtClean="0">
                <a:latin typeface="Courier New"/>
                <a:cs typeface="Courier New"/>
              </a:rPr>
              <a:t>str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sex_ratio</a:t>
            </a:r>
            <a:r>
              <a:rPr lang="en-US" sz="2200" dirty="0" smtClean="0">
                <a:latin typeface="Courier New"/>
                <a:cs typeface="Courier New"/>
              </a:rPr>
              <a:t>[gender])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                 ])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outf.write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line_to_write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 +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"\n"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71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11719" y="62508"/>
            <a:ext cx="427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Reality check break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333" y="2553250"/>
            <a:ext cx="661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  <a:latin typeface="Courier"/>
                <a:cs typeface="Courier"/>
              </a:rPr>
              <a:t>There are many many </a:t>
            </a:r>
            <a:r>
              <a:rPr lang="en-US" sz="3600" dirty="0" smtClean="0">
                <a:solidFill>
                  <a:srgbClr val="1DFF00"/>
                </a:solidFill>
                <a:latin typeface="Courier"/>
                <a:cs typeface="Courier"/>
              </a:rPr>
              <a:t>valid</a:t>
            </a:r>
            <a:r>
              <a:rPr lang="en-US" sz="3600" dirty="0" smtClean="0">
                <a:solidFill>
                  <a:srgbClr val="CCFFCC"/>
                </a:solidFill>
                <a:latin typeface="Courier"/>
                <a:cs typeface="Courier"/>
              </a:rPr>
              <a:t> ways to do things</a:t>
            </a:r>
            <a:endParaRPr lang="en-US" sz="36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99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Standard Data Analysis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848" y="1350570"/>
            <a:ext cx="6532558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/>
                <a:cs typeface="Lucida Console"/>
              </a:rPr>
              <a:t>Open 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Look at data </a:t>
            </a:r>
            <a:r>
              <a:rPr lang="en-US" sz="2800" i="1" dirty="0" smtClean="0">
                <a:latin typeface="Lucida Console"/>
                <a:cs typeface="Lucida Console"/>
              </a:rPr>
              <a:t>the easier way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Curate data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Make pretty graphs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Publish cool paper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Take over the world</a:t>
            </a:r>
            <a:endParaRPr lang="en-US" sz="2800" dirty="0">
              <a:solidFill>
                <a:srgbClr val="0D0D0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482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18847" y="62508"/>
            <a:ext cx="5571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Exploratory Data Analysis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22131"/>
            <a:ext cx="8979513" cy="149770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193950"/>
            <a:ext cx="8565251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>
                <a:solidFill>
                  <a:srgbClr val="CCFFCC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mport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pandas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pd</a:t>
            </a: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df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pd.read_table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12651" y="2675327"/>
            <a:ext cx="622758" cy="1446362"/>
            <a:chOff x="371391" y="2719836"/>
            <a:chExt cx="622758" cy="32230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95131" y="5942901"/>
              <a:ext cx="599018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1391" y="2719836"/>
              <a:ext cx="23960" cy="3223065"/>
            </a:xfrm>
            <a:prstGeom prst="line">
              <a:avLst/>
            </a:prstGeom>
            <a:ln>
              <a:solidFill>
                <a:srgbClr val="1D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761710" y="3847529"/>
            <a:ext cx="628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Reads in a general delimited file</a:t>
            </a: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9311" y="2675326"/>
            <a:ext cx="622758" cy="3223065"/>
            <a:chOff x="371391" y="2719836"/>
            <a:chExt cx="622758" cy="322306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95131" y="5942901"/>
              <a:ext cx="599018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1391" y="2719836"/>
              <a:ext cx="23960" cy="3223065"/>
            </a:xfrm>
            <a:prstGeom prst="line">
              <a:avLst/>
            </a:prstGeom>
            <a:ln>
              <a:solidFill>
                <a:srgbClr val="1D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165391" y="5620105"/>
            <a:ext cx="788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DataFrame</a:t>
            </a:r>
            <a:r>
              <a:rPr lang="en-US" sz="2400" dirty="0" smtClean="0">
                <a:latin typeface="Courier"/>
                <a:cs typeface="Courier"/>
              </a:rPr>
              <a:t> object (eq. to R’s </a:t>
            </a:r>
            <a:r>
              <a:rPr lang="en-US" sz="2400" dirty="0" err="1" smtClean="0">
                <a:latin typeface="Courier"/>
                <a:cs typeface="Courier"/>
              </a:rPr>
              <a:t>dataframes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671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Standard Data Analysis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848" y="1350570"/>
            <a:ext cx="4788490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/>
                <a:cs typeface="Lucida Console"/>
              </a:rPr>
              <a:t>Open 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/>
                <a:cs typeface="Lucida Console"/>
              </a:rPr>
              <a:t>Look at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Curate data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Make pretty graphs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Publish cool paper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Take over the world</a:t>
            </a:r>
            <a:endParaRPr lang="en-US" sz="2800" dirty="0">
              <a:solidFill>
                <a:srgbClr val="0D0D0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268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305" y="2200557"/>
            <a:ext cx="8979513" cy="254471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0496" y="62508"/>
            <a:ext cx="707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- variables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965" y="2245617"/>
            <a:ext cx="9160952" cy="239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worm_species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C. 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remanei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worm_dev_stage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2200" dirty="0" err="1">
                <a:latin typeface="Courier New"/>
                <a:cs typeface="Courier New"/>
              </a:rPr>
              <a:t>green_worms</a:t>
            </a:r>
            <a:r>
              <a:rPr lang="en-US" sz="2200" dirty="0">
                <a:latin typeface="Courier New"/>
                <a:cs typeface="Courier New"/>
              </a:rPr>
              <a:t> = [</a:t>
            </a:r>
            <a:r>
              <a:rPr lang="en-US" sz="2200" dirty="0" smtClean="0">
                <a:latin typeface="Courier New"/>
                <a:cs typeface="Courier New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all_worms_on_plate</a:t>
            </a:r>
            <a:r>
              <a:rPr lang="en-US" sz="2200" dirty="0" smtClean="0">
                <a:latin typeface="Courier New"/>
                <a:cs typeface="Courier New"/>
              </a:rPr>
              <a:t> = {}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dev_stages</a:t>
            </a:r>
            <a:r>
              <a:rPr lang="en-US" sz="2200" dirty="0" smtClean="0">
                <a:latin typeface="Courier New"/>
                <a:cs typeface="Courier New"/>
              </a:rPr>
              <a:t> = (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E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ru-RU" sz="2200" dirty="0">
                <a:latin typeface="Courier New"/>
                <a:cs typeface="Courier New"/>
              </a:rPr>
              <a:t> 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L1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ru-RU" sz="2200" dirty="0">
                <a:latin typeface="Courier New"/>
                <a:cs typeface="Courier New"/>
              </a:rPr>
              <a:t> 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L2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ru-RU" sz="2200" dirty="0">
                <a:latin typeface="Courier New"/>
                <a:cs typeface="Courier New"/>
              </a:rPr>
              <a:t> 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L3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ru-RU" sz="2200" dirty="0">
                <a:latin typeface="Courier New"/>
                <a:cs typeface="Courier New"/>
              </a:rPr>
              <a:t> 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L4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ru-RU" sz="2000" dirty="0">
                <a:latin typeface="Courier New"/>
                <a:cs typeface="Courier New"/>
              </a:rPr>
              <a:t> </a:t>
            </a:r>
            <a:r>
              <a:rPr lang="ru-RU" sz="20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solidFill>
                  <a:srgbClr val="AFECFF"/>
                </a:solidFill>
                <a:latin typeface="Courier New"/>
                <a:cs typeface="Courier New"/>
              </a:rPr>
              <a:t>A</a:t>
            </a:r>
            <a:r>
              <a:rPr lang="ru-RU" sz="20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800" dirty="0">
                <a:latin typeface="Courier New"/>
                <a:cs typeface="Courier New"/>
              </a:rPr>
              <a:t>,</a:t>
            </a:r>
            <a:r>
              <a:rPr lang="ru-RU" sz="2400" dirty="0">
                <a:latin typeface="Courier New"/>
                <a:cs typeface="Courier New"/>
              </a:rPr>
              <a:t> </a:t>
            </a:r>
            <a:r>
              <a:rPr lang="ru-RU" sz="24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400" dirty="0" smtClean="0">
                <a:solidFill>
                  <a:srgbClr val="AFECFF"/>
                </a:solidFill>
                <a:latin typeface="Courier New"/>
                <a:cs typeface="Courier New"/>
              </a:rPr>
              <a:t>D</a:t>
            </a:r>
            <a:r>
              <a:rPr lang="ru-RU" sz="24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5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3368" y="62508"/>
            <a:ext cx="578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Pre-analysis Data </a:t>
            </a:r>
            <a:r>
              <a:rPr lang="en-US" sz="2800" dirty="0" err="1" smtClean="0">
                <a:latin typeface="Monaco"/>
                <a:cs typeface="Monaco"/>
              </a:rPr>
              <a:t>Curation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67" y="1221914"/>
            <a:ext cx="8568250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CCFFCC"/>
                </a:solidFill>
                <a:latin typeface="Lucida Console"/>
                <a:cs typeface="Lucida Console"/>
              </a:rPr>
              <a:t>Familiarize yourself with the file structure: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Lucida Console"/>
                <a:cs typeface="Lucida Console"/>
              </a:rPr>
              <a:t>H</a:t>
            </a:r>
            <a:r>
              <a:rPr lang="en-US" sz="2000" dirty="0" smtClean="0">
                <a:latin typeface="Lucida Console"/>
                <a:cs typeface="Lucida Console"/>
              </a:rPr>
              <a:t>ow many columns, how are </a:t>
            </a:r>
            <a:r>
              <a:rPr lang="en-US" sz="2000" dirty="0">
                <a:latin typeface="Lucida Console"/>
                <a:cs typeface="Lucida Console"/>
              </a:rPr>
              <a:t>they </a:t>
            </a:r>
            <a:r>
              <a:rPr lang="en-US" sz="2000" dirty="0" smtClean="0">
                <a:latin typeface="Lucida Console"/>
                <a:cs typeface="Lucida Console"/>
              </a:rPr>
              <a:t>separated, headings </a:t>
            </a:r>
            <a:r>
              <a:rPr lang="en-US" sz="2000" dirty="0">
                <a:latin typeface="Lucida Console"/>
                <a:cs typeface="Lucida Console"/>
              </a:rPr>
              <a:t>or not</a:t>
            </a:r>
            <a:r>
              <a:rPr lang="en-US" sz="2000" dirty="0" smtClean="0">
                <a:latin typeface="Lucida Console"/>
                <a:cs typeface="Lucida Console"/>
              </a:rPr>
              <a:t>, strings or numbers</a:t>
            </a:r>
            <a:r>
              <a:rPr lang="is-IS" sz="2000" dirty="0" smtClean="0">
                <a:latin typeface="Lucida Console"/>
                <a:cs typeface="Lucida Console"/>
              </a:rPr>
              <a:t>…</a:t>
            </a:r>
            <a:endParaRPr lang="en-US" sz="2000" dirty="0" smtClean="0">
              <a:latin typeface="Lucida Console"/>
              <a:cs typeface="Lucida Console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 smtClean="0">
              <a:latin typeface="Lucida Console"/>
              <a:cs typeface="Lucida Console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CCFFCC"/>
                </a:solidFill>
                <a:latin typeface="Lucida Console"/>
                <a:cs typeface="Lucida Console"/>
              </a:rPr>
              <a:t>Expect inconsistent data: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Empty columns / </a:t>
            </a:r>
            <a:r>
              <a:rPr lang="en-US" sz="2000" dirty="0" err="1" smtClean="0">
                <a:latin typeface="Lucida Console"/>
                <a:cs typeface="Lucida Console"/>
              </a:rPr>
              <a:t>Nas</a:t>
            </a:r>
            <a:r>
              <a:rPr lang="en-US" sz="2000" dirty="0" smtClean="0">
                <a:latin typeface="Lucida Console"/>
                <a:cs typeface="Lucida Console"/>
              </a:rPr>
              <a:t> / 0s, inconsistent data types, missing columns, ‘hi’ vs. ‘Hi’, Excel misconception of dates</a:t>
            </a:r>
            <a:r>
              <a:rPr lang="is-IS" dirty="0" smtClean="0">
                <a:latin typeface="Lucida Console"/>
                <a:cs typeface="Lucida Console"/>
              </a:rPr>
              <a:t>…</a:t>
            </a:r>
            <a:endParaRPr lang="en-US" sz="2000" dirty="0">
              <a:latin typeface="Lucida Console"/>
              <a:cs typeface="Lucida Console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dirty="0" smtClean="0">
              <a:latin typeface="Lucida Console"/>
              <a:cs typeface="Lucida Console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CCFFCC"/>
                </a:solidFill>
                <a:latin typeface="Lucida Console"/>
                <a:cs typeface="Lucida Console"/>
              </a:rPr>
              <a:t>Strategize your code to minimize I/O operations</a:t>
            </a:r>
            <a:endParaRPr lang="is-IS" sz="2200" dirty="0" smtClean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532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Standard Data Analysis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848" y="1350570"/>
            <a:ext cx="4788490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/>
                <a:cs typeface="Lucida Console"/>
              </a:rPr>
              <a:t>Open 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/>
                <a:cs typeface="Lucida Console"/>
              </a:rPr>
              <a:t>Look at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/>
                <a:cs typeface="Lucida Console"/>
              </a:rPr>
              <a:t>Curate data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Make pretty graphs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Publish cool paper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Take over the world</a:t>
            </a:r>
            <a:endParaRPr lang="en-US" sz="2800" dirty="0">
              <a:solidFill>
                <a:srgbClr val="0D0D0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970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3633" y="62508"/>
            <a:ext cx="341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EDA - Resources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604" y="1138257"/>
            <a:ext cx="853308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Lucida Console"/>
                <a:cs typeface="Lucida Console"/>
              </a:rPr>
              <a:t>Coursera</a:t>
            </a:r>
            <a:r>
              <a:rPr lang="en-US" sz="2000" dirty="0" smtClean="0">
                <a:latin typeface="Lucida Console"/>
                <a:cs typeface="Lucida Console"/>
              </a:rPr>
              <a:t> class R. </a:t>
            </a:r>
            <a:r>
              <a:rPr lang="en-US" sz="2000" dirty="0" err="1" smtClean="0">
                <a:latin typeface="Lucida Console"/>
                <a:cs typeface="Lucida Console"/>
              </a:rPr>
              <a:t>Peng</a:t>
            </a:r>
            <a:r>
              <a:rPr lang="en-US" sz="2000" dirty="0" smtClean="0">
                <a:latin typeface="Lucida Console"/>
                <a:cs typeface="Lucida Console"/>
              </a:rPr>
              <a:t>, J. Leek and B. </a:t>
            </a:r>
            <a:r>
              <a:rPr lang="en-US" sz="2000" dirty="0" err="1" smtClean="0">
                <a:latin typeface="Lucida Console"/>
                <a:cs typeface="Lucida Console"/>
              </a:rPr>
              <a:t>Caffo</a:t>
            </a:r>
            <a:r>
              <a:rPr lang="en-US" sz="2000" dirty="0" smtClean="0">
                <a:latin typeface="Lucida Console"/>
                <a:cs typeface="Lucida Console"/>
              </a:rPr>
              <a:t> (</a:t>
            </a:r>
            <a:r>
              <a:rPr lang="en-US" sz="24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in R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1DFF00"/>
                </a:solidFill>
                <a:latin typeface="Lucida Console"/>
                <a:cs typeface="Lucida Console"/>
              </a:rPr>
              <a:t>https</a:t>
            </a:r>
            <a:r>
              <a:rPr lang="en-US" dirty="0">
                <a:solidFill>
                  <a:srgbClr val="1DFF00"/>
                </a:solidFill>
                <a:latin typeface="Lucida Console"/>
                <a:cs typeface="Lucida Console"/>
              </a:rPr>
              <a:t>://</a:t>
            </a:r>
            <a:r>
              <a:rPr lang="en-US" dirty="0" err="1">
                <a:solidFill>
                  <a:srgbClr val="1DFF00"/>
                </a:solidFill>
                <a:latin typeface="Lucida Console"/>
                <a:cs typeface="Lucida Console"/>
              </a:rPr>
              <a:t>www.coursera.org</a:t>
            </a:r>
            <a:r>
              <a:rPr lang="en-US" dirty="0">
                <a:solidFill>
                  <a:srgbClr val="1DFF00"/>
                </a:solidFill>
                <a:latin typeface="Lucida Console"/>
                <a:cs typeface="Lucida Console"/>
              </a:rPr>
              <a:t>/learn/exploratory-data-</a:t>
            </a:r>
            <a:r>
              <a:rPr lang="en-US" dirty="0" smtClean="0">
                <a:solidFill>
                  <a:srgbClr val="1DFF00"/>
                </a:solidFill>
                <a:latin typeface="Lucida Console"/>
                <a:cs typeface="Lucida Console"/>
              </a:rPr>
              <a:t>analysis</a:t>
            </a:r>
          </a:p>
          <a:p>
            <a:endParaRPr lang="en-US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Analyzing and Manipulating Data </a:t>
            </a:r>
            <a:r>
              <a:rPr lang="en-US" sz="2000" dirty="0" smtClean="0">
                <a:latin typeface="Lucida Console"/>
                <a:cs typeface="Lucida Console"/>
              </a:rPr>
              <a:t>with Pandas by J. </a:t>
            </a:r>
            <a:r>
              <a:rPr lang="en-US" sz="2000" dirty="0" err="1" smtClean="0">
                <a:latin typeface="Lucida Console"/>
                <a:cs typeface="Lucida Console"/>
              </a:rPr>
              <a:t>Rocher</a:t>
            </a:r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1DFF00"/>
                </a:solidFill>
                <a:latin typeface="Lucida Console"/>
                <a:cs typeface="Lucida Console"/>
              </a:rPr>
              <a:t>https://</a:t>
            </a:r>
            <a:r>
              <a:rPr lang="en-US" dirty="0" err="1" smtClean="0">
                <a:solidFill>
                  <a:srgbClr val="1DFF00"/>
                </a:solidFill>
                <a:latin typeface="Lucida Console"/>
                <a:cs typeface="Lucida Console"/>
              </a:rPr>
              <a:t>www.youtube.com</a:t>
            </a:r>
            <a:r>
              <a:rPr lang="en-US" dirty="0" smtClean="0">
                <a:solidFill>
                  <a:srgbClr val="1DFF00"/>
                </a:solidFill>
                <a:latin typeface="Lucida Console"/>
                <a:cs typeface="Lucida Console"/>
              </a:rPr>
              <a:t>/</a:t>
            </a:r>
            <a:r>
              <a:rPr lang="en-US" dirty="0" err="1" smtClean="0">
                <a:solidFill>
                  <a:srgbClr val="1DFF00"/>
                </a:solidFill>
                <a:latin typeface="Lucida Console"/>
                <a:cs typeface="Lucida Console"/>
              </a:rPr>
              <a:t>watch?v</a:t>
            </a:r>
            <a:r>
              <a:rPr lang="en-US" dirty="0" smtClean="0">
                <a:solidFill>
                  <a:srgbClr val="1DFF00"/>
                </a:solidFill>
                <a:latin typeface="Lucida Console"/>
                <a:cs typeface="Lucida Console"/>
              </a:rPr>
              <a:t>=0CFFTJUZ2dc</a:t>
            </a:r>
          </a:p>
          <a:p>
            <a:endParaRPr lang="en-US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Awesome Data Science. 2.0 Introduction to Pandas and Exploratory Data Analysis</a:t>
            </a:r>
          </a:p>
          <a:p>
            <a:r>
              <a:rPr lang="en-US" dirty="0" smtClean="0">
                <a:solidFill>
                  <a:srgbClr val="1DFF00"/>
                </a:solidFill>
                <a:latin typeface="Lucida Console"/>
                <a:cs typeface="Lucida Console"/>
              </a:rPr>
              <a:t>https://</a:t>
            </a:r>
            <a:r>
              <a:rPr lang="en-US" dirty="0" err="1" smtClean="0">
                <a:solidFill>
                  <a:srgbClr val="1DFF00"/>
                </a:solidFill>
                <a:latin typeface="Lucida Console"/>
                <a:cs typeface="Lucida Console"/>
              </a:rPr>
              <a:t>www.youtube.com</a:t>
            </a:r>
            <a:r>
              <a:rPr lang="en-US" dirty="0" smtClean="0">
                <a:solidFill>
                  <a:srgbClr val="1DFF00"/>
                </a:solidFill>
                <a:latin typeface="Lucida Console"/>
                <a:cs typeface="Lucida Console"/>
              </a:rPr>
              <a:t>/</a:t>
            </a:r>
            <a:r>
              <a:rPr lang="en-US" dirty="0" err="1" smtClean="0">
                <a:solidFill>
                  <a:srgbClr val="1DFF00"/>
                </a:solidFill>
                <a:latin typeface="Lucida Console"/>
                <a:cs typeface="Lucida Console"/>
              </a:rPr>
              <a:t>watch?v</a:t>
            </a:r>
            <a:r>
              <a:rPr lang="en-US" dirty="0" smtClean="0">
                <a:solidFill>
                  <a:srgbClr val="1DFF00"/>
                </a:solidFill>
                <a:latin typeface="Lucida Console"/>
                <a:cs typeface="Lucida Console"/>
              </a:rPr>
              <a:t>=</a:t>
            </a:r>
            <a:r>
              <a:rPr lang="en-US" dirty="0" err="1" smtClean="0">
                <a:solidFill>
                  <a:srgbClr val="1DFF00"/>
                </a:solidFill>
                <a:latin typeface="Lucida Console"/>
                <a:cs typeface="Lucida Console"/>
              </a:rPr>
              <a:t>ZrRpN_IrcBA</a:t>
            </a:r>
            <a:endParaRPr lang="en-US" dirty="0" smtClean="0">
              <a:solidFill>
                <a:srgbClr val="1DFF00"/>
              </a:solidFill>
              <a:latin typeface="Lucida Console"/>
              <a:cs typeface="Lucida Console"/>
            </a:endParaRPr>
          </a:p>
          <a:p>
            <a:endParaRPr lang="en-US" dirty="0" smtClean="0">
              <a:latin typeface="Lucida Console"/>
              <a:cs typeface="Lucida Console"/>
            </a:endParaRPr>
          </a:p>
          <a:p>
            <a:r>
              <a:rPr lang="en-US" sz="2000" dirty="0" smtClean="0">
                <a:latin typeface="Lucida Console"/>
                <a:cs typeface="Lucida Console"/>
              </a:rPr>
              <a:t>More advanced </a:t>
            </a:r>
            <a:r>
              <a:rPr lang="en-US" sz="2000" dirty="0" err="1" smtClean="0">
                <a:latin typeface="Lucida Console"/>
                <a:cs typeface="Lucida Console"/>
              </a:rPr>
              <a:t>Jupyter</a:t>
            </a:r>
            <a:r>
              <a:rPr lang="en-US" sz="2000" dirty="0" smtClean="0">
                <a:latin typeface="Lucida Console"/>
                <a:cs typeface="Lucida Console"/>
              </a:rPr>
              <a:t> / Pandas tutorial by J. </a:t>
            </a:r>
            <a:r>
              <a:rPr lang="en-US" sz="2000" dirty="0" err="1" smtClean="0">
                <a:latin typeface="Lucida Console"/>
                <a:cs typeface="Lucida Console"/>
              </a:rPr>
              <a:t>Vanderplas</a:t>
            </a:r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1DFF00"/>
                </a:solidFill>
                <a:latin typeface="Lucida Console"/>
                <a:cs typeface="Lucida Console"/>
              </a:rPr>
              <a:t>https</a:t>
            </a:r>
            <a:r>
              <a:rPr lang="en-US" dirty="0">
                <a:solidFill>
                  <a:srgbClr val="1DFF00"/>
                </a:solidFill>
                <a:latin typeface="Lucida Console"/>
                <a:cs typeface="Lucida Console"/>
              </a:rPr>
              <a:t>://</a:t>
            </a:r>
            <a:r>
              <a:rPr lang="en-US" dirty="0" err="1">
                <a:solidFill>
                  <a:srgbClr val="1DFF00"/>
                </a:solidFill>
                <a:latin typeface="Lucida Console"/>
                <a:cs typeface="Lucida Console"/>
              </a:rPr>
              <a:t>www.youtube.com</a:t>
            </a:r>
            <a:r>
              <a:rPr lang="en-US" dirty="0">
                <a:solidFill>
                  <a:srgbClr val="1DFF00"/>
                </a:solidFill>
                <a:latin typeface="Lucida Console"/>
                <a:cs typeface="Lucida Console"/>
              </a:rPr>
              <a:t>/</a:t>
            </a:r>
            <a:r>
              <a:rPr lang="en-US" dirty="0" err="1">
                <a:solidFill>
                  <a:srgbClr val="1DFF00"/>
                </a:solidFill>
                <a:latin typeface="Lucida Console"/>
                <a:cs typeface="Lucida Console"/>
              </a:rPr>
              <a:t>playlist?list</a:t>
            </a:r>
            <a:r>
              <a:rPr lang="en-US" dirty="0">
                <a:solidFill>
                  <a:srgbClr val="1DFF00"/>
                </a:solidFill>
                <a:latin typeface="Lucida Console"/>
                <a:cs typeface="Lucida Console"/>
              </a:rPr>
              <a:t>=PLYCpMb24GpOC704uO9svUrihl-HY1tTJJ</a:t>
            </a:r>
          </a:p>
          <a:p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205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49804" y="62508"/>
            <a:ext cx="514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Going back to functions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768" y="1763314"/>
            <a:ext cx="7856279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dirty="0">
                <a:latin typeface="Lucida Console"/>
                <a:cs typeface="Lucida Console"/>
              </a:rPr>
              <a:t>I</a:t>
            </a:r>
            <a:r>
              <a:rPr lang="en-US" sz="2800" dirty="0" smtClean="0">
                <a:latin typeface="Lucida Console"/>
                <a:cs typeface="Lucida Console"/>
              </a:rPr>
              <a:t>f you are going to be using this snippet of code you just wrote a lot, </a:t>
            </a:r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make it into a function.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578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11719" y="62508"/>
            <a:ext cx="427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Modules / libraries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768" y="1236106"/>
            <a:ext cx="7856279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dirty="0" smtClean="0">
                <a:latin typeface="Lucida Console"/>
                <a:cs typeface="Lucida Console"/>
              </a:rPr>
              <a:t>If this code you just wrote would be useful to more than just you,</a:t>
            </a:r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 make it into a library.</a:t>
            </a: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  <a:p>
            <a:pPr algn="ctr">
              <a:lnSpc>
                <a:spcPct val="130000"/>
              </a:lnSpc>
            </a:pPr>
            <a:r>
              <a:rPr lang="en-US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Consider </a:t>
            </a:r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sharing it </a:t>
            </a:r>
            <a:r>
              <a:rPr lang="en-US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with the community.</a:t>
            </a:r>
          </a:p>
          <a:p>
            <a:pPr algn="ctr">
              <a:lnSpc>
                <a:spcPct val="130000"/>
              </a:lnSpc>
            </a:pP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  <a:p>
            <a:pPr algn="ctr">
              <a:lnSpc>
                <a:spcPct val="130000"/>
              </a:lnSpc>
            </a:pPr>
            <a:r>
              <a:rPr lang="en-US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Consider making it</a:t>
            </a:r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 a Galaxy tool.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578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62" y="955327"/>
            <a:ext cx="8413141" cy="364142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73633" y="62508"/>
            <a:ext cx="341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Troubleshooting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037" y="1138257"/>
            <a:ext cx="80342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FFCC"/>
                </a:solidFill>
                <a:latin typeface="Courier New"/>
                <a:cs typeface="Courier New"/>
              </a:rPr>
              <a:t>p</a:t>
            </a:r>
            <a:r>
              <a:rPr lang="en-US" sz="2000" dirty="0" smtClean="0">
                <a:solidFill>
                  <a:srgbClr val="CCFFCC"/>
                </a:solidFill>
                <a:latin typeface="Courier New"/>
                <a:cs typeface="Courier New"/>
              </a:rPr>
              <a:t>rint</a:t>
            </a:r>
            <a:r>
              <a:rPr lang="en-US" sz="2000" dirty="0" smtClean="0">
                <a:latin typeface="Courier New"/>
                <a:cs typeface="Courier New"/>
              </a:rPr>
              <a:t> p[k]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/>
                <a:cs typeface="Courier New"/>
              </a:rPr>
              <a:t>File </a:t>
            </a:r>
            <a:r>
              <a:rPr lang="en-US" sz="2000" dirty="0">
                <a:latin typeface="Courier New"/>
                <a:cs typeface="Courier New"/>
              </a:rPr>
              <a:t>"</a:t>
            </a:r>
            <a:r>
              <a:rPr lang="en-US" sz="2000" dirty="0">
                <a:solidFill>
                  <a:srgbClr val="CCFFCC"/>
                </a:solidFill>
                <a:latin typeface="Courier New"/>
                <a:cs typeface="Courier New"/>
              </a:rPr>
              <a:t>&lt;ipython-input-31-25a740847cb6&gt;</a:t>
            </a:r>
            <a:r>
              <a:rPr lang="en-US" sz="2000" dirty="0">
                <a:latin typeface="Courier New"/>
                <a:cs typeface="Courier New"/>
              </a:rPr>
              <a:t>",</a:t>
            </a:r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C6D9F1"/>
                </a:solidFill>
                <a:latin typeface="Courier New"/>
                <a:cs typeface="Courier New"/>
              </a:rPr>
              <a:t>line 1</a:t>
            </a:r>
          </a:p>
          <a:p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print p[k]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 </a:t>
            </a:r>
            <a:r>
              <a:rPr lang="en-US" sz="2000" dirty="0">
                <a:solidFill>
                  <a:srgbClr val="C6D9F1"/>
                </a:solidFill>
                <a:latin typeface="Courier New"/>
                <a:cs typeface="Courier New"/>
              </a:rPr>
              <a:t>^</a:t>
            </a:r>
          </a:p>
          <a:p>
            <a:r>
              <a:rPr lang="en-US" sz="2000" dirty="0" err="1">
                <a:solidFill>
                  <a:srgbClr val="E6B9B8"/>
                </a:solidFill>
                <a:latin typeface="Courier New"/>
                <a:cs typeface="Courier New"/>
              </a:rPr>
              <a:t>SyntaxError</a:t>
            </a:r>
            <a:r>
              <a:rPr lang="en-US" sz="2000" dirty="0">
                <a:solidFill>
                  <a:srgbClr val="C6D9F1"/>
                </a:solidFill>
                <a:latin typeface="Courier New"/>
                <a:cs typeface="Courier New"/>
              </a:rPr>
              <a:t>: Missing parentheses in call to 'print'</a:t>
            </a:r>
          </a:p>
          <a:p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78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62" y="955327"/>
            <a:ext cx="8413141" cy="364142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73633" y="62508"/>
            <a:ext cx="341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Troubleshooting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37" y="1138257"/>
            <a:ext cx="71107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p[k])</a:t>
            </a: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NameError</a:t>
            </a:r>
            <a:endParaRPr lang="en-US" sz="20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CCFFCC"/>
                </a:solidFill>
                <a:latin typeface="Courier New"/>
                <a:cs typeface="Courier New"/>
              </a:rPr>
              <a:t>&lt;ipython-input-32-cfed065d0920&gt;</a:t>
            </a:r>
            <a:r>
              <a:rPr lang="en-US" sz="2000" dirty="0" smtClean="0">
                <a:latin typeface="Courier New"/>
                <a:cs typeface="Courier New"/>
              </a:rPr>
              <a:t> in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&lt;module&gt;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-</a:t>
            </a:r>
            <a:r>
              <a:rPr lang="en-US" sz="2000" dirty="0">
                <a:latin typeface="Courier New"/>
                <a:cs typeface="Courier New"/>
              </a:rPr>
              <a:t>---&gt; 1 </a:t>
            </a:r>
            <a:r>
              <a:rPr lang="en-US" sz="2000" dirty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000" dirty="0">
                <a:latin typeface="Courier New"/>
                <a:cs typeface="Courier New"/>
              </a:rPr>
              <a:t>(p[k])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NameError</a:t>
            </a:r>
            <a:r>
              <a:rPr lang="en-US" sz="2000" dirty="0">
                <a:latin typeface="Courier New"/>
                <a:cs typeface="Courier New"/>
              </a:rPr>
              <a:t>: </a:t>
            </a:r>
            <a:r>
              <a:rPr lang="en-US" sz="2000" dirty="0">
                <a:solidFill>
                  <a:srgbClr val="CCFFCC"/>
                </a:solidFill>
                <a:latin typeface="Courier New"/>
                <a:cs typeface="Courier New"/>
              </a:rPr>
              <a:t>name 'p' is not defined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064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8300" y="129338"/>
            <a:ext cx="6730804" cy="6584621"/>
            <a:chOff x="0" y="71893"/>
            <a:chExt cx="6400800" cy="5812933"/>
          </a:xfrm>
        </p:grpSpPr>
        <p:pic>
          <p:nvPicPr>
            <p:cNvPr id="2" name="Picture 1" descr="Screen Shot 2017-04-04 at 4.05.5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16530"/>
              <a:ext cx="6400800" cy="2368296"/>
            </a:xfrm>
            <a:prstGeom prst="rect">
              <a:avLst/>
            </a:prstGeom>
          </p:spPr>
        </p:pic>
        <p:pic>
          <p:nvPicPr>
            <p:cNvPr id="3" name="Picture 2" descr="Screen Shot 2017-04-04 at 4.05.3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1893"/>
              <a:ext cx="6400800" cy="3552475"/>
            </a:xfrm>
            <a:prstGeom prst="rect">
              <a:avLst/>
            </a:prstGeom>
          </p:spPr>
        </p:pic>
      </p:grpSp>
      <p:sp>
        <p:nvSpPr>
          <p:cNvPr id="8" name="Rounded Rectangle 7"/>
          <p:cNvSpPr/>
          <p:nvPr/>
        </p:nvSpPr>
        <p:spPr>
          <a:xfrm>
            <a:off x="888952" y="82300"/>
            <a:ext cx="1305236" cy="388022"/>
          </a:xfrm>
          <a:prstGeom prst="roundRect">
            <a:avLst/>
          </a:prstGeom>
          <a:noFill/>
          <a:ln w="57150" cmpd="sng"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06540" y="6267147"/>
            <a:ext cx="4343751" cy="388022"/>
          </a:xfrm>
          <a:prstGeom prst="roundRect">
            <a:avLst/>
          </a:prstGeom>
          <a:noFill/>
          <a:ln w="57150" cmpd="sng"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73633" y="62508"/>
            <a:ext cx="341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Troubleshooting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856" y="1418245"/>
            <a:ext cx="84666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R</a:t>
            </a:r>
            <a:r>
              <a:rPr lang="en-US" sz="2400" dirty="0" smtClean="0">
                <a:latin typeface="Lucida Console"/>
                <a:cs typeface="Lucida Console"/>
              </a:rPr>
              <a:t>ead the </a:t>
            </a:r>
            <a:r>
              <a:rPr lang="en-US" sz="2400" dirty="0" err="1" smtClean="0">
                <a:latin typeface="Lucida Console"/>
                <a:cs typeface="Lucida Console"/>
              </a:rPr>
              <a:t>traceback</a:t>
            </a:r>
            <a:r>
              <a:rPr lang="en-US" sz="2400" dirty="0" smtClean="0">
                <a:latin typeface="Lucida Console"/>
                <a:cs typeface="Lucida Console"/>
              </a:rPr>
              <a:t> to see where the error comes from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Google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Stack overflow</a:t>
            </a:r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085" y="6309509"/>
            <a:ext cx="862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http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://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www.blog.pythonlibrary.org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/2012/09/12/python-101-exception-</a:t>
            </a:r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handling/</a:t>
            </a:r>
            <a:endParaRPr lang="en-US" sz="14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algn="r"/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https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://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doughellmann.com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/blog/2009/06/19/python-exception-handling-techniques/</a:t>
            </a:r>
          </a:p>
        </p:txBody>
      </p:sp>
    </p:spTree>
    <p:extLst>
      <p:ext uri="{BB962C8B-B14F-4D97-AF65-F5344CB8AC3E}">
        <p14:creationId xmlns:p14="http://schemas.microsoft.com/office/powerpoint/2010/main" val="2795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11719" y="62508"/>
            <a:ext cx="427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Any more questions?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176" y="1109609"/>
            <a:ext cx="8125260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Immport.org</a:t>
            </a:r>
            <a:endParaRPr lang="en-US" sz="24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Material and more tutorials:  </a:t>
            </a:r>
          </a:p>
          <a:p>
            <a:pPr>
              <a:lnSpc>
                <a:spcPct val="130000"/>
              </a:lnSpc>
            </a:pPr>
            <a:r>
              <a:rPr lang="en-US" sz="24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immport.org</a:t>
            </a:r>
            <a:r>
              <a:rPr lang="en-US" sz="2400" smtClean="0">
                <a:solidFill>
                  <a:srgbClr val="CCFFCC"/>
                </a:solidFill>
                <a:latin typeface="Lucida Console"/>
                <a:cs typeface="Lucida Console"/>
              </a:rPr>
              <a:t>/resources/tutorials</a:t>
            </a:r>
            <a:endParaRPr lang="en-US" sz="24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>
              <a:lnSpc>
                <a:spcPct val="130000"/>
              </a:lnSpc>
            </a:pPr>
            <a:endParaRPr lang="en-US" sz="24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>
              <a:lnSpc>
                <a:spcPct val="130000"/>
              </a:lnSpc>
            </a:pPr>
            <a:endParaRPr lang="en-US" sz="2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pPr>
              <a:lnSpc>
                <a:spcPct val="130000"/>
              </a:lnSpc>
            </a:pPr>
            <a:endParaRPr lang="en-US" sz="2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pPr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immport@immport.org</a:t>
            </a:r>
            <a:endParaRPr lang="en-US" sz="2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pPr>
              <a:lnSpc>
                <a:spcPct val="130000"/>
              </a:lnSpc>
            </a:pPr>
            <a:r>
              <a:rPr lang="en-US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Cristel.Thomas@nih.gov</a:t>
            </a:r>
            <a:endParaRPr lang="en-US" sz="2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7665" y="6166535"/>
            <a:ext cx="156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venir Light"/>
                <a:cs typeface="Avenir Light"/>
              </a:rPr>
              <a:t>@ImmPortDB</a:t>
            </a:r>
          </a:p>
          <a:p>
            <a:r>
              <a:rPr lang="en-US">
                <a:solidFill>
                  <a:srgbClr val="FFFFFF"/>
                </a:solidFill>
                <a:latin typeface="Avenir Light"/>
                <a:cs typeface="Avenir Light"/>
              </a:rPr>
              <a:t>@crstlthms</a:t>
            </a:r>
          </a:p>
        </p:txBody>
      </p:sp>
      <p:pic>
        <p:nvPicPr>
          <p:cNvPr id="8" name="Picture 7" descr="icontexto-inside-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6121400"/>
            <a:ext cx="736600" cy="7366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1131" y="6305034"/>
            <a:ext cx="1745167" cy="369332"/>
            <a:chOff x="941126" y="6183106"/>
            <a:chExt cx="1745167" cy="369332"/>
          </a:xfrm>
        </p:grpSpPr>
        <p:pic>
          <p:nvPicPr>
            <p:cNvPr id="10" name="Picture 9" descr="YouTube-logo-light.png"/>
            <p:cNvPicPr>
              <a:picLocks noChangeAspect="1"/>
            </p:cNvPicPr>
            <p:nvPr/>
          </p:nvPicPr>
          <p:blipFill>
            <a:blip r:embed="rId3"/>
            <a:srcRect l="14903" t="20956" r="14903" b="25447"/>
            <a:stretch>
              <a:fillRect/>
            </a:stretch>
          </p:blipFill>
          <p:spPr>
            <a:xfrm>
              <a:off x="1961986" y="6195709"/>
              <a:ext cx="724307" cy="34412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41126" y="6183106"/>
              <a:ext cx="1014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>
                  <a:solidFill>
                    <a:srgbClr val="FFFFFF"/>
                  </a:solidFill>
                  <a:latin typeface="Avenir Light"/>
                  <a:cs typeface="Avenir Light"/>
                </a:rPr>
                <a:t>Bisc 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8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305" y="2200557"/>
            <a:ext cx="9185612" cy="2544716"/>
            <a:chOff x="86305" y="2200557"/>
            <a:chExt cx="9185612" cy="2544716"/>
          </a:xfrm>
        </p:grpSpPr>
        <p:sp>
          <p:nvSpPr>
            <p:cNvPr id="8" name="Rectangle 7"/>
            <p:cNvSpPr/>
            <p:nvPr/>
          </p:nvSpPr>
          <p:spPr>
            <a:xfrm>
              <a:off x="86305" y="2200557"/>
              <a:ext cx="8979513" cy="2544716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0965" y="2245617"/>
              <a:ext cx="9160952" cy="239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200" dirty="0" err="1" smtClean="0">
                  <a:latin typeface="Courier New"/>
                  <a:cs typeface="Courier New"/>
                </a:rPr>
                <a:t>worm_species</a:t>
              </a:r>
              <a:r>
                <a:rPr lang="en-US" sz="2200" dirty="0" smtClean="0">
                  <a:latin typeface="Courier New"/>
                  <a:cs typeface="Courier New"/>
                </a:rPr>
                <a:t> = </a:t>
              </a:r>
              <a:r>
                <a:rPr lang="ru-RU" sz="2200" dirty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C. </a:t>
              </a:r>
              <a:r>
                <a:rPr lang="en-US" sz="2200" dirty="0" err="1" smtClean="0">
                  <a:solidFill>
                    <a:srgbClr val="AFECFF"/>
                  </a:solidFill>
                  <a:latin typeface="Courier New"/>
                  <a:cs typeface="Courier New"/>
                </a:rPr>
                <a:t>remanei</a:t>
              </a:r>
              <a:r>
                <a:rPr lang="ru-RU" sz="2200" dirty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endParaRPr lang="en-US" sz="2200" dirty="0" smtClean="0">
                <a:solidFill>
                  <a:srgbClr val="AFECFF"/>
                </a:solidFill>
                <a:latin typeface="Courier New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2200" dirty="0" err="1" smtClean="0">
                  <a:latin typeface="Courier New"/>
                  <a:cs typeface="Courier New"/>
                </a:rPr>
                <a:t>worm_dev_stage</a:t>
              </a:r>
              <a:r>
                <a:rPr lang="en-US" sz="2200" dirty="0" smtClean="0">
                  <a:latin typeface="Courier New"/>
                  <a:cs typeface="Courier New"/>
                </a:rPr>
                <a:t> = </a:t>
              </a:r>
              <a:r>
                <a:rPr lang="en-US" sz="22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en-US" sz="2200" dirty="0" err="1">
                  <a:latin typeface="Courier New"/>
                  <a:cs typeface="Courier New"/>
                </a:rPr>
                <a:t>green_worms</a:t>
              </a:r>
              <a:r>
                <a:rPr lang="en-US" sz="2200" dirty="0">
                  <a:latin typeface="Courier New"/>
                  <a:cs typeface="Courier New"/>
                </a:rPr>
                <a:t> = [</a:t>
              </a:r>
              <a:r>
                <a:rPr lang="en-US" sz="2200" dirty="0" smtClean="0">
                  <a:latin typeface="Courier New"/>
                  <a:cs typeface="Courier New"/>
                </a:rPr>
                <a:t>]</a:t>
              </a:r>
            </a:p>
            <a:p>
              <a:pPr>
                <a:lnSpc>
                  <a:spcPct val="130000"/>
                </a:lnSpc>
              </a:pPr>
              <a:r>
                <a:rPr lang="en-US" sz="2200" dirty="0" err="1" smtClean="0">
                  <a:latin typeface="Courier New"/>
                  <a:cs typeface="Courier New"/>
                </a:rPr>
                <a:t>all_worms_on_plate</a:t>
              </a:r>
              <a:r>
                <a:rPr lang="en-US" sz="2200" dirty="0" smtClean="0">
                  <a:latin typeface="Courier New"/>
                  <a:cs typeface="Courier New"/>
                </a:rPr>
                <a:t> = {}</a:t>
              </a:r>
            </a:p>
            <a:p>
              <a:pPr>
                <a:lnSpc>
                  <a:spcPct val="130000"/>
                </a:lnSpc>
              </a:pPr>
              <a:r>
                <a:rPr lang="en-US" sz="2200" dirty="0" err="1" smtClean="0">
                  <a:latin typeface="Courier New"/>
                  <a:cs typeface="Courier New"/>
                </a:rPr>
                <a:t>dev_stages</a:t>
              </a:r>
              <a:r>
                <a:rPr lang="en-US" sz="2200" dirty="0" smtClean="0">
                  <a:latin typeface="Courier New"/>
                  <a:cs typeface="Courier New"/>
                </a:rPr>
                <a:t> = (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E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,</a:t>
              </a:r>
              <a:r>
                <a:rPr lang="ru-RU" sz="2200" dirty="0">
                  <a:latin typeface="Courier New"/>
                  <a:cs typeface="Courier New"/>
                </a:rPr>
                <a:t> 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L1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,</a:t>
              </a:r>
              <a:r>
                <a:rPr lang="ru-RU" sz="2200" dirty="0">
                  <a:latin typeface="Courier New"/>
                  <a:cs typeface="Courier New"/>
                </a:rPr>
                <a:t> 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L2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,</a:t>
              </a:r>
              <a:r>
                <a:rPr lang="ru-RU" sz="2200" dirty="0">
                  <a:latin typeface="Courier New"/>
                  <a:cs typeface="Courier New"/>
                </a:rPr>
                <a:t> </a:t>
              </a:r>
              <a:r>
                <a:rPr lang="ru-RU" sz="2200" dirty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L3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,</a:t>
              </a:r>
              <a:r>
                <a:rPr lang="ru-RU" sz="2200" dirty="0">
                  <a:latin typeface="Courier New"/>
                  <a:cs typeface="Courier New"/>
                </a:rPr>
                <a:t> </a:t>
              </a:r>
              <a:r>
                <a:rPr lang="ru-RU" sz="2200" dirty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L4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,</a:t>
              </a:r>
              <a:r>
                <a:rPr lang="ru-RU" sz="2000" dirty="0">
                  <a:latin typeface="Courier New"/>
                  <a:cs typeface="Courier New"/>
                </a:rPr>
                <a:t> </a:t>
              </a:r>
              <a:r>
                <a:rPr lang="ru-RU" sz="20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0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A</a:t>
              </a:r>
              <a:r>
                <a:rPr lang="ru-RU" sz="20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800" dirty="0">
                  <a:latin typeface="Courier New"/>
                  <a:cs typeface="Courier New"/>
                </a:rPr>
                <a:t>,</a:t>
              </a:r>
              <a:r>
                <a:rPr lang="ru-RU" sz="2400" dirty="0">
                  <a:latin typeface="Courier New"/>
                  <a:cs typeface="Courier New"/>
                </a:rPr>
                <a:t> </a:t>
              </a:r>
              <a:r>
                <a:rPr lang="ru-RU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D</a:t>
              </a:r>
              <a:r>
                <a:rPr lang="ru-RU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Python main data types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7848" y="2182919"/>
            <a:ext cx="2077436" cy="2751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53671" y="2294586"/>
            <a:ext cx="1884600" cy="2276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200" dirty="0" smtClean="0">
                <a:solidFill>
                  <a:srgbClr val="1DFF00"/>
                </a:solidFill>
                <a:latin typeface="Lucida Console"/>
                <a:cs typeface="Lucida Console"/>
              </a:rPr>
              <a:t>String</a:t>
            </a:r>
          </a:p>
          <a:p>
            <a:pPr algn="ctr">
              <a:lnSpc>
                <a:spcPct val="130000"/>
              </a:lnSpc>
            </a:pPr>
            <a:r>
              <a:rPr lang="en-US" sz="2200" dirty="0" smtClean="0">
                <a:solidFill>
                  <a:srgbClr val="1DFF00"/>
                </a:solidFill>
                <a:latin typeface="Lucida Console"/>
                <a:cs typeface="Lucida Console"/>
              </a:rPr>
              <a:t>Number</a:t>
            </a:r>
          </a:p>
          <a:p>
            <a:pPr algn="ctr">
              <a:lnSpc>
                <a:spcPct val="130000"/>
              </a:lnSpc>
            </a:pPr>
            <a:r>
              <a:rPr lang="en-US" sz="2200" dirty="0" smtClean="0">
                <a:solidFill>
                  <a:srgbClr val="1DFF00"/>
                </a:solidFill>
                <a:latin typeface="Lucida Console"/>
                <a:cs typeface="Lucida Console"/>
              </a:rPr>
              <a:t>List</a:t>
            </a:r>
          </a:p>
          <a:p>
            <a:pPr algn="ctr">
              <a:lnSpc>
                <a:spcPct val="130000"/>
              </a:lnSpc>
            </a:pPr>
            <a:r>
              <a:rPr lang="en-US" sz="2200" dirty="0" smtClean="0">
                <a:solidFill>
                  <a:srgbClr val="1DFF00"/>
                </a:solidFill>
                <a:latin typeface="Lucida Console"/>
                <a:cs typeface="Lucida Console"/>
              </a:rPr>
              <a:t>Dictionary</a:t>
            </a:r>
          </a:p>
          <a:p>
            <a:pPr algn="ctr">
              <a:lnSpc>
                <a:spcPct val="130000"/>
              </a:lnSpc>
            </a:pPr>
            <a:r>
              <a:rPr lang="en-US" sz="2200" dirty="0" smtClean="0">
                <a:solidFill>
                  <a:srgbClr val="1DFF00"/>
                </a:solidFill>
                <a:latin typeface="Lucida Console"/>
                <a:cs typeface="Lucida Console"/>
              </a:rPr>
              <a:t>Tuple</a:t>
            </a:r>
            <a:endParaRPr lang="en-US" sz="22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032072" y="754099"/>
            <a:ext cx="1322821" cy="1428820"/>
          </a:xfrm>
          <a:prstGeom prst="downArrow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848" y="1350570"/>
            <a:ext cx="4775666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List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Dictionary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Functions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Modules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D0D0D"/>
                </a:solidFill>
                <a:latin typeface="Lucida Console"/>
                <a:cs typeface="Lucida Console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3322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5496" y="4783318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ucida Console"/>
                <a:cs typeface="Lucida Console"/>
              </a:rPr>
              <a:t>Python: </a:t>
            </a:r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Lists and Tuples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2313" y="3149437"/>
            <a:ext cx="65874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CFFCC"/>
                </a:solidFill>
                <a:latin typeface="Courier"/>
                <a:cs typeface="Courier"/>
              </a:rPr>
              <a:t>Indexed list of constructs</a:t>
            </a:r>
            <a:endParaRPr lang="en-US" sz="32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848" y="1350570"/>
            <a:ext cx="3480440" cy="134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List of things</a:t>
            </a:r>
          </a:p>
        </p:txBody>
      </p:sp>
    </p:spTree>
    <p:extLst>
      <p:ext uri="{BB962C8B-B14F-4D97-AF65-F5344CB8AC3E}">
        <p14:creationId xmlns:p14="http://schemas.microsoft.com/office/powerpoint/2010/main" val="22465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72410" y="62508"/>
            <a:ext cx="6218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- lists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62" y="1109778"/>
            <a:ext cx="8413141" cy="50042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035" y="1154839"/>
            <a:ext cx="8373463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empty_list</a:t>
            </a:r>
            <a:r>
              <a:rPr lang="en-US" sz="2200" dirty="0" smtClean="0">
                <a:latin typeface="Courier New"/>
                <a:cs typeface="Courier New"/>
              </a:rPr>
              <a:t> = []</a:t>
            </a:r>
          </a:p>
          <a:p>
            <a:pPr>
              <a:lnSpc>
                <a:spcPct val="130000"/>
              </a:lnSpc>
            </a:pPr>
            <a:r>
              <a:rPr lang="en-US" sz="2200" dirty="0" err="1">
                <a:latin typeface="Courier New"/>
                <a:cs typeface="Courier New"/>
              </a:rPr>
              <a:t>e</a:t>
            </a:r>
            <a:r>
              <a:rPr lang="en-US" sz="2200" dirty="0" err="1" smtClean="0">
                <a:latin typeface="Courier New"/>
                <a:cs typeface="Courier New"/>
              </a:rPr>
              <a:t>mpty_tuple</a:t>
            </a:r>
            <a:r>
              <a:rPr lang="en-US" sz="2200" dirty="0" smtClean="0">
                <a:latin typeface="Courier New"/>
                <a:cs typeface="Courier New"/>
              </a:rPr>
              <a:t> = ()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prime_numbers</a:t>
            </a:r>
            <a:r>
              <a:rPr lang="en-US" sz="2200" dirty="0" smtClean="0">
                <a:latin typeface="Courier New"/>
                <a:cs typeface="Courier New"/>
              </a:rPr>
              <a:t> = 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3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5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7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9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11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13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17</a:t>
            </a:r>
            <a:r>
              <a:rPr lang="en-US" sz="2200" dirty="0" smtClean="0">
                <a:latin typeface="Courier New"/>
                <a:cs typeface="Courier New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primary_colors</a:t>
            </a:r>
            <a:r>
              <a:rPr lang="en-US" sz="2200" dirty="0" smtClean="0">
                <a:latin typeface="Courier New"/>
                <a:cs typeface="Courier New"/>
              </a:rPr>
              <a:t> = (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red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ru-RU" sz="2200" dirty="0">
                <a:latin typeface="Courier New"/>
                <a:cs typeface="Courier New"/>
              </a:rPr>
              <a:t> 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green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ru-RU" sz="2200" dirty="0">
                <a:latin typeface="Courier New"/>
                <a:cs typeface="Courier New"/>
              </a:rPr>
              <a:t> 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blue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list_of_variables</a:t>
            </a:r>
            <a:r>
              <a:rPr lang="en-US" sz="2200" dirty="0" smtClean="0">
                <a:latin typeface="Courier New"/>
                <a:cs typeface="Courier New"/>
              </a:rPr>
              <a:t> = [var1, var2, var3]</a:t>
            </a:r>
          </a:p>
          <a:p>
            <a:pPr>
              <a:lnSpc>
                <a:spcPct val="130000"/>
              </a:lnSpc>
            </a:pP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prime_numbers</a:t>
            </a:r>
            <a:r>
              <a:rPr lang="en-US" sz="2200" dirty="0" smtClean="0">
                <a:latin typeface="Courier New"/>
                <a:cs typeface="Courier New"/>
              </a:rPr>
              <a:t>[2]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&gt;&gt; 5</a:t>
            </a:r>
          </a:p>
          <a:p>
            <a:pPr>
              <a:lnSpc>
                <a:spcPct val="130000"/>
              </a:lnSpc>
            </a:pP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primary_colors</a:t>
            </a:r>
            <a:r>
              <a:rPr lang="en-US" sz="2200" dirty="0" smtClean="0">
                <a:latin typeface="Courier New"/>
                <a:cs typeface="Courier New"/>
              </a:rPr>
              <a:t>[0]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&gt;&gt; 'red'</a:t>
            </a:r>
          </a:p>
        </p:txBody>
      </p:sp>
    </p:spTree>
    <p:extLst>
      <p:ext uri="{BB962C8B-B14F-4D97-AF65-F5344CB8AC3E}">
        <p14:creationId xmlns:p14="http://schemas.microsoft.com/office/powerpoint/2010/main" val="4487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Indexing break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7623" y="1230371"/>
            <a:ext cx="6807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/>
                <a:cs typeface="Lucida Console"/>
              </a:rPr>
              <a:t>Counting </a:t>
            </a:r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starts at 0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000" i="1" dirty="0" smtClean="0">
                <a:latin typeface="Lucida Console"/>
                <a:cs typeface="Lucida Console"/>
              </a:rPr>
              <a:t>(except in R)</a:t>
            </a:r>
            <a:endParaRPr lang="en-US" sz="2800" i="1" dirty="0">
              <a:latin typeface="Lucida Console"/>
              <a:cs typeface="Lucida Consol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62" y="2244467"/>
            <a:ext cx="8413141" cy="10762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035" y="2263067"/>
            <a:ext cx="837346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primary_colors</a:t>
            </a:r>
            <a:r>
              <a:rPr lang="en-US" sz="2200" dirty="0" smtClean="0">
                <a:latin typeface="Courier New"/>
                <a:cs typeface="Courier New"/>
              </a:rPr>
              <a:t> = (</a:t>
            </a:r>
            <a:r>
              <a:rPr lang="ru-RU" sz="2200" dirty="0" smtClean="0"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red</a:t>
            </a:r>
            <a:r>
              <a:rPr lang="ru-RU" sz="2200" dirty="0" smtClean="0"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ru-RU" sz="2200" dirty="0">
                <a:latin typeface="Courier New"/>
                <a:cs typeface="Courier New"/>
              </a:rPr>
              <a:t> </a:t>
            </a:r>
            <a:r>
              <a:rPr lang="ru-RU" sz="2200" dirty="0" smtClean="0"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green</a:t>
            </a:r>
            <a:r>
              <a:rPr lang="ru-RU" sz="2200" dirty="0" smtClean="0"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ru-RU" sz="2200" dirty="0">
                <a:latin typeface="Courier New"/>
                <a:cs typeface="Courier New"/>
              </a:rPr>
              <a:t> </a:t>
            </a:r>
            <a:r>
              <a:rPr lang="ru-RU" sz="2200" dirty="0" smtClean="0"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blue</a:t>
            </a:r>
            <a:r>
              <a:rPr lang="ru-RU" sz="2200" dirty="0" smtClean="0"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2001" y="2767637"/>
            <a:ext cx="33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0</a:t>
            </a:r>
            <a:endParaRPr lang="en-US" sz="20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1284" y="2767637"/>
            <a:ext cx="33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1</a:t>
            </a:r>
            <a:endParaRPr lang="en-US" sz="20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1974" y="2767637"/>
            <a:ext cx="33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2</a:t>
            </a:r>
            <a:endParaRPr lang="en-US" sz="20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6192" y="2771955"/>
            <a:ext cx="8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DFF00"/>
                </a:solidFill>
                <a:latin typeface="Lucida Console"/>
                <a:cs typeface="Lucida Console"/>
              </a:rPr>
              <a:t>Index</a:t>
            </a:r>
            <a:endParaRPr lang="en-US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196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72410" y="62508"/>
            <a:ext cx="6218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- lists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62" y="1470886"/>
            <a:ext cx="8413141" cy="413256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035" y="1515947"/>
            <a:ext cx="8373463" cy="40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list_of_lists</a:t>
            </a:r>
            <a:r>
              <a:rPr lang="en-US" sz="2200" dirty="0" smtClean="0">
                <a:latin typeface="Courier New"/>
                <a:cs typeface="Courier New"/>
              </a:rPr>
              <a:t> = [[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2</a:t>
            </a:r>
            <a:r>
              <a:rPr lang="en-US" sz="2200" dirty="0" smtClean="0">
                <a:latin typeface="Courier New"/>
                <a:cs typeface="Courier New"/>
              </a:rPr>
              <a:t>], 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3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4</a:t>
            </a:r>
            <a:r>
              <a:rPr lang="en-US" sz="2200" dirty="0" smtClean="0">
                <a:latin typeface="Courier New"/>
                <a:cs typeface="Courier New"/>
              </a:rPr>
              <a:t>], 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5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6</a:t>
            </a:r>
            <a:r>
              <a:rPr lang="en-US" sz="2200" dirty="0" smtClean="0">
                <a:latin typeface="Courier New"/>
                <a:cs typeface="Courier New"/>
              </a:rPr>
              <a:t>], 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7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8</a:t>
            </a:r>
            <a:r>
              <a:rPr lang="en-US" sz="2200" dirty="0" smtClean="0">
                <a:latin typeface="Courier New"/>
                <a:cs typeface="Courier New"/>
              </a:rPr>
              <a:t>]]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misc_list</a:t>
            </a:r>
            <a:r>
              <a:rPr lang="en-US" sz="2200" dirty="0" smtClean="0">
                <a:latin typeface="Courier New"/>
                <a:cs typeface="Courier New"/>
              </a:rPr>
              <a:t> = 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</a:t>
            </a:r>
            <a:r>
              <a:rPr lang="en-US" sz="2200" dirty="0" smtClean="0">
                <a:latin typeface="Courier New"/>
                <a:cs typeface="Courier New"/>
              </a:rPr>
              <a:t>, 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2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3</a:t>
            </a:r>
            <a:r>
              <a:rPr lang="en-US" sz="2200" dirty="0" smtClean="0">
                <a:latin typeface="Courier New"/>
                <a:cs typeface="Courier New"/>
              </a:rPr>
              <a:t>], {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4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5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6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7</a:t>
            </a:r>
            <a:r>
              <a:rPr lang="en-US" sz="2200" dirty="0" smtClean="0">
                <a:latin typeface="Courier New"/>
                <a:cs typeface="Courier New"/>
              </a:rPr>
              <a:t>}, (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8</a:t>
            </a:r>
            <a:r>
              <a:rPr lang="en-US" sz="2200" dirty="0" smtClean="0">
                <a:latin typeface="Courier New"/>
                <a:cs typeface="Courier New"/>
              </a:rPr>
              <a:t>,[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9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10</a:t>
            </a:r>
            <a:r>
              <a:rPr lang="en-US" sz="2200" dirty="0" smtClean="0">
                <a:latin typeface="Courier New"/>
                <a:cs typeface="Courier New"/>
              </a:rPr>
              <a:t>])]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misc_tuple</a:t>
            </a:r>
            <a:r>
              <a:rPr lang="en-US" sz="2200" dirty="0" smtClean="0">
                <a:latin typeface="Courier New"/>
                <a:cs typeface="Courier New"/>
              </a:rPr>
              <a:t> = (1, 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2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3</a:t>
            </a:r>
            <a:r>
              <a:rPr lang="en-US" sz="2200" dirty="0" smtClean="0">
                <a:latin typeface="Courier New"/>
                <a:cs typeface="Courier New"/>
              </a:rPr>
              <a:t>])</a:t>
            </a:r>
          </a:p>
          <a:p>
            <a:pPr>
              <a:lnSpc>
                <a:spcPct val="130000"/>
              </a:lnSpc>
            </a:pP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list_of_lists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2</a:t>
            </a:r>
            <a:r>
              <a:rPr lang="en-US" sz="2200" dirty="0" smtClean="0">
                <a:latin typeface="Courier New"/>
                <a:cs typeface="Courier New"/>
              </a:rPr>
              <a:t>][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  <a:r>
              <a:rPr lang="en-US" sz="2200" dirty="0" smtClean="0">
                <a:latin typeface="Courier New"/>
                <a:cs typeface="Courier New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&gt;&gt; 5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misc_list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2</a:t>
            </a:r>
            <a:r>
              <a:rPr lang="en-US" sz="2200" dirty="0" smtClean="0">
                <a:latin typeface="Courier New"/>
                <a:cs typeface="Courier New"/>
              </a:rPr>
              <a:t>][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4</a:t>
            </a:r>
            <a:r>
              <a:rPr lang="en-US" sz="2200" dirty="0" smtClean="0">
                <a:latin typeface="Courier New"/>
                <a:cs typeface="Courier New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&gt;&gt; 5</a:t>
            </a:r>
          </a:p>
        </p:txBody>
      </p:sp>
    </p:spTree>
    <p:extLst>
      <p:ext uri="{BB962C8B-B14F-4D97-AF65-F5344CB8AC3E}">
        <p14:creationId xmlns:p14="http://schemas.microsoft.com/office/powerpoint/2010/main" val="37339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848" y="1350570"/>
            <a:ext cx="4775666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List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Dictionary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Functions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Modules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D0D0D"/>
                </a:solidFill>
                <a:latin typeface="Lucida Console"/>
                <a:cs typeface="Lucida Console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3322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162" y="2538147"/>
            <a:ext cx="5268973" cy="10317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9365" y="1180147"/>
            <a:ext cx="8227947" cy="231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Open your terminal, navigate to where you saved the notebook and start </a:t>
            </a:r>
            <a:r>
              <a:rPr lang="en-US" sz="2400" dirty="0" err="1" smtClean="0">
                <a:latin typeface="Lucida Console"/>
                <a:cs typeface="Lucida Console"/>
              </a:rPr>
              <a:t>jupyter</a:t>
            </a:r>
            <a:r>
              <a:rPr lang="en-US" sz="2400" dirty="0" smtClean="0">
                <a:latin typeface="Lucida Console"/>
                <a:cs typeface="Lucida Console"/>
              </a:rPr>
              <a:t>:</a:t>
            </a:r>
          </a:p>
          <a:p>
            <a:pPr>
              <a:lnSpc>
                <a:spcPct val="130000"/>
              </a:lnSpc>
            </a:pPr>
            <a:endParaRPr lang="en-US" dirty="0" smtClean="0">
              <a:latin typeface="Lucida Console"/>
              <a:cs typeface="Lucida Console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$ cd where/my/notebook/is</a:t>
            </a:r>
            <a:endParaRPr lang="en-US" sz="2000" dirty="0">
              <a:solidFill>
                <a:srgbClr val="1DFF00"/>
              </a:solidFill>
              <a:latin typeface="Lucida Console"/>
              <a:cs typeface="Lucida Console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$ </a:t>
            </a:r>
            <a:r>
              <a:rPr lang="en-US" sz="2000" dirty="0" err="1" smtClean="0">
                <a:solidFill>
                  <a:srgbClr val="1DFF00"/>
                </a:solidFill>
                <a:latin typeface="Lucida Console"/>
                <a:cs typeface="Lucida Console"/>
              </a:rPr>
              <a:t>jupyter</a:t>
            </a:r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 notebook</a:t>
            </a:r>
            <a:endParaRPr lang="en-US" sz="20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1026" y="62508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Get set up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365" y="3761512"/>
            <a:ext cx="852979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Open browser and go </a:t>
            </a:r>
            <a:r>
              <a:rPr lang="en-US" sz="2400" dirty="0">
                <a:latin typeface="Lucida Console"/>
                <a:cs typeface="Lucida Console"/>
              </a:rPr>
              <a:t>to http://localhost:8888</a:t>
            </a:r>
            <a:r>
              <a:rPr lang="en-US" sz="2400" dirty="0" smtClean="0">
                <a:latin typeface="Lucida Console"/>
                <a:cs typeface="Lucida Console"/>
              </a:rPr>
              <a:t>/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Lucida Console"/>
              <a:cs typeface="Lucida Console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Click on </a:t>
            </a:r>
            <a:r>
              <a:rPr lang="en-US" sz="2400" dirty="0" smtClean="0">
                <a:solidFill>
                  <a:srgbClr val="CCFFCC"/>
                </a:solidFill>
                <a:latin typeface="Lucida Console"/>
                <a:cs typeface="Lucida Console"/>
              </a:rPr>
              <a:t>Programming </a:t>
            </a:r>
            <a:r>
              <a:rPr lang="en-US" sz="24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basics.ipynb</a:t>
            </a:r>
            <a:endParaRPr lang="en-US" sz="24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578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848" y="1350570"/>
            <a:ext cx="4775666" cy="1995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List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Dictionary of things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8210" y="5448543"/>
            <a:ext cx="4511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Lucida Console"/>
                <a:cs typeface="Lucida Console"/>
              </a:rPr>
              <a:t>Python: </a:t>
            </a:r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Dictionaries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06" y="3814662"/>
            <a:ext cx="83112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CFFCC"/>
                </a:solidFill>
                <a:latin typeface="Courier"/>
                <a:cs typeface="Courier"/>
              </a:rPr>
              <a:t>Unordered list of </a:t>
            </a:r>
            <a:r>
              <a:rPr lang="en-US" sz="3200" dirty="0" err="1" smtClean="0">
                <a:solidFill>
                  <a:srgbClr val="CCFFCC"/>
                </a:solidFill>
                <a:latin typeface="Courier"/>
                <a:cs typeface="Courier"/>
              </a:rPr>
              <a:t>key:value</a:t>
            </a:r>
            <a:r>
              <a:rPr lang="en-US" sz="3200" dirty="0" smtClean="0">
                <a:solidFill>
                  <a:srgbClr val="CCFFCC"/>
                </a:solidFill>
                <a:latin typeface="Courier"/>
                <a:cs typeface="Courier"/>
              </a:rPr>
              <a:t> pairs</a:t>
            </a:r>
            <a:endParaRPr lang="en-US" sz="32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084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– dictionaries</a:t>
            </a:r>
            <a:endParaRPr lang="en-US" sz="2800" dirty="0">
              <a:latin typeface="Monaco"/>
              <a:cs typeface="Monaco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95272" y="1532305"/>
            <a:ext cx="8029523" cy="4207078"/>
            <a:chOff x="595272" y="2222607"/>
            <a:chExt cx="8029523" cy="4207078"/>
          </a:xfrm>
        </p:grpSpPr>
        <p:sp>
          <p:nvSpPr>
            <p:cNvPr id="4" name="Rectangle 3"/>
            <p:cNvSpPr/>
            <p:nvPr/>
          </p:nvSpPr>
          <p:spPr>
            <a:xfrm>
              <a:off x="608500" y="2222607"/>
              <a:ext cx="8016295" cy="4207078"/>
            </a:xfrm>
            <a:prstGeom prst="rect">
              <a:avLst/>
            </a:prstGeom>
            <a:noFill/>
            <a:ln w="19050" cmpd="sng"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595272" y="3201613"/>
              <a:ext cx="8016295" cy="3969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08500" y="3838362"/>
              <a:ext cx="8016295" cy="3969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08500" y="4475111"/>
              <a:ext cx="8016295" cy="3969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08500" y="5111860"/>
              <a:ext cx="8016295" cy="3969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8500" y="5748608"/>
              <a:ext cx="8016295" cy="3969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13473" y="2222607"/>
              <a:ext cx="0" cy="420707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362510" y="2467909"/>
              <a:ext cx="2410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1DFF00"/>
                  </a:solidFill>
                  <a:latin typeface="Lucida Console"/>
                  <a:cs typeface="Lucida Console"/>
                </a:rPr>
                <a:t>SNP position</a:t>
              </a:r>
              <a:endParaRPr lang="en-US" sz="2400" dirty="0">
                <a:solidFill>
                  <a:srgbClr val="1DFF00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17262" y="2467909"/>
              <a:ext cx="741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1DFF00"/>
                  </a:solidFill>
                  <a:latin typeface="Lucida Console"/>
                  <a:cs typeface="Lucida Console"/>
                </a:rPr>
                <a:t>SNP</a:t>
              </a:r>
              <a:endParaRPr lang="en-US" sz="2400" dirty="0">
                <a:solidFill>
                  <a:srgbClr val="1DFF00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6133" y="3320677"/>
              <a:ext cx="1482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1013340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46133" y="3962322"/>
              <a:ext cx="1482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1298347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46133" y="4603967"/>
              <a:ext cx="1482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2348893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02456" y="3320677"/>
              <a:ext cx="370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A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02456" y="3962323"/>
              <a:ext cx="370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C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2456" y="4603968"/>
              <a:ext cx="370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A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2456" y="5245613"/>
              <a:ext cx="370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-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02456" y="5887259"/>
              <a:ext cx="370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G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46133" y="5245612"/>
              <a:ext cx="1482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2458789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46133" y="5887259"/>
              <a:ext cx="1482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2798876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4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8155" y="62508"/>
            <a:ext cx="3632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Semantics breaks</a:t>
            </a:r>
            <a:endParaRPr lang="en-US" sz="2800" dirty="0">
              <a:latin typeface="Monaco"/>
              <a:cs typeface="Monaco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2044" y="1031920"/>
            <a:ext cx="8029523" cy="2328450"/>
            <a:chOff x="582044" y="1031920"/>
            <a:chExt cx="8029523" cy="2328450"/>
          </a:xfrm>
        </p:grpSpPr>
        <p:sp>
          <p:nvSpPr>
            <p:cNvPr id="4" name="Rectangle 3"/>
            <p:cNvSpPr/>
            <p:nvPr/>
          </p:nvSpPr>
          <p:spPr>
            <a:xfrm>
              <a:off x="595272" y="1031920"/>
              <a:ext cx="8016295" cy="2328450"/>
            </a:xfrm>
            <a:prstGeom prst="rect">
              <a:avLst/>
            </a:prstGeom>
            <a:noFill/>
            <a:ln w="19050" cmpd="sng"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582044" y="2010926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95272" y="2647675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4" idx="2"/>
            </p:cNvCxnSpPr>
            <p:nvPr/>
          </p:nvCxnSpPr>
          <p:spPr>
            <a:xfrm>
              <a:off x="4600245" y="1031920"/>
              <a:ext cx="3175" cy="2328450"/>
            </a:xfrm>
            <a:prstGeom prst="line">
              <a:avLst/>
            </a:prstGeom>
            <a:ln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349282" y="1277222"/>
              <a:ext cx="2410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1DFF00"/>
                  </a:solidFill>
                  <a:latin typeface="Lucida Console"/>
                  <a:cs typeface="Lucida Console"/>
                </a:rPr>
                <a:t>SNP position</a:t>
              </a:r>
              <a:endParaRPr lang="en-US" sz="2400" dirty="0">
                <a:solidFill>
                  <a:srgbClr val="1DFF00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04034" y="1277222"/>
              <a:ext cx="741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1DFF00"/>
                  </a:solidFill>
                  <a:latin typeface="Lucida Console"/>
                  <a:cs typeface="Lucida Console"/>
                </a:rPr>
                <a:t>SNP</a:t>
              </a:r>
              <a:endParaRPr lang="en-US" sz="2400" dirty="0">
                <a:solidFill>
                  <a:srgbClr val="1DFF00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32905" y="2129990"/>
              <a:ext cx="1482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1013340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32905" y="2771635"/>
              <a:ext cx="1482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1298347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89228" y="2129990"/>
              <a:ext cx="370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A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89228" y="2771636"/>
              <a:ext cx="370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Console"/>
                  <a:cs typeface="Lucida Console"/>
                </a:rPr>
                <a:t>C</a:t>
              </a:r>
              <a:endParaRPr lang="en-US" sz="2400" dirty="0">
                <a:latin typeface="Lucida Console"/>
                <a:cs typeface="Lucida Console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71005" y="3519127"/>
            <a:ext cx="105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KEYS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46871" y="3519127"/>
            <a:ext cx="148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CFFCC"/>
                </a:solidFill>
                <a:latin typeface="Lucida Console"/>
                <a:cs typeface="Lucida Console"/>
              </a:rPr>
              <a:t>VALUES</a:t>
            </a:r>
            <a:endParaRPr lang="en-US" sz="28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7138" y="4300466"/>
            <a:ext cx="8413141" cy="232106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815069" y="4868568"/>
            <a:ext cx="806921" cy="1375900"/>
          </a:xfrm>
          <a:prstGeom prst="roundRect">
            <a:avLst/>
          </a:prstGeom>
          <a:solidFill>
            <a:schemeClr val="bg1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62791" y="4868568"/>
            <a:ext cx="1350536" cy="1375900"/>
          </a:xfrm>
          <a:prstGeom prst="roundRect">
            <a:avLst/>
          </a:prstGeom>
          <a:solidFill>
            <a:schemeClr val="bg1"/>
          </a:solidFill>
          <a:ln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0071" y="4345526"/>
            <a:ext cx="8373463" cy="227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snp_per_position</a:t>
            </a:r>
            <a:r>
              <a:rPr lang="en-US" sz="2200" dirty="0" smtClean="0">
                <a:latin typeface="Courier New"/>
                <a:cs typeface="Courier New"/>
              </a:rPr>
              <a:t> = {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			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1013340</a:t>
            </a:r>
            <a:r>
              <a:rPr lang="en-US" sz="2200" dirty="0" smtClean="0">
                <a:latin typeface="Courier New"/>
                <a:cs typeface="Courier New"/>
              </a:rPr>
              <a:t> : 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A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			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1298347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: 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C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latin typeface="Courier New"/>
                <a:cs typeface="Courier New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			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2348893</a:t>
            </a:r>
            <a:r>
              <a:rPr lang="en-US" sz="2200" dirty="0" smtClean="0">
                <a:latin typeface="Courier New"/>
                <a:cs typeface="Courier New"/>
              </a:rPr>
              <a:t> : 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A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		}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621992" y="4042347"/>
            <a:ext cx="767236" cy="746843"/>
          </a:xfrm>
          <a:prstGeom prst="straightConnector1">
            <a:avLst/>
          </a:prstGeom>
          <a:ln>
            <a:solidFill>
              <a:srgbClr val="CCFFC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21092" y="3942482"/>
            <a:ext cx="643122" cy="846708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62" y="1548986"/>
            <a:ext cx="8413141" cy="408154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035" y="1594047"/>
            <a:ext cx="8373463" cy="40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empty_dict</a:t>
            </a:r>
            <a:r>
              <a:rPr lang="en-US" sz="2200" dirty="0" smtClean="0">
                <a:latin typeface="Courier New"/>
                <a:cs typeface="Courier New"/>
              </a:rPr>
              <a:t> = {}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snp_per_position</a:t>
            </a:r>
            <a:r>
              <a:rPr lang="en-US" sz="2200" dirty="0" smtClean="0">
                <a:latin typeface="Courier New"/>
                <a:cs typeface="Courier New"/>
              </a:rPr>
              <a:t> = {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1013340</a:t>
            </a:r>
            <a:r>
              <a:rPr lang="en-US" sz="2200" dirty="0" smtClean="0">
                <a:latin typeface="Courier New"/>
                <a:cs typeface="Courier New"/>
              </a:rPr>
              <a:t> : 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A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1298347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: 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C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latin typeface="Courier New"/>
                <a:cs typeface="Courier New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2348893</a:t>
            </a:r>
            <a:r>
              <a:rPr lang="en-US" sz="2200" dirty="0" smtClean="0">
                <a:latin typeface="Courier New"/>
                <a:cs typeface="Courier New"/>
              </a:rPr>
              <a:t> : 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A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snp_per_position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1298347</a:t>
            </a:r>
            <a:r>
              <a:rPr lang="en-US" sz="2200" dirty="0" smtClean="0">
                <a:latin typeface="Courier New"/>
                <a:cs typeface="Courier New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&gt;&gt; </a:t>
            </a:r>
            <a:r>
              <a:rPr lang="uk-UA" sz="2200" dirty="0" smtClean="0">
                <a:latin typeface="Courier New"/>
                <a:cs typeface="Courier New"/>
              </a:rPr>
              <a:t>'</a:t>
            </a:r>
            <a:r>
              <a:rPr lang="en-US" sz="2200" dirty="0" smtClean="0">
                <a:latin typeface="Courier New"/>
                <a:cs typeface="Courier New"/>
              </a:rPr>
              <a:t>C</a:t>
            </a:r>
            <a:r>
              <a:rPr lang="uk-UA" sz="2200" dirty="0" smtClean="0">
                <a:latin typeface="Courier New"/>
                <a:cs typeface="Courier New"/>
              </a:rPr>
              <a:t>'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9514" y="2836879"/>
            <a:ext cx="256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NO index,</a:t>
            </a:r>
          </a:p>
          <a:p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UNIQUE keys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– dictionaries</a:t>
            </a:r>
            <a:endParaRPr lang="en-US" sz="2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888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– dictionaries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62" y="1586407"/>
            <a:ext cx="8413141" cy="37883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035" y="1631467"/>
            <a:ext cx="8373463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dict_of_lists</a:t>
            </a:r>
            <a:r>
              <a:rPr lang="en-US" sz="2200" dirty="0" smtClean="0">
                <a:latin typeface="Courier New"/>
                <a:cs typeface="Courier New"/>
              </a:rPr>
              <a:t> = {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wormA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 : [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dpy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unc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"fem"</a:t>
            </a:r>
            <a:r>
              <a:rPr lang="en-US" sz="2200" dirty="0" smtClean="0">
                <a:latin typeface="Courier New"/>
                <a:cs typeface="Courier New"/>
              </a:rPr>
              <a:t>],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wormB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 : [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gfp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dpy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],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wormC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 : [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dpy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unc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]</a:t>
            </a: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dict_of_lists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wormB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][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  <a:r>
              <a:rPr lang="en-US" sz="2200" dirty="0" smtClean="0">
                <a:latin typeface="Courier New"/>
                <a:cs typeface="Courier New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&gt;&gt; </a:t>
            </a:r>
            <a:r>
              <a:rPr lang="uk-UA" sz="2200" dirty="0">
                <a:latin typeface="Courier New"/>
                <a:cs typeface="Courier New"/>
              </a:rPr>
              <a:t>'</a:t>
            </a:r>
            <a:r>
              <a:rPr lang="en-US" sz="2200" dirty="0" err="1" smtClean="0">
                <a:latin typeface="Courier New"/>
                <a:cs typeface="Courier New"/>
              </a:rPr>
              <a:t>gfp</a:t>
            </a:r>
            <a:r>
              <a:rPr lang="uk-UA" sz="2200" dirty="0" smtClean="0">
                <a:latin typeface="Courier New"/>
                <a:cs typeface="Courier New"/>
              </a:rPr>
              <a:t>'</a:t>
            </a:r>
            <a:endParaRPr lang="en-US"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00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– </a:t>
            </a:r>
            <a:r>
              <a:rPr lang="en-US" sz="2800" dirty="0">
                <a:latin typeface="Monaco"/>
                <a:cs typeface="Monaco"/>
              </a:rPr>
              <a:t>dictionaries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61317" y="998632"/>
            <a:ext cx="1794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 dirty="0" err="1" smtClean="0">
                <a:solidFill>
                  <a:srgbClr val="1DFF00"/>
                </a:solidFill>
                <a:latin typeface="Lucida Console"/>
                <a:cs typeface="Lucida Console"/>
              </a:rPr>
              <a:t>Dataframes</a:t>
            </a:r>
            <a:endParaRPr lang="en-US" sz="2000" i="1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5272" y="1673824"/>
            <a:ext cx="8029523" cy="4207078"/>
            <a:chOff x="595272" y="2129997"/>
            <a:chExt cx="8029523" cy="4207078"/>
          </a:xfrm>
        </p:grpSpPr>
        <p:sp>
          <p:nvSpPr>
            <p:cNvPr id="4" name="Rectangle 3"/>
            <p:cNvSpPr/>
            <p:nvPr/>
          </p:nvSpPr>
          <p:spPr>
            <a:xfrm>
              <a:off x="608500" y="2129997"/>
              <a:ext cx="8016295" cy="4207078"/>
            </a:xfrm>
            <a:prstGeom prst="rect">
              <a:avLst/>
            </a:prstGeom>
            <a:noFill/>
            <a:ln w="19050" cmpd="sng"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595272" y="3109003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08500" y="3745752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08500" y="4382501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08500" y="5019250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8500" y="5655998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26585" y="2129997"/>
              <a:ext cx="0" cy="4207078"/>
            </a:xfrm>
            <a:prstGeom prst="line">
              <a:avLst/>
            </a:prstGeom>
            <a:ln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13473" y="2129997"/>
              <a:ext cx="0" cy="4207078"/>
            </a:xfrm>
            <a:prstGeom prst="line">
              <a:avLst/>
            </a:prstGeom>
            <a:ln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634221" y="2129997"/>
              <a:ext cx="0" cy="4207078"/>
            </a:xfrm>
            <a:prstGeom prst="line">
              <a:avLst/>
            </a:prstGeom>
            <a:ln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8500" y="2427802"/>
              <a:ext cx="191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1DFF00"/>
                  </a:solidFill>
                  <a:latin typeface="Lucida Console"/>
                  <a:cs typeface="Lucida Console"/>
                </a:rPr>
                <a:t>Worm ID</a:t>
              </a:r>
              <a:endParaRPr lang="en-US" dirty="0">
                <a:solidFill>
                  <a:srgbClr val="1DFF00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26585" y="2427802"/>
              <a:ext cx="206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1DFF00"/>
                  </a:solidFill>
                  <a:latin typeface="Lucida Console"/>
                  <a:cs typeface="Lucida Console"/>
                </a:rPr>
                <a:t>Worm Sex</a:t>
              </a:r>
              <a:endParaRPr lang="en-US" dirty="0">
                <a:solidFill>
                  <a:srgbClr val="1DFF00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09468" y="2289303"/>
              <a:ext cx="2037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1DFF00"/>
                  </a:solidFill>
                  <a:latin typeface="Lucida Console"/>
                  <a:cs typeface="Lucida Console"/>
                </a:rPr>
                <a:t>Developmental Stage</a:t>
              </a:r>
              <a:endParaRPr lang="en-US" dirty="0">
                <a:solidFill>
                  <a:srgbClr val="1DFF00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34221" y="2427802"/>
              <a:ext cx="197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1DFF00"/>
                  </a:solidFill>
                  <a:latin typeface="Lucida Console"/>
                  <a:cs typeface="Lucida Console"/>
                </a:rPr>
                <a:t>GFP</a:t>
              </a:r>
              <a:endParaRPr lang="en-US" dirty="0">
                <a:solidFill>
                  <a:srgbClr val="1DFF00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05667" y="3270580"/>
              <a:ext cx="323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1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05667" y="3911520"/>
              <a:ext cx="323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2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5667" y="4552460"/>
              <a:ext cx="323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3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05667" y="5193400"/>
              <a:ext cx="323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4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05667" y="5834340"/>
              <a:ext cx="323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5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21603" y="327058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ND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83812" y="3270580"/>
              <a:ext cx="462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L1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29994" y="3911520"/>
              <a:ext cx="462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ND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90908" y="4552460"/>
              <a:ext cx="741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Male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1823" y="5193400"/>
              <a:ext cx="1019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Female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51823" y="5834340"/>
              <a:ext cx="1019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Female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3812" y="3911520"/>
              <a:ext cx="462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L2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75183" y="4552460"/>
              <a:ext cx="88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Adult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3812" y="5193400"/>
              <a:ext cx="462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L4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36098" y="5834340"/>
              <a:ext cx="1158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Late L4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91476" y="3270580"/>
              <a:ext cx="462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no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21933" y="3911520"/>
              <a:ext cx="601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yes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91476" y="4552460"/>
              <a:ext cx="462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no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91476" y="5193400"/>
              <a:ext cx="462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no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21933" y="5834340"/>
              <a:ext cx="601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ucida Console"/>
                  <a:cs typeface="Lucida Console"/>
                </a:rPr>
                <a:t>yes</a:t>
              </a:r>
              <a:endParaRPr lang="en-US" dirty="0">
                <a:latin typeface="Lucida Console"/>
                <a:cs typeface="Lucida Conso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2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– </a:t>
            </a:r>
            <a:r>
              <a:rPr lang="en-US" sz="2800" dirty="0">
                <a:latin typeface="Monaco"/>
                <a:cs typeface="Monaco"/>
              </a:rPr>
              <a:t>dictionaries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62" y="1014077"/>
            <a:ext cx="8413141" cy="54949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035" y="1059137"/>
            <a:ext cx="8373463" cy="535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dict_of_dicts</a:t>
            </a:r>
            <a:r>
              <a:rPr lang="en-US" sz="2200" dirty="0" smtClean="0">
                <a:latin typeface="Courier New"/>
                <a:cs typeface="Courier New"/>
              </a:rPr>
              <a:t> = {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worm1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: {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sex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ru-RU" sz="2200" dirty="0" smtClean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: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"ND"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dev_stage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 :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GFP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: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False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},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worm2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: {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sex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ru-RU" sz="2200" dirty="0" smtClean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: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 "ND"</a:t>
            </a:r>
            <a:r>
              <a:rPr lang="en-US" sz="2200" dirty="0">
                <a:latin typeface="Courier New"/>
                <a:cs typeface="Courier New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>
                <a:solidFill>
                  <a:srgbClr val="AFECFF"/>
                </a:solidFill>
                <a:latin typeface="Courier New"/>
                <a:cs typeface="Courier New"/>
              </a:rPr>
              <a:t>dev_stage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latin typeface="Courier New"/>
                <a:cs typeface="Courier New"/>
              </a:rPr>
              <a:t> :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2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GFP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latin typeface="Courier New"/>
                <a:cs typeface="Courier New"/>
              </a:rPr>
              <a:t> :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True</a:t>
            </a:r>
            <a:endParaRPr lang="en-US" sz="2200" b="1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2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4060" y="62508"/>
            <a:ext cx="772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– </a:t>
            </a:r>
            <a:r>
              <a:rPr lang="en-US" sz="2800" dirty="0">
                <a:latin typeface="Monaco"/>
                <a:cs typeface="Monaco"/>
              </a:rPr>
              <a:t>dictionaries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62" y="696556"/>
            <a:ext cx="8413141" cy="609693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035" y="569627"/>
            <a:ext cx="8373463" cy="623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dict_of_dicts</a:t>
            </a:r>
            <a:r>
              <a:rPr lang="en-US" sz="2200" dirty="0" smtClean="0">
                <a:latin typeface="Courier New"/>
                <a:cs typeface="Courier New"/>
              </a:rPr>
              <a:t> = {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worm1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: {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sex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ru-RU" sz="2200" dirty="0" smtClean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: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"ND"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dev_stage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 :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GFP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 :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False,</a:t>
            </a:r>
          </a:p>
          <a:p>
            <a:pPr>
              <a:lnSpc>
                <a:spcPct val="130000"/>
              </a:lnSpc>
            </a:pPr>
            <a:r>
              <a:rPr lang="en-US" sz="2200" b="1" dirty="0">
                <a:solidFill>
                  <a:srgbClr val="CCFFCC"/>
                </a:solidFill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	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conditions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 : (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20C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OP50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},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worm2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latin typeface="Courier New"/>
                <a:cs typeface="Courier New"/>
              </a:rPr>
              <a:t>: {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sex</a:t>
            </a:r>
            <a:r>
              <a:rPr lang="ru-RU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ru-RU" sz="2200" dirty="0" smtClean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: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"ND"</a:t>
            </a:r>
            <a:r>
              <a:rPr lang="en-US" sz="2200" dirty="0">
                <a:latin typeface="Courier New"/>
                <a:cs typeface="Courier New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>
                <a:solidFill>
                  <a:srgbClr val="AFECFF"/>
                </a:solidFill>
                <a:latin typeface="Courier New"/>
                <a:cs typeface="Courier New"/>
              </a:rPr>
              <a:t>dev_stage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latin typeface="Courier New"/>
                <a:cs typeface="Courier New"/>
              </a:rPr>
              <a:t> :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2</a:t>
            </a:r>
            <a:r>
              <a:rPr lang="en-US" sz="2200" dirty="0" smtClean="0">
                <a:latin typeface="Courier New"/>
                <a:cs typeface="Courier New"/>
              </a:rPr>
              <a:t>,</a:t>
            </a: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	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GFP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latin typeface="Courier New"/>
                <a:cs typeface="Courier New"/>
              </a:rPr>
              <a:t> :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True,</a:t>
            </a:r>
            <a:endParaRPr lang="en-US" sz="2200" b="1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>
                <a:solidFill>
                  <a:srgbClr val="CCFFCC"/>
                </a:solidFill>
                <a:latin typeface="Courier New"/>
                <a:cs typeface="Courier New"/>
              </a:rPr>
              <a:t>		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conditions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latin typeface="Courier New"/>
                <a:cs typeface="Courier New"/>
              </a:rPr>
              <a:t> : (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20C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latin typeface="Courier New"/>
                <a:cs typeface="Courier New"/>
              </a:rPr>
              <a:t>, 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OP50</a:t>
            </a:r>
            <a:r>
              <a:rPr lang="ru-RU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>
                <a:latin typeface="Courier New"/>
                <a:cs typeface="Courier New"/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14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11719" y="62508"/>
            <a:ext cx="427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Best practice break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820" y="1280649"/>
            <a:ext cx="8613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FFCC"/>
                </a:solidFill>
                <a:latin typeface="Lucida Console"/>
                <a:cs typeface="Lucida Console"/>
              </a:rPr>
              <a:t>Reserved words:</a:t>
            </a:r>
            <a:r>
              <a:rPr lang="en-US" sz="2400" dirty="0" smtClean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Words that already mean something in programming language speak and cannot be used as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5802" y="6410325"/>
            <a:ext cx="7231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https://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docs.python.org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/3/reference/</a:t>
            </a:r>
            <a:r>
              <a:rPr lang="en-US" sz="16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lexical_analysis.html</a:t>
            </a:r>
            <a:endParaRPr lang="en-US" sz="16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97" y="3591154"/>
            <a:ext cx="8355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FFCC"/>
                </a:solidFill>
                <a:latin typeface="Lucida Console"/>
                <a:cs typeface="Lucida Console"/>
              </a:rPr>
              <a:t>D</a:t>
            </a:r>
            <a:r>
              <a:rPr lang="en-US" sz="2400" dirty="0" smtClean="0">
                <a:solidFill>
                  <a:srgbClr val="CCFFCC"/>
                </a:solidFill>
                <a:latin typeface="Lucida Console"/>
                <a:cs typeface="Lucida Console"/>
              </a:rPr>
              <a:t>on’t call your list ‘</a:t>
            </a:r>
            <a:r>
              <a:rPr lang="en-US" sz="2400" dirty="0" smtClean="0">
                <a:solidFill>
                  <a:srgbClr val="CCFFCC"/>
                </a:solidFill>
                <a:latin typeface="Courier New"/>
                <a:cs typeface="Courier New"/>
              </a:rPr>
              <a:t>list</a:t>
            </a:r>
            <a:r>
              <a:rPr lang="en-US" sz="2400" dirty="0" smtClean="0">
                <a:solidFill>
                  <a:srgbClr val="CCFFCC"/>
                </a:solidFill>
                <a:latin typeface="Lucida Console"/>
                <a:cs typeface="Lucida Console"/>
              </a:rPr>
              <a:t>’ or your dictionary ‘</a:t>
            </a:r>
            <a:r>
              <a:rPr lang="en-US" sz="2400" dirty="0" err="1" smtClean="0">
                <a:solidFill>
                  <a:srgbClr val="CCFFCC"/>
                </a:solidFill>
                <a:latin typeface="Courier New"/>
                <a:cs typeface="Courier New"/>
              </a:rPr>
              <a:t>dict</a:t>
            </a:r>
            <a:r>
              <a:rPr lang="en-US" sz="2400" dirty="0" smtClean="0">
                <a:solidFill>
                  <a:srgbClr val="CCFFCC"/>
                </a:solidFill>
                <a:latin typeface="Lucida Console"/>
                <a:cs typeface="Lucida Console"/>
              </a:rPr>
              <a:t>’</a:t>
            </a:r>
            <a:endParaRPr lang="en-US" sz="24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20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848" y="1350570"/>
            <a:ext cx="4775666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List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Dictionary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Functions</a:t>
            </a:r>
            <a:endParaRPr lang="en-US" sz="2800" dirty="0" smtClean="0">
              <a:solidFill>
                <a:srgbClr val="0D0D0D"/>
              </a:solidFill>
              <a:latin typeface="Lucida Console"/>
              <a:cs typeface="Lucida Console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Modules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D0D0D"/>
                </a:solidFill>
                <a:latin typeface="Lucida Console"/>
                <a:cs typeface="Lucida Console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3322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737" y="1180147"/>
            <a:ext cx="879742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Go to </a:t>
            </a:r>
            <a:r>
              <a:rPr lang="en-US" sz="2400" dirty="0" err="1" smtClean="0">
                <a:latin typeface="Lucida Console"/>
                <a:cs typeface="Lucida Console"/>
              </a:rPr>
              <a:t>usegalaxy.org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&amp; login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Go to: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1DFF00"/>
                </a:solidFill>
                <a:latin typeface="Lucida Console" charset="0"/>
                <a:ea typeface="Lucida Console" charset="0"/>
                <a:cs typeface="Lucida Console" charset="0"/>
              </a:rPr>
              <a:t>https://</a:t>
            </a:r>
            <a:r>
              <a:rPr lang="en-US" sz="2200" dirty="0" err="1" smtClean="0">
                <a:solidFill>
                  <a:srgbClr val="1DFF00"/>
                </a:solidFill>
                <a:latin typeface="Lucida Console" charset="0"/>
                <a:ea typeface="Lucida Console" charset="0"/>
                <a:cs typeface="Lucida Console" charset="0"/>
              </a:rPr>
              <a:t>usegalaxy.org</a:t>
            </a:r>
            <a:r>
              <a:rPr lang="en-US" sz="2200" dirty="0" smtClean="0">
                <a:solidFill>
                  <a:srgbClr val="1DFF00"/>
                </a:solidFill>
                <a:latin typeface="Lucida Console" charset="0"/>
                <a:ea typeface="Lucida Console" charset="0"/>
                <a:cs typeface="Lucida Console" charset="0"/>
              </a:rPr>
              <a:t>/u/</a:t>
            </a:r>
            <a:r>
              <a:rPr lang="en-US" sz="2200" dirty="0" err="1" smtClean="0">
                <a:solidFill>
                  <a:srgbClr val="1DFF00"/>
                </a:solidFill>
                <a:latin typeface="Lucida Console" charset="0"/>
                <a:ea typeface="Lucida Console" charset="0"/>
                <a:cs typeface="Lucida Console" charset="0"/>
              </a:rPr>
              <a:t>drcris</a:t>
            </a:r>
            <a:r>
              <a:rPr lang="en-US" sz="2200" dirty="0" smtClean="0">
                <a:solidFill>
                  <a:srgbClr val="1DFF00"/>
                </a:solidFill>
                <a:latin typeface="Lucida Console" charset="0"/>
                <a:ea typeface="Lucida Console" charset="0"/>
                <a:cs typeface="Lucida Console" charset="0"/>
              </a:rPr>
              <a:t>/h/</a:t>
            </a:r>
            <a:r>
              <a:rPr lang="en-US" sz="2200" dirty="0" err="1" smtClean="0">
                <a:solidFill>
                  <a:srgbClr val="1DFF00"/>
                </a:solidFill>
                <a:latin typeface="Lucida Console" charset="0"/>
                <a:ea typeface="Lucida Console" charset="0"/>
                <a:cs typeface="Lucida Console" charset="0"/>
              </a:rPr>
              <a:t>immport</a:t>
            </a:r>
            <a:r>
              <a:rPr lang="en-US" sz="2200" dirty="0" smtClean="0">
                <a:solidFill>
                  <a:srgbClr val="1DFF00"/>
                </a:solidFill>
                <a:latin typeface="Lucida Console" charset="0"/>
                <a:ea typeface="Lucida Console" charset="0"/>
                <a:cs typeface="Lucida Console" charset="0"/>
              </a:rPr>
              <a:t>-workshop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4568" y="6250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Get set up / Galaxy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41" y="2955049"/>
            <a:ext cx="8924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Import the history to your account by clicking on ‘</a:t>
            </a:r>
            <a:r>
              <a:rPr lang="en-US" sz="2400" dirty="0" smtClean="0">
                <a:solidFill>
                  <a:srgbClr val="1DFF00"/>
                </a:solidFill>
                <a:latin typeface="Lucida Console"/>
                <a:cs typeface="Lucida Console"/>
              </a:rPr>
              <a:t>Import history</a:t>
            </a:r>
            <a:r>
              <a:rPr lang="en-US" sz="2400" dirty="0" smtClean="0">
                <a:latin typeface="Lucida Console"/>
                <a:cs typeface="Lucida Console"/>
              </a:rPr>
              <a:t>’, top right corner.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Lucida Console"/>
              <a:cs typeface="Lucida Console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Click on </a:t>
            </a:r>
            <a:r>
              <a:rPr lang="en-US" sz="2400" dirty="0" smtClean="0">
                <a:solidFill>
                  <a:srgbClr val="CCFFCC"/>
                </a:solidFill>
                <a:latin typeface="Lucida Console"/>
                <a:cs typeface="Lucida Console"/>
              </a:rPr>
              <a:t>Programming </a:t>
            </a:r>
            <a:r>
              <a:rPr lang="en-US" sz="24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basics.ipynb</a:t>
            </a:r>
            <a:endParaRPr lang="en-US" sz="24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Click on the graph icon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Click on </a:t>
            </a:r>
            <a:r>
              <a:rPr lang="en-US" sz="2400" dirty="0" err="1" smtClean="0">
                <a:latin typeface="Lucida Console"/>
                <a:cs typeface="Lucida Console"/>
              </a:rPr>
              <a:t>Jupyter</a:t>
            </a:r>
            <a:endParaRPr lang="en-US" sz="2400" dirty="0">
              <a:latin typeface="Lucida Console"/>
              <a:cs typeface="Lucida Consol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57" y="4114798"/>
            <a:ext cx="2324607" cy="26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848" y="808140"/>
            <a:ext cx="2390398" cy="702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Functions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22525" y="3016395"/>
            <a:ext cx="1613842" cy="939317"/>
            <a:chOff x="975439" y="3016395"/>
            <a:chExt cx="1613842" cy="939317"/>
          </a:xfrm>
        </p:grpSpPr>
        <p:sp>
          <p:nvSpPr>
            <p:cNvPr id="11" name="Rounded Rectangle 10"/>
            <p:cNvSpPr/>
            <p:nvPr/>
          </p:nvSpPr>
          <p:spPr>
            <a:xfrm>
              <a:off x="975439" y="3016395"/>
              <a:ext cx="1613842" cy="939317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7317" y="3197983"/>
              <a:ext cx="1050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Lucida Console"/>
                  <a:cs typeface="Lucida Console"/>
                </a:rPr>
                <a:t>D</a:t>
              </a:r>
              <a:r>
                <a:rPr lang="en-US" sz="2800" dirty="0" smtClean="0">
                  <a:latin typeface="Lucida Console"/>
                  <a:cs typeface="Lucida Console"/>
                </a:rPr>
                <a:t>ata</a:t>
              </a:r>
              <a:endParaRPr lang="en-US" sz="2800" dirty="0">
                <a:latin typeface="Lucida Console"/>
                <a:cs typeface="Lucida Console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5608" y="2341676"/>
            <a:ext cx="2314937" cy="2090309"/>
            <a:chOff x="6084976" y="2341676"/>
            <a:chExt cx="2314937" cy="2090309"/>
          </a:xfrm>
        </p:grpSpPr>
        <p:sp>
          <p:nvSpPr>
            <p:cNvPr id="12" name="Regular Pentagon 11"/>
            <p:cNvSpPr/>
            <p:nvPr/>
          </p:nvSpPr>
          <p:spPr>
            <a:xfrm>
              <a:off x="6084976" y="2341676"/>
              <a:ext cx="2314937" cy="2090309"/>
            </a:xfrm>
            <a:prstGeom prst="pentagon">
              <a:avLst/>
            </a:prstGeom>
            <a:solidFill>
              <a:srgbClr val="CCFFCC"/>
            </a:solidFill>
            <a:ln w="28575" cmpd="sng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4105" y="2935912"/>
              <a:ext cx="12434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auhaus 93"/>
                  <a:cs typeface="Bauhaus 93"/>
                </a:rPr>
                <a:t>New data</a:t>
              </a:r>
              <a:endParaRPr lang="en-US" sz="3200" dirty="0">
                <a:solidFill>
                  <a:schemeClr val="bg1"/>
                </a:solidFill>
                <a:latin typeface="Bauhaus 93"/>
                <a:cs typeface="Bauhaus 93"/>
              </a:endParaRPr>
            </a:p>
          </p:txBody>
        </p:sp>
      </p:grpSp>
      <p:sp>
        <p:nvSpPr>
          <p:cNvPr id="16" name="Notched Right Arrow 15"/>
          <p:cNvSpPr/>
          <p:nvPr/>
        </p:nvSpPr>
        <p:spPr>
          <a:xfrm>
            <a:off x="3161541" y="3016395"/>
            <a:ext cx="2486903" cy="939317"/>
          </a:xfrm>
          <a:prstGeom prst="notchedRightArrow">
            <a:avLst/>
          </a:prstGeom>
          <a:gradFill>
            <a:gsLst>
              <a:gs pos="9000">
                <a:srgbClr val="021400"/>
              </a:gs>
              <a:gs pos="73000">
                <a:srgbClr val="1DFF00"/>
              </a:gs>
              <a:gs pos="100000">
                <a:srgbClr val="CCFFCC"/>
              </a:gs>
              <a:gs pos="42000">
                <a:srgbClr val="074100"/>
              </a:gs>
            </a:gsLst>
            <a:lin ang="0" scaled="0"/>
          </a:gra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10496" y="62508"/>
            <a:ext cx="707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- functions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62" y="2032787"/>
            <a:ext cx="8413141" cy="210814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035" y="2077847"/>
            <a:ext cx="8373463" cy="183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worm_species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"C. 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remanei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worm_species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&gt;&gt; C. </a:t>
            </a:r>
            <a:r>
              <a:rPr lang="en-US" sz="2200" dirty="0" err="1" smtClean="0">
                <a:latin typeface="Courier New"/>
                <a:cs typeface="Courier New"/>
              </a:rPr>
              <a:t>remanei</a:t>
            </a:r>
            <a:endParaRPr lang="en-US" sz="2200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731" y="5011424"/>
            <a:ext cx="760256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Python list of built-in functions: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FFCC"/>
                </a:solidFill>
                <a:latin typeface="Lucida Console"/>
                <a:cs typeface="Lucida Console"/>
              </a:rPr>
              <a:t>https://</a:t>
            </a:r>
            <a:r>
              <a:rPr lang="en-US" sz="2000" dirty="0" err="1">
                <a:solidFill>
                  <a:srgbClr val="CCFFCC"/>
                </a:solidFill>
                <a:latin typeface="Lucida Console"/>
                <a:cs typeface="Lucida Console"/>
              </a:rPr>
              <a:t>docs.python.org</a:t>
            </a:r>
            <a:r>
              <a:rPr lang="en-US" sz="2000" dirty="0">
                <a:solidFill>
                  <a:srgbClr val="CCFFCC"/>
                </a:solidFill>
                <a:latin typeface="Lucida Console"/>
                <a:cs typeface="Lucida Console"/>
              </a:rPr>
              <a:t>/3/library/</a:t>
            </a:r>
            <a:r>
              <a:rPr lang="en-US" sz="2000" dirty="0" err="1">
                <a:solidFill>
                  <a:srgbClr val="CCFFCC"/>
                </a:solidFill>
                <a:latin typeface="Lucida Console"/>
                <a:cs typeface="Lucida Console"/>
              </a:rPr>
              <a:t>functions.html</a:t>
            </a:r>
            <a:endParaRPr lang="en-US" sz="20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62" y="1045976"/>
            <a:ext cx="3030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1DFF00"/>
                </a:solidFill>
                <a:latin typeface="Lucida Console"/>
                <a:cs typeface="Lucida Console"/>
              </a:rPr>
              <a:t>Built-in functions</a:t>
            </a:r>
            <a:endParaRPr lang="en-US" sz="2000" i="1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129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10496" y="62508"/>
            <a:ext cx="707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- functions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62" y="1793146"/>
            <a:ext cx="8413141" cy="440185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035" y="1718387"/>
            <a:ext cx="8373463" cy="447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err="1">
                <a:solidFill>
                  <a:srgbClr val="CCFFCC"/>
                </a:solidFill>
                <a:latin typeface="Courier New"/>
                <a:cs typeface="Courier New"/>
              </a:rPr>
              <a:t>d</a:t>
            </a:r>
            <a:r>
              <a:rPr lang="en-US" sz="2200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ef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/>
                <a:cs typeface="Courier New"/>
              </a:rPr>
              <a:t>new_function</a:t>
            </a:r>
            <a:r>
              <a:rPr lang="en-US" sz="2200" dirty="0" smtClean="0">
                <a:latin typeface="Courier New"/>
                <a:cs typeface="Courier New"/>
              </a:rPr>
              <a:t>(data):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1DFF00"/>
                </a:solidFill>
                <a:latin typeface="Courier New"/>
                <a:cs typeface="Courier New"/>
              </a:rPr>
              <a:t>#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do something to data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1DFF00"/>
                </a:solidFill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1DFF00"/>
                </a:solidFill>
                <a:latin typeface="Courier New"/>
                <a:cs typeface="Courier New"/>
              </a:rPr>
              <a:t># and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call it </a:t>
            </a:r>
            <a:r>
              <a:rPr lang="en-US" sz="2200" i="1" dirty="0" err="1" smtClean="0">
                <a:solidFill>
                  <a:srgbClr val="1DFF00"/>
                </a:solidFill>
                <a:latin typeface="Courier New"/>
                <a:cs typeface="Courier New"/>
              </a:rPr>
              <a:t>new_data</a:t>
            </a:r>
            <a:endParaRPr lang="en-US" sz="2200" i="1" dirty="0" smtClean="0">
              <a:solidFill>
                <a:srgbClr val="1DFF00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i="1" dirty="0">
                <a:latin typeface="Courier New"/>
                <a:cs typeface="Courier New"/>
              </a:rPr>
              <a:t>	</a:t>
            </a:r>
            <a:r>
              <a:rPr lang="en-US" sz="2200" dirty="0" err="1" smtClean="0">
                <a:latin typeface="Courier New"/>
                <a:cs typeface="Courier New"/>
              </a:rPr>
              <a:t>new_data</a:t>
            </a:r>
            <a:r>
              <a:rPr lang="en-US" sz="2200" dirty="0" smtClean="0">
                <a:latin typeface="Courier New"/>
                <a:cs typeface="Courier New"/>
              </a:rPr>
              <a:t> = data +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</a:t>
            </a:r>
            <a:endParaRPr lang="en-US" sz="2200" i="1" dirty="0" smtClean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	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return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new_data</a:t>
            </a: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my_data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my_new_data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new_function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my_data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my_new_data</a:t>
            </a:r>
            <a:r>
              <a:rPr lang="en-US" sz="2200" dirty="0" smtClean="0">
                <a:latin typeface="Courier New"/>
                <a:cs typeface="Courier New"/>
              </a:rPr>
              <a:t/>
            </a:r>
            <a:br>
              <a:rPr lang="en-US" sz="2200" dirty="0" smtClean="0">
                <a:latin typeface="Courier New"/>
                <a:cs typeface="Courier New"/>
              </a:rPr>
            </a:br>
            <a:r>
              <a:rPr lang="en-US" sz="2200" dirty="0" smtClean="0">
                <a:latin typeface="Courier New"/>
                <a:cs typeface="Courier New"/>
              </a:rPr>
              <a:t>&gt;&gt;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62" y="1045976"/>
            <a:ext cx="36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1DFF00"/>
                </a:solidFill>
                <a:latin typeface="Lucida Console"/>
                <a:cs typeface="Lucida Console"/>
              </a:rPr>
              <a:t>User-defined functions</a:t>
            </a:r>
            <a:endParaRPr lang="en-US" sz="2000" i="1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410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78948" y="1282036"/>
            <a:ext cx="4590114" cy="434934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Variable scope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478" y="6294540"/>
            <a:ext cx="897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http://python-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textbok.readthedocs.io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/en/1.0/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Variables_and_Scope.html#variable-scope-and-lifetime</a:t>
            </a:r>
            <a:endParaRPr lang="en-US" sz="14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7471" y="1425812"/>
            <a:ext cx="4108560" cy="40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a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</a:p>
          <a:p>
            <a:pPr>
              <a:lnSpc>
                <a:spcPct val="130000"/>
              </a:lnSpc>
            </a:pPr>
            <a:endParaRPr lang="en-US" sz="2200" b="1" dirty="0" smtClean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/>
                <a:cs typeface="Courier New"/>
              </a:rPr>
              <a:t>do_stuff</a:t>
            </a:r>
            <a:r>
              <a:rPr lang="en-US" sz="2200" dirty="0" smtClean="0">
                <a:latin typeface="Courier New"/>
                <a:cs typeface="Courier New"/>
              </a:rPr>
              <a:t>(b):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c = b +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return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c 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(a)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p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rint</a:t>
            </a:r>
            <a:r>
              <a:rPr lang="en-US" sz="2200" dirty="0" smtClean="0">
                <a:latin typeface="Courier New"/>
                <a:cs typeface="Courier New"/>
              </a:rPr>
              <a:t>(b)</a:t>
            </a: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(c)</a:t>
            </a:r>
            <a:endParaRPr lang="en-US"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73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78948" y="1282036"/>
            <a:ext cx="4590114" cy="434934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Variable scope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478" y="6294540"/>
            <a:ext cx="897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http://python-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textbok.readthedocs.io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/en/1.0/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Variables_and_Scope.html#variable-scope-and-lifetime</a:t>
            </a:r>
            <a:endParaRPr lang="en-US" sz="14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75860" y="1557615"/>
            <a:ext cx="5752447" cy="3904686"/>
          </a:xfrm>
          <a:prstGeom prst="roundRect">
            <a:avLst>
              <a:gd name="adj" fmla="val 6542"/>
            </a:avLst>
          </a:prstGeom>
          <a:solidFill>
            <a:srgbClr val="000C00"/>
          </a:solidFill>
          <a:ln>
            <a:solidFill>
              <a:srgbClr val="0741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478" y="2269715"/>
            <a:ext cx="110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Global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scope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7471" y="1425812"/>
            <a:ext cx="4108560" cy="40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a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</a:p>
          <a:p>
            <a:pPr>
              <a:lnSpc>
                <a:spcPct val="130000"/>
              </a:lnSpc>
            </a:pPr>
            <a:endParaRPr lang="en-US" sz="2200" b="1" dirty="0" smtClean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/>
                <a:cs typeface="Courier New"/>
              </a:rPr>
              <a:t>do_stuff</a:t>
            </a:r>
            <a:r>
              <a:rPr lang="en-US" sz="2200" dirty="0" smtClean="0">
                <a:latin typeface="Courier New"/>
                <a:cs typeface="Courier New"/>
              </a:rPr>
              <a:t>(b):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c = b +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return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c 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(a)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p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rint</a:t>
            </a:r>
            <a:r>
              <a:rPr lang="en-US" sz="2200" dirty="0" smtClean="0">
                <a:latin typeface="Courier New"/>
                <a:cs typeface="Courier New"/>
              </a:rPr>
              <a:t>(b)</a:t>
            </a: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(c)</a:t>
            </a:r>
            <a:endParaRPr lang="en-US"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6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78948" y="1282036"/>
            <a:ext cx="4590114" cy="434934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Variable scope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478" y="6294540"/>
            <a:ext cx="897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http://python-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textbok.readthedocs.io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/en/1.0/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Variables_and_Scope.html#variable-scope-and-lifetime</a:t>
            </a:r>
            <a:endParaRPr lang="en-US" sz="14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79690" y="2876428"/>
            <a:ext cx="3809422" cy="837354"/>
          </a:xfrm>
          <a:prstGeom prst="roundRect">
            <a:avLst/>
          </a:prstGeom>
          <a:solidFill>
            <a:srgbClr val="000C00"/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0478" y="2269715"/>
            <a:ext cx="110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Global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scope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1354" y="2937073"/>
            <a:ext cx="95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FF00"/>
                </a:solidFill>
                <a:latin typeface="Courier"/>
                <a:cs typeface="Courier"/>
              </a:rPr>
              <a:t>Local</a:t>
            </a:r>
          </a:p>
          <a:p>
            <a:pPr algn="ctr"/>
            <a:r>
              <a:rPr lang="en-US" sz="2000" dirty="0" smtClean="0">
                <a:solidFill>
                  <a:srgbClr val="1DFF00"/>
                </a:solidFill>
                <a:latin typeface="Courier"/>
                <a:cs typeface="Courier"/>
              </a:rPr>
              <a:t>scope</a:t>
            </a:r>
            <a:endParaRPr lang="en-US" sz="2000" dirty="0">
              <a:solidFill>
                <a:srgbClr val="1DFF00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7471" y="1425812"/>
            <a:ext cx="4108560" cy="40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a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</a:p>
          <a:p>
            <a:pPr>
              <a:lnSpc>
                <a:spcPct val="130000"/>
              </a:lnSpc>
            </a:pPr>
            <a:endParaRPr lang="en-US" sz="2200" b="1" dirty="0" smtClean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/>
                <a:cs typeface="Courier New"/>
              </a:rPr>
              <a:t>do_stuff</a:t>
            </a:r>
            <a:r>
              <a:rPr lang="en-US" sz="2200" dirty="0" smtClean="0">
                <a:latin typeface="Courier New"/>
                <a:cs typeface="Courier New"/>
              </a:rPr>
              <a:t>(b):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c = b +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return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c 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(a)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p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rint</a:t>
            </a:r>
            <a:r>
              <a:rPr lang="en-US" sz="2200" dirty="0" smtClean="0">
                <a:latin typeface="Courier New"/>
                <a:cs typeface="Courier New"/>
              </a:rPr>
              <a:t>(b)</a:t>
            </a: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(c)</a:t>
            </a:r>
            <a:endParaRPr lang="en-US" sz="2200" dirty="0">
              <a:latin typeface="Courier New"/>
              <a:cs typeface="Courier New"/>
            </a:endParaRPr>
          </a:p>
        </p:txBody>
      </p:sp>
      <p:cxnSp>
        <p:nvCxnSpPr>
          <p:cNvPr id="9" name="Straight Connector 8"/>
          <p:cNvCxnSpPr>
            <a:stCxn id="13" idx="0"/>
          </p:cNvCxnSpPr>
          <p:nvPr/>
        </p:nvCxnSpPr>
        <p:spPr>
          <a:xfrm>
            <a:off x="1580467" y="1557615"/>
            <a:ext cx="5871309" cy="0"/>
          </a:xfrm>
          <a:prstGeom prst="line">
            <a:avLst/>
          </a:prstGeom>
          <a:ln w="9525" cmpd="sng">
            <a:solidFill>
              <a:srgbClr val="0741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0467" y="5462301"/>
            <a:ext cx="5871309" cy="0"/>
          </a:xfrm>
          <a:prstGeom prst="line">
            <a:avLst/>
          </a:prstGeom>
          <a:ln w="9525" cmpd="sng">
            <a:solidFill>
              <a:srgbClr val="0741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75861" y="1557615"/>
            <a:ext cx="409212" cy="3904686"/>
          </a:xfrm>
          <a:prstGeom prst="roundRect">
            <a:avLst/>
          </a:prstGeom>
          <a:solidFill>
            <a:srgbClr val="000C00"/>
          </a:solidFill>
          <a:ln>
            <a:solidFill>
              <a:srgbClr val="0741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78948" y="1282036"/>
            <a:ext cx="4590114" cy="434934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Variable scope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478" y="6294540"/>
            <a:ext cx="897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http://python-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textbok.readthedocs.io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/en/1.0/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Variables_and_Scope.html#variable-scope-and-lifetime</a:t>
            </a:r>
            <a:endParaRPr lang="en-US" sz="14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478" y="2269715"/>
            <a:ext cx="110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Global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scope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2734" y="2937073"/>
            <a:ext cx="95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FF00"/>
                </a:solidFill>
                <a:latin typeface="Courier"/>
                <a:cs typeface="Courier"/>
              </a:rPr>
              <a:t>Local</a:t>
            </a:r>
          </a:p>
          <a:p>
            <a:pPr algn="ctr"/>
            <a:r>
              <a:rPr lang="en-US" sz="2000" dirty="0" smtClean="0">
                <a:solidFill>
                  <a:srgbClr val="1DFF00"/>
                </a:solidFill>
                <a:latin typeface="Courier"/>
                <a:cs typeface="Courier"/>
              </a:rPr>
              <a:t>scope</a:t>
            </a:r>
            <a:endParaRPr lang="en-US" sz="2000" dirty="0">
              <a:solidFill>
                <a:srgbClr val="1DFF00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7471" y="1425812"/>
            <a:ext cx="4108560" cy="40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a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</a:p>
          <a:p>
            <a:pPr>
              <a:lnSpc>
                <a:spcPct val="130000"/>
              </a:lnSpc>
            </a:pPr>
            <a:endParaRPr lang="en-US" sz="2200" b="1" dirty="0" smtClean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/>
                <a:cs typeface="Courier New"/>
              </a:rPr>
              <a:t>do_stuff</a:t>
            </a:r>
            <a:r>
              <a:rPr lang="en-US" sz="2200" dirty="0" smtClean="0">
                <a:latin typeface="Courier New"/>
                <a:cs typeface="Courier New"/>
              </a:rPr>
              <a:t>(b):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c = b +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return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c 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(a)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p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rint</a:t>
            </a:r>
            <a:r>
              <a:rPr lang="en-US" sz="2200" dirty="0" smtClean="0">
                <a:latin typeface="Courier New"/>
                <a:cs typeface="Courier New"/>
              </a:rPr>
              <a:t>(b)</a:t>
            </a: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(c)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4786668" y="4684600"/>
            <a:ext cx="119804" cy="700921"/>
          </a:xfrm>
          <a:prstGeom prst="rightBrace">
            <a:avLst>
              <a:gd name="adj1" fmla="val 51944"/>
              <a:gd name="adj2" fmla="val 50000"/>
            </a:avLst>
          </a:prstGeom>
          <a:ln w="19050" cmpd="sng">
            <a:solidFill>
              <a:srgbClr val="1D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79069" y="4696929"/>
            <a:ext cx="2417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DFF00"/>
                </a:solidFill>
                <a:latin typeface="Courier"/>
                <a:cs typeface="Courier"/>
              </a:rPr>
              <a:t>Error: b and c not defined</a:t>
            </a:r>
            <a:endParaRPr lang="en-US" sz="2000" dirty="0">
              <a:solidFill>
                <a:srgbClr val="1DFF00"/>
              </a:solidFill>
              <a:latin typeface="Courier"/>
              <a:cs typeface="Courier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580467" y="1557615"/>
            <a:ext cx="5871309" cy="0"/>
          </a:xfrm>
          <a:prstGeom prst="line">
            <a:avLst/>
          </a:prstGeom>
          <a:ln w="9525" cmpd="sng">
            <a:solidFill>
              <a:srgbClr val="0741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0467" y="5462301"/>
            <a:ext cx="5871309" cy="0"/>
          </a:xfrm>
          <a:prstGeom prst="line">
            <a:avLst/>
          </a:prstGeom>
          <a:ln w="9525" cmpd="sng">
            <a:solidFill>
              <a:srgbClr val="0741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75861" y="1557615"/>
            <a:ext cx="409212" cy="3904686"/>
          </a:xfrm>
          <a:prstGeom prst="roundRect">
            <a:avLst/>
          </a:prstGeom>
          <a:solidFill>
            <a:srgbClr val="000C00"/>
          </a:solidFill>
          <a:ln>
            <a:solidFill>
              <a:srgbClr val="0741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0701" y="2881809"/>
            <a:ext cx="3825315" cy="0"/>
          </a:xfrm>
          <a:prstGeom prst="line">
            <a:avLst/>
          </a:prstGeom>
          <a:ln w="9525" cmpd="sng">
            <a:solidFill>
              <a:srgbClr val="1DFF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60701" y="3699820"/>
            <a:ext cx="3825315" cy="0"/>
          </a:xfrm>
          <a:prstGeom prst="line">
            <a:avLst/>
          </a:prstGeom>
          <a:ln w="9525" cmpd="sng">
            <a:solidFill>
              <a:srgbClr val="1DFF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079690" y="2876428"/>
            <a:ext cx="411480" cy="837354"/>
          </a:xfrm>
          <a:prstGeom prst="roundRect">
            <a:avLst/>
          </a:prstGeom>
          <a:solidFill>
            <a:srgbClr val="000C00"/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848" y="1350570"/>
            <a:ext cx="4775666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List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Dictionary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Functions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Modules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D0D0D"/>
                </a:solidFill>
                <a:latin typeface="Lucida Console"/>
                <a:cs typeface="Lucida Console"/>
              </a:rPr>
              <a:t>Objects</a:t>
            </a:r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65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848" y="1350570"/>
            <a:ext cx="6942926" cy="702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Modules / Libraries / Packages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12" y="2810777"/>
            <a:ext cx="8195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CFFCC"/>
                </a:solidFill>
                <a:latin typeface="Courier"/>
                <a:cs typeface="Courier"/>
              </a:rPr>
              <a:t>File containing code that you can use and re-use </a:t>
            </a:r>
            <a:endParaRPr lang="en-US" sz="32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277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- modules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5" name="Picture 4" descr="DOHP-Main-Image-Wheel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" t="11824" r="2935" b="8370"/>
          <a:stretch/>
        </p:blipFill>
        <p:spPr>
          <a:xfrm>
            <a:off x="1210015" y="910598"/>
            <a:ext cx="6661074" cy="3223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5257" y="4864553"/>
            <a:ext cx="8289449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Existing modules or packages?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Make yours re-usable by yourself or others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655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0134" y="62508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syntax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046" y="1423052"/>
            <a:ext cx="8531407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1DFF00"/>
                </a:solidFill>
                <a:latin typeface="Lucida Console"/>
                <a:cs typeface="Lucida Console"/>
              </a:rPr>
              <a:t>Crucial</a:t>
            </a:r>
            <a:r>
              <a:rPr lang="en-US" sz="2400" dirty="0" smtClean="0">
                <a:latin typeface="Lucida Console"/>
                <a:cs typeface="Lucida Console"/>
              </a:rPr>
              <a:t> for accurate interpretation</a:t>
            </a:r>
          </a:p>
          <a:p>
            <a:pPr>
              <a:lnSpc>
                <a:spcPct val="130000"/>
              </a:lnSpc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Depends</a:t>
            </a:r>
            <a:r>
              <a:rPr lang="en-US" sz="2400" dirty="0" smtClean="0">
                <a:latin typeface="Lucida Console"/>
                <a:cs typeface="Lucida Console"/>
              </a:rPr>
              <a:t> on programming language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i="1" dirty="0" smtClean="0">
                <a:latin typeface="Lucida Console"/>
                <a:cs typeface="Lucida Console"/>
              </a:rPr>
              <a:t>refer to your favorite language manual for specifics.</a:t>
            </a:r>
          </a:p>
          <a:p>
            <a:pPr>
              <a:lnSpc>
                <a:spcPct val="130000"/>
              </a:lnSpc>
            </a:pPr>
            <a:endParaRPr lang="en-US" i="1" dirty="0">
              <a:latin typeface="Lucida Console"/>
              <a:cs typeface="Lucida Console"/>
            </a:endParaRP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Python: </a:t>
            </a:r>
            <a:r>
              <a:rPr lang="en-US" sz="2400" dirty="0" smtClean="0">
                <a:solidFill>
                  <a:srgbClr val="1DFF00"/>
                </a:solidFill>
                <a:latin typeface="Lucida Console"/>
                <a:cs typeface="Lucida Console"/>
              </a:rPr>
              <a:t>pep8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0015" y="6426673"/>
            <a:ext cx="453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FFCC"/>
                </a:solidFill>
                <a:cs typeface="Lucida Console"/>
              </a:rPr>
              <a:t>https://</a:t>
            </a:r>
            <a:r>
              <a:rPr lang="en-US" dirty="0" err="1">
                <a:solidFill>
                  <a:srgbClr val="CCFFCC"/>
                </a:solidFill>
                <a:cs typeface="Lucida Console"/>
              </a:rPr>
              <a:t>www.python.org</a:t>
            </a:r>
            <a:r>
              <a:rPr lang="en-US" dirty="0">
                <a:solidFill>
                  <a:srgbClr val="CCFFCC"/>
                </a:solidFill>
                <a:cs typeface="Lucida Console"/>
              </a:rPr>
              <a:t>/</a:t>
            </a:r>
            <a:r>
              <a:rPr lang="en-US" dirty="0" err="1">
                <a:solidFill>
                  <a:srgbClr val="CCFFCC"/>
                </a:solidFill>
                <a:cs typeface="Lucida Console"/>
              </a:rPr>
              <a:t>dev</a:t>
            </a:r>
            <a:r>
              <a:rPr lang="en-US" dirty="0">
                <a:solidFill>
                  <a:srgbClr val="CCFFCC"/>
                </a:solidFill>
                <a:cs typeface="Lucida Console"/>
              </a:rPr>
              <a:t>/peps/pep-0008/</a:t>
            </a:r>
            <a:endParaRPr lang="en-US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- modules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62" y="874665"/>
            <a:ext cx="8413141" cy="546411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840" y="803995"/>
            <a:ext cx="8373463" cy="535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tell your computer which library you want</a:t>
            </a: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import </a:t>
            </a:r>
            <a:r>
              <a:rPr lang="en-US" sz="2200" dirty="0" err="1" smtClean="0">
                <a:latin typeface="Courier New"/>
                <a:cs typeface="Courier New"/>
              </a:rPr>
              <a:t>package_name</a:t>
            </a: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1DFF00"/>
                </a:solidFill>
                <a:latin typeface="Courier New"/>
                <a:cs typeface="Courier New"/>
              </a:rPr>
              <a:t>#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use a function from the library</a:t>
            </a: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package_name.some_function</a:t>
            </a:r>
            <a:r>
              <a:rPr lang="en-US" sz="2200" dirty="0" smtClean="0"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other valid import statements:</a:t>
            </a: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import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package_name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pn</a:t>
            </a: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pn.some_function</a:t>
            </a:r>
            <a:r>
              <a:rPr lang="en-US" sz="2200" dirty="0" smtClean="0"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</a:pP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from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package_name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import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some_function</a:t>
            </a:r>
            <a:endParaRPr lang="en-US" sz="22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>
                <a:latin typeface="Courier New"/>
                <a:cs typeface="Courier New"/>
              </a:rPr>
              <a:t>s</a:t>
            </a:r>
            <a:r>
              <a:rPr lang="en-US" sz="2200" dirty="0" err="1" smtClean="0">
                <a:latin typeface="Courier New"/>
                <a:cs typeface="Courier New"/>
              </a:rPr>
              <a:t>ome_function</a:t>
            </a:r>
            <a:r>
              <a:rPr lang="en-US" sz="2200" dirty="0" smtClean="0">
                <a:latin typeface="Courier New"/>
                <a:cs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2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- modules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62" y="1725387"/>
            <a:ext cx="8413141" cy="106633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840" y="1654717"/>
            <a:ext cx="8373463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avoid this:</a:t>
            </a: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from </a:t>
            </a:r>
            <a:r>
              <a:rPr lang="en-US" sz="2200" dirty="0" err="1">
                <a:latin typeface="Courier New"/>
                <a:cs typeface="Courier New"/>
              </a:rPr>
              <a:t>package_name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 import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*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46927" y="2561047"/>
            <a:ext cx="12329" cy="1137650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43443" y="3742520"/>
            <a:ext cx="203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everything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99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848" y="1350570"/>
            <a:ext cx="4775666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List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Dictionary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Functions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Modules </a:t>
            </a:r>
            <a:r>
              <a:rPr lang="en-US" sz="2800" dirty="0">
                <a:solidFill>
                  <a:srgbClr val="595959"/>
                </a:solidFill>
                <a:latin typeface="Lucida Console"/>
                <a:cs typeface="Lucida Console"/>
              </a:rPr>
              <a:t>/ </a:t>
            </a: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Libraries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Objects</a:t>
            </a:r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190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848" y="808140"/>
            <a:ext cx="4339650" cy="702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Classes &gt;&gt; Objects</a:t>
            </a:r>
          </a:p>
        </p:txBody>
      </p:sp>
    </p:spTree>
    <p:extLst>
      <p:ext uri="{BB962C8B-B14F-4D97-AF65-F5344CB8AC3E}">
        <p14:creationId xmlns:p14="http://schemas.microsoft.com/office/powerpoint/2010/main" val="39533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- </a:t>
            </a:r>
            <a:r>
              <a:rPr lang="en-US" sz="2800" dirty="0">
                <a:latin typeface="Monaco"/>
                <a:cs typeface="Monaco"/>
              </a:rPr>
              <a:t>c</a:t>
            </a:r>
            <a:r>
              <a:rPr lang="en-US" sz="2800" dirty="0" smtClean="0">
                <a:latin typeface="Monaco"/>
                <a:cs typeface="Monaco"/>
              </a:rPr>
              <a:t>lasses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487" y="1299449"/>
            <a:ext cx="2401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CFFCC"/>
                </a:solidFill>
                <a:latin typeface="Courier"/>
                <a:cs typeface="Courier"/>
              </a:rPr>
              <a:t>Blueprint</a:t>
            </a:r>
            <a:endParaRPr lang="en-US" sz="32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460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</a:t>
            </a:r>
            <a:r>
              <a:rPr lang="en-US" sz="2800" dirty="0">
                <a:latin typeface="Monaco"/>
                <a:cs typeface="Monaco"/>
              </a:rPr>
              <a:t>concepts - </a:t>
            </a:r>
            <a:r>
              <a:rPr lang="en-US" sz="2800" dirty="0" smtClean="0">
                <a:latin typeface="Monaco"/>
                <a:cs typeface="Monaco"/>
              </a:rPr>
              <a:t>classes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10" name="Picture 9" descr="wormno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39" y="2828893"/>
            <a:ext cx="2504443" cy="2821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487" y="1299449"/>
            <a:ext cx="2401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CFFCC"/>
                </a:solidFill>
                <a:latin typeface="Courier"/>
                <a:cs typeface="Courier"/>
              </a:rPr>
              <a:t>Blueprint</a:t>
            </a:r>
            <a:endParaRPr lang="en-US" sz="32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7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</a:t>
            </a:r>
            <a:r>
              <a:rPr lang="en-US" sz="2800" dirty="0">
                <a:latin typeface="Monaco"/>
                <a:cs typeface="Monaco"/>
              </a:rPr>
              <a:t>concepts - </a:t>
            </a:r>
            <a:r>
              <a:rPr lang="en-US" sz="2800" dirty="0" smtClean="0">
                <a:latin typeface="Monaco"/>
                <a:cs typeface="Monaco"/>
              </a:rPr>
              <a:t>classes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10" name="Picture 9" descr="wormno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13" y="1101698"/>
            <a:ext cx="1389100" cy="15650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1487" y="1957324"/>
            <a:ext cx="5965762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i="1" dirty="0" smtClean="0">
                <a:latin typeface="Lucida Console"/>
                <a:cs typeface="Lucida Console"/>
              </a:rPr>
              <a:t>Worms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Common name:</a:t>
            </a:r>
            <a:r>
              <a:rPr lang="en-US" dirty="0" smtClean="0">
                <a:latin typeface="Courier"/>
                <a:cs typeface="Courier"/>
              </a:rPr>
              <a:t> Nematodes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Main studied species: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C. </a:t>
            </a:r>
            <a:r>
              <a:rPr lang="en-US" i="1" dirty="0" err="1" smtClean="0">
                <a:latin typeface="Courier"/>
                <a:cs typeface="Courier"/>
              </a:rPr>
              <a:t>elegans</a:t>
            </a:r>
            <a:endParaRPr lang="en-US" i="1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Sister species: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C. </a:t>
            </a:r>
            <a:r>
              <a:rPr lang="en-US" i="1" dirty="0" err="1" smtClean="0">
                <a:latin typeface="Courier"/>
                <a:cs typeface="Courier"/>
              </a:rPr>
              <a:t>remanei</a:t>
            </a:r>
            <a:r>
              <a:rPr lang="en-US" i="1" dirty="0" smtClean="0">
                <a:latin typeface="Courier"/>
                <a:cs typeface="Courier"/>
              </a:rPr>
              <a:t>, C. </a:t>
            </a:r>
            <a:r>
              <a:rPr lang="en-US" i="1" dirty="0" err="1" smtClean="0">
                <a:latin typeface="Courier"/>
                <a:cs typeface="Courier"/>
              </a:rPr>
              <a:t>briggsae</a:t>
            </a:r>
            <a:r>
              <a:rPr lang="en-US" i="1" dirty="0" smtClean="0">
                <a:latin typeface="Courier"/>
                <a:cs typeface="Courier"/>
              </a:rPr>
              <a:t>, 		    </a:t>
            </a:r>
            <a:r>
              <a:rPr lang="en-US" i="1" dirty="0" err="1" smtClean="0">
                <a:latin typeface="Courier"/>
                <a:cs typeface="Courier"/>
              </a:rPr>
              <a:t>C.brenneri</a:t>
            </a:r>
            <a:r>
              <a:rPr lang="en-US" i="1" dirty="0" smtClean="0">
                <a:latin typeface="Courier"/>
                <a:cs typeface="Courier"/>
              </a:rPr>
              <a:t>, C. japonica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Larval stages:</a:t>
            </a:r>
            <a:r>
              <a:rPr lang="en-US" dirty="0" smtClean="0">
                <a:latin typeface="Courier"/>
                <a:cs typeface="Courier"/>
              </a:rPr>
              <a:t> 4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Mating system: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</a:t>
            </a:r>
            <a:r>
              <a:rPr lang="en-US" dirty="0" err="1" smtClean="0">
                <a:latin typeface="Courier"/>
                <a:cs typeface="Courier"/>
              </a:rPr>
              <a:t>ndrodioceous</a:t>
            </a:r>
            <a:endParaRPr lang="en-US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Chromosomes:</a:t>
            </a:r>
            <a:r>
              <a:rPr lang="en-US" dirty="0" smtClean="0">
                <a:latin typeface="Courier"/>
                <a:cs typeface="Courier"/>
              </a:rPr>
              <a:t> 5 + X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487" y="1299449"/>
            <a:ext cx="48636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CFFCC"/>
                </a:solidFill>
                <a:latin typeface="Courier"/>
                <a:cs typeface="Courier"/>
              </a:rPr>
              <a:t>Blueprint -- States</a:t>
            </a:r>
            <a:endParaRPr lang="en-US" sz="32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460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</a:t>
            </a:r>
            <a:r>
              <a:rPr lang="en-US" sz="2800" dirty="0">
                <a:latin typeface="Monaco"/>
                <a:cs typeface="Monaco"/>
              </a:rPr>
              <a:t>concepts - </a:t>
            </a:r>
            <a:r>
              <a:rPr lang="en-US" sz="2800" dirty="0" smtClean="0">
                <a:latin typeface="Monaco"/>
                <a:cs typeface="Monaco"/>
              </a:rPr>
              <a:t>classes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12" name="Picture 11" descr="wormno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13" y="1101698"/>
            <a:ext cx="1389100" cy="15650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1487" y="1957324"/>
            <a:ext cx="59657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i="1" dirty="0" smtClean="0">
                <a:latin typeface="Lucida Console"/>
                <a:cs typeface="Lucida Console"/>
              </a:rPr>
              <a:t>Worms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Common name:</a:t>
            </a:r>
            <a:r>
              <a:rPr lang="en-US" dirty="0" smtClean="0">
                <a:latin typeface="Courier"/>
                <a:cs typeface="Courier"/>
              </a:rPr>
              <a:t> Nematodes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Main studied species: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C. </a:t>
            </a:r>
            <a:r>
              <a:rPr lang="en-US" i="1" dirty="0" err="1" smtClean="0">
                <a:latin typeface="Courier"/>
                <a:cs typeface="Courier"/>
              </a:rPr>
              <a:t>elegans</a:t>
            </a:r>
            <a:endParaRPr lang="en-US" i="1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Sister species: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C. </a:t>
            </a:r>
            <a:r>
              <a:rPr lang="en-US" i="1" dirty="0" err="1" smtClean="0">
                <a:latin typeface="Courier"/>
                <a:cs typeface="Courier"/>
              </a:rPr>
              <a:t>remanei</a:t>
            </a:r>
            <a:r>
              <a:rPr lang="en-US" i="1" dirty="0" smtClean="0">
                <a:latin typeface="Courier"/>
                <a:cs typeface="Courier"/>
              </a:rPr>
              <a:t>, C. </a:t>
            </a:r>
            <a:r>
              <a:rPr lang="en-US" i="1" dirty="0" err="1" smtClean="0">
                <a:latin typeface="Courier"/>
                <a:cs typeface="Courier"/>
              </a:rPr>
              <a:t>briggsae</a:t>
            </a:r>
            <a:r>
              <a:rPr lang="en-US" i="1" dirty="0" smtClean="0">
                <a:latin typeface="Courier"/>
                <a:cs typeface="Courier"/>
              </a:rPr>
              <a:t>, 		    </a:t>
            </a:r>
            <a:r>
              <a:rPr lang="en-US" i="1" dirty="0" err="1" smtClean="0">
                <a:latin typeface="Courier"/>
                <a:cs typeface="Courier"/>
              </a:rPr>
              <a:t>C.brenneri</a:t>
            </a:r>
            <a:r>
              <a:rPr lang="en-US" i="1" dirty="0" smtClean="0">
                <a:latin typeface="Courier"/>
                <a:cs typeface="Courier"/>
              </a:rPr>
              <a:t>, C. japonica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Larval stages:</a:t>
            </a:r>
            <a:r>
              <a:rPr lang="en-US" dirty="0" smtClean="0">
                <a:latin typeface="Courier"/>
                <a:cs typeface="Courier"/>
              </a:rPr>
              <a:t> 4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Mating system: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</a:t>
            </a:r>
            <a:r>
              <a:rPr lang="en-US" dirty="0" err="1" smtClean="0">
                <a:latin typeface="Courier"/>
                <a:cs typeface="Courier"/>
              </a:rPr>
              <a:t>ndrodioceous</a:t>
            </a:r>
            <a:endParaRPr lang="en-US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Chromosomes:</a:t>
            </a:r>
            <a:r>
              <a:rPr lang="en-US" dirty="0" smtClean="0">
                <a:latin typeface="Courier"/>
                <a:cs typeface="Courier"/>
              </a:rPr>
              <a:t> 5 + X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Crawl around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Eat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Mate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Courier"/>
                <a:cs typeface="Courier"/>
              </a:rPr>
              <a:t>Dauer</a:t>
            </a:r>
            <a:r>
              <a:rPr lang="en-US" dirty="0" smtClean="0">
                <a:latin typeface="Courier"/>
                <a:cs typeface="Courier"/>
              </a:rPr>
              <a:t> formation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487" y="1299449"/>
            <a:ext cx="56024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CFFCC"/>
                </a:solidFill>
                <a:latin typeface="Courier"/>
                <a:cs typeface="Courier"/>
              </a:rPr>
              <a:t>Blueprint -- Behaviors</a:t>
            </a:r>
            <a:endParaRPr lang="en-US" sz="32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279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61036" y="5140479"/>
            <a:ext cx="8680303" cy="1216756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5871" y="2685148"/>
            <a:ext cx="8680303" cy="204409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</a:t>
            </a:r>
            <a:r>
              <a:rPr lang="en-US" sz="2800" dirty="0">
                <a:latin typeface="Monaco"/>
                <a:cs typeface="Monaco"/>
              </a:rPr>
              <a:t>concepts - </a:t>
            </a:r>
            <a:r>
              <a:rPr lang="en-US" sz="2800" dirty="0" smtClean="0">
                <a:latin typeface="Monaco"/>
                <a:cs typeface="Monaco"/>
              </a:rPr>
              <a:t>classes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7956" y="3422949"/>
            <a:ext cx="234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Attributes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2489" y="5442864"/>
            <a:ext cx="1699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Methods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pic>
        <p:nvPicPr>
          <p:cNvPr id="13" name="Picture 12" descr="wormno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13" y="1101698"/>
            <a:ext cx="1389100" cy="15650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1487" y="1957324"/>
            <a:ext cx="59657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i="1" dirty="0" smtClean="0">
                <a:latin typeface="Lucida Console"/>
                <a:cs typeface="Lucida Console"/>
              </a:rPr>
              <a:t>Worms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Common name:</a:t>
            </a:r>
            <a:r>
              <a:rPr lang="en-US" dirty="0" smtClean="0">
                <a:latin typeface="Courier"/>
                <a:cs typeface="Courier"/>
              </a:rPr>
              <a:t> Nematodes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Main studied species: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C. </a:t>
            </a:r>
            <a:r>
              <a:rPr lang="en-US" i="1" dirty="0" err="1" smtClean="0">
                <a:latin typeface="Courier"/>
                <a:cs typeface="Courier"/>
              </a:rPr>
              <a:t>elegans</a:t>
            </a:r>
            <a:endParaRPr lang="en-US" i="1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Sister species: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C. </a:t>
            </a:r>
            <a:r>
              <a:rPr lang="en-US" i="1" dirty="0" err="1" smtClean="0">
                <a:latin typeface="Courier"/>
                <a:cs typeface="Courier"/>
              </a:rPr>
              <a:t>remanei</a:t>
            </a:r>
            <a:r>
              <a:rPr lang="en-US" i="1" dirty="0" smtClean="0">
                <a:latin typeface="Courier"/>
                <a:cs typeface="Courier"/>
              </a:rPr>
              <a:t>, C. </a:t>
            </a:r>
            <a:r>
              <a:rPr lang="en-US" i="1" dirty="0" err="1" smtClean="0">
                <a:latin typeface="Courier"/>
                <a:cs typeface="Courier"/>
              </a:rPr>
              <a:t>briggsae</a:t>
            </a:r>
            <a:r>
              <a:rPr lang="en-US" i="1" dirty="0" smtClean="0">
                <a:latin typeface="Courier"/>
                <a:cs typeface="Courier"/>
              </a:rPr>
              <a:t>, 		    </a:t>
            </a:r>
            <a:r>
              <a:rPr lang="en-US" i="1" dirty="0" err="1" smtClean="0">
                <a:latin typeface="Courier"/>
                <a:cs typeface="Courier"/>
              </a:rPr>
              <a:t>C.brenneri</a:t>
            </a:r>
            <a:r>
              <a:rPr lang="en-US" i="1" dirty="0" smtClean="0">
                <a:latin typeface="Courier"/>
                <a:cs typeface="Courier"/>
              </a:rPr>
              <a:t>, C. japonica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Larval stages:</a:t>
            </a:r>
            <a:r>
              <a:rPr lang="en-US" dirty="0" smtClean="0">
                <a:latin typeface="Courier"/>
                <a:cs typeface="Courier"/>
              </a:rPr>
              <a:t> 4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Mating system: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</a:t>
            </a:r>
            <a:r>
              <a:rPr lang="en-US" dirty="0" err="1" smtClean="0">
                <a:latin typeface="Courier"/>
                <a:cs typeface="Courier"/>
              </a:rPr>
              <a:t>ndrodioceous</a:t>
            </a:r>
            <a:endParaRPr lang="en-US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Chromosomes:</a:t>
            </a:r>
            <a:r>
              <a:rPr lang="en-US" dirty="0" smtClean="0">
                <a:latin typeface="Courier"/>
                <a:cs typeface="Courier"/>
              </a:rPr>
              <a:t> 5 + X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Crawl around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Eat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Mate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Courier"/>
                <a:cs typeface="Courier"/>
              </a:rPr>
              <a:t>Dauer</a:t>
            </a:r>
            <a:r>
              <a:rPr lang="en-US" dirty="0" smtClean="0">
                <a:latin typeface="Courier"/>
                <a:cs typeface="Courier"/>
              </a:rPr>
              <a:t> formation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487" y="1299449"/>
            <a:ext cx="2401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CFFCC"/>
                </a:solidFill>
                <a:latin typeface="Courier"/>
                <a:cs typeface="Courier"/>
              </a:rPr>
              <a:t>Blueprint</a:t>
            </a:r>
            <a:endParaRPr lang="en-US" sz="32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402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667" y="62508"/>
            <a:ext cx="8803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– classes &amp; objects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5333" y="2458966"/>
            <a:ext cx="661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  <a:latin typeface="Courier"/>
                <a:cs typeface="Courier"/>
              </a:rPr>
              <a:t>An object is an instance of a class</a:t>
            </a:r>
            <a:endParaRPr lang="en-US" sz="36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799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530" y="1693415"/>
            <a:ext cx="8529633" cy="160080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6932" y="62508"/>
            <a:ext cx="64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syntax - Comments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355" y="1807877"/>
            <a:ext cx="8305808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rgbClr val="1DFF00"/>
                </a:solidFill>
                <a:latin typeface="Courier New"/>
                <a:cs typeface="Courier New"/>
              </a:rPr>
              <a:t># </a:t>
            </a:r>
            <a:r>
              <a:rPr lang="en-US" sz="2400" i="1" dirty="0" smtClean="0">
                <a:solidFill>
                  <a:srgbClr val="1DFF00"/>
                </a:solidFill>
                <a:latin typeface="Courier New"/>
                <a:cs typeface="Courier New"/>
              </a:rPr>
              <a:t>this is a comment</a:t>
            </a:r>
          </a:p>
          <a:p>
            <a:pPr>
              <a:lnSpc>
                <a:spcPct val="130000"/>
              </a:lnSpc>
            </a:pPr>
            <a:r>
              <a:rPr lang="en-US" sz="2400" dirty="0" err="1" smtClean="0">
                <a:latin typeface="Courier New"/>
                <a:cs typeface="Courier New"/>
              </a:rPr>
              <a:t>green_worms</a:t>
            </a:r>
            <a:r>
              <a:rPr lang="en-US" sz="2400" dirty="0" smtClean="0">
                <a:latin typeface="Courier New"/>
                <a:cs typeface="Courier New"/>
              </a:rPr>
              <a:t> = []  </a:t>
            </a:r>
            <a:r>
              <a:rPr lang="en-US" sz="24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this is also a comment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530" y="3476003"/>
            <a:ext cx="88978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Annotate </a:t>
            </a:r>
            <a:r>
              <a:rPr lang="en-US" sz="2400" dirty="0">
                <a:latin typeface="Lucida Console"/>
                <a:cs typeface="Lucida Console"/>
              </a:rPr>
              <a:t>your code </a:t>
            </a:r>
            <a:r>
              <a:rPr lang="en-US" sz="2400" dirty="0">
                <a:solidFill>
                  <a:srgbClr val="CCFFCC"/>
                </a:solidFill>
                <a:latin typeface="Lucida Console"/>
                <a:cs typeface="Lucida Console"/>
              </a:rPr>
              <a:t>(</a:t>
            </a:r>
            <a:r>
              <a:rPr lang="en-US" sz="2400" i="1" dirty="0">
                <a:solidFill>
                  <a:srgbClr val="1DFF00"/>
                </a:solidFill>
                <a:latin typeface="Lucida Console"/>
                <a:cs typeface="Lucida Console"/>
              </a:rPr>
              <a:t>please</a:t>
            </a:r>
            <a:r>
              <a:rPr lang="en-US" sz="2400" dirty="0">
                <a:solidFill>
                  <a:srgbClr val="1DFF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CCFFCC"/>
                </a:solidFill>
                <a:latin typeface="Lucida Console"/>
                <a:cs typeface="Lucida Console"/>
              </a:rPr>
              <a:t>do)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Comment out line(s</a:t>
            </a:r>
            <a:r>
              <a:rPr lang="en-US" sz="2400" dirty="0" smtClean="0">
                <a:latin typeface="Lucida Console"/>
                <a:cs typeface="Lucida Console"/>
              </a:rPr>
              <a:t>) for troubleshooting or development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195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61036" y="5140479"/>
            <a:ext cx="8680303" cy="1216756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5871" y="2685148"/>
            <a:ext cx="8680303" cy="204409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667" y="62508"/>
            <a:ext cx="8803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</a:t>
            </a:r>
            <a:r>
              <a:rPr lang="en-US" sz="2800" dirty="0">
                <a:latin typeface="Monaco"/>
                <a:cs typeface="Monaco"/>
              </a:rPr>
              <a:t>concepts </a:t>
            </a:r>
            <a:r>
              <a:rPr lang="en-US" sz="2800" dirty="0" smtClean="0">
                <a:latin typeface="Monaco"/>
                <a:cs typeface="Monaco"/>
              </a:rPr>
              <a:t>– classes &amp; objects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7956" y="3422949"/>
            <a:ext cx="234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Attributes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2489" y="5442864"/>
            <a:ext cx="1699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Methods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pic>
        <p:nvPicPr>
          <p:cNvPr id="13" name="Picture 12" descr="wormno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13" y="1101698"/>
            <a:ext cx="1389100" cy="15650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1487" y="1957324"/>
            <a:ext cx="59657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 smtClean="0">
                <a:latin typeface="Lucida Console"/>
                <a:cs typeface="Lucida Console"/>
              </a:rPr>
              <a:t>Every Worm: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Common name:</a:t>
            </a:r>
            <a:r>
              <a:rPr lang="en-US" dirty="0" smtClean="0">
                <a:latin typeface="Courier"/>
                <a:cs typeface="Courier"/>
              </a:rPr>
              <a:t> Nematodes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Main studied species: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C. </a:t>
            </a:r>
            <a:r>
              <a:rPr lang="en-US" i="1" dirty="0" err="1" smtClean="0">
                <a:latin typeface="Courier"/>
                <a:cs typeface="Courier"/>
              </a:rPr>
              <a:t>elegans</a:t>
            </a:r>
            <a:endParaRPr lang="en-US" i="1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Sister species: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C. </a:t>
            </a:r>
            <a:r>
              <a:rPr lang="en-US" i="1" dirty="0" err="1" smtClean="0">
                <a:latin typeface="Courier"/>
                <a:cs typeface="Courier"/>
              </a:rPr>
              <a:t>remanei</a:t>
            </a:r>
            <a:r>
              <a:rPr lang="en-US" i="1" dirty="0" smtClean="0">
                <a:latin typeface="Courier"/>
                <a:cs typeface="Courier"/>
              </a:rPr>
              <a:t>, C. </a:t>
            </a:r>
            <a:r>
              <a:rPr lang="en-US" i="1" dirty="0" err="1" smtClean="0">
                <a:latin typeface="Courier"/>
                <a:cs typeface="Courier"/>
              </a:rPr>
              <a:t>briggsae</a:t>
            </a:r>
            <a:r>
              <a:rPr lang="en-US" i="1" dirty="0" smtClean="0">
                <a:latin typeface="Courier"/>
                <a:cs typeface="Courier"/>
              </a:rPr>
              <a:t>, 		    </a:t>
            </a:r>
            <a:r>
              <a:rPr lang="en-US" i="1" dirty="0" err="1" smtClean="0">
                <a:latin typeface="Courier"/>
                <a:cs typeface="Courier"/>
              </a:rPr>
              <a:t>C.brenneri</a:t>
            </a:r>
            <a:r>
              <a:rPr lang="en-US" i="1" dirty="0" smtClean="0">
                <a:latin typeface="Courier"/>
                <a:cs typeface="Courier"/>
              </a:rPr>
              <a:t>, C. japonica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Larval stages:</a:t>
            </a:r>
            <a:r>
              <a:rPr lang="en-US" dirty="0" smtClean="0">
                <a:latin typeface="Courier"/>
                <a:cs typeface="Courier"/>
              </a:rPr>
              <a:t> 4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Mating system: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</a:t>
            </a:r>
            <a:r>
              <a:rPr lang="en-US" dirty="0" err="1" smtClean="0">
                <a:latin typeface="Courier"/>
                <a:cs typeface="Courier"/>
              </a:rPr>
              <a:t>ndrodioceous</a:t>
            </a:r>
            <a:endParaRPr lang="en-US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ourier"/>
                <a:cs typeface="Courier"/>
              </a:rPr>
              <a:t>Chromosomes:</a:t>
            </a:r>
            <a:r>
              <a:rPr lang="en-US" dirty="0" smtClean="0">
                <a:latin typeface="Courier"/>
                <a:cs typeface="Courier"/>
              </a:rPr>
              <a:t> 5 + X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Crawl around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Eat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Mate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Courier"/>
                <a:cs typeface="Courier"/>
              </a:rPr>
              <a:t>Dauer</a:t>
            </a:r>
            <a:r>
              <a:rPr lang="en-US" dirty="0" smtClean="0">
                <a:latin typeface="Courier"/>
                <a:cs typeface="Courier"/>
              </a:rPr>
              <a:t> formation</a:t>
            </a:r>
          </a:p>
        </p:txBody>
      </p:sp>
    </p:spTree>
    <p:extLst>
      <p:ext uri="{BB962C8B-B14F-4D97-AF65-F5344CB8AC3E}">
        <p14:creationId xmlns:p14="http://schemas.microsoft.com/office/powerpoint/2010/main" val="22470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62" y="638511"/>
            <a:ext cx="8413141" cy="613481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839" y="614322"/>
            <a:ext cx="8142399" cy="6200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CCFFCC"/>
                </a:solidFill>
                <a:latin typeface="Courier New"/>
                <a:cs typeface="Courier New"/>
              </a:rPr>
              <a:t>class</a:t>
            </a:r>
            <a:r>
              <a:rPr lang="en-US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  <a:cs typeface="Courier New"/>
              </a:rPr>
              <a:t>Worm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  <a:cs typeface="Courier New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/>
                <a:cs typeface="Courier New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/>
                <a:cs typeface="Courier New"/>
              </a:rPr>
              <a:t>__</a:t>
            </a:r>
            <a:r>
              <a:rPr lang="en-US" dirty="0">
                <a:latin typeface="Courier New"/>
                <a:cs typeface="Courier New"/>
              </a:rPr>
              <a:t>(self, name):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self.species_name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name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self.sister_sp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[]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self.state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AFECFF"/>
                </a:solidFill>
                <a:latin typeface="Courier New"/>
                <a:cs typeface="Courier New"/>
              </a:rPr>
              <a:t>hungry"</a:t>
            </a:r>
            <a:endParaRPr lang="en-US" dirty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  <a:cs typeface="Courier New"/>
              </a:rPr>
              <a:t>eat</a:t>
            </a:r>
            <a:r>
              <a:rPr lang="en-US" dirty="0">
                <a:latin typeface="Courier New"/>
                <a:cs typeface="Courier New"/>
              </a:rPr>
              <a:t>(self, food):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food </a:t>
            </a:r>
            <a:r>
              <a:rPr lang="en-US" b="1" dirty="0" smtClean="0">
                <a:solidFill>
                  <a:srgbClr val="FFFF00"/>
                </a:solidFill>
                <a:latin typeface="Courier New"/>
                <a:cs typeface="Courier New"/>
              </a:rPr>
              <a:t>==</a:t>
            </a:r>
            <a:r>
              <a:rPr lang="en-US" dirty="0" smtClean="0">
                <a:latin typeface="Courier New"/>
                <a:cs typeface="Courier New"/>
              </a:rPr>
              <a:t> '</a:t>
            </a:r>
            <a:r>
              <a:rPr lang="en-US" dirty="0">
                <a:latin typeface="Courier New"/>
                <a:cs typeface="Courier New"/>
              </a:rPr>
              <a:t>OP-50':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self.state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AFECFF"/>
                </a:solidFill>
                <a:latin typeface="Courier New"/>
                <a:cs typeface="Courier New"/>
              </a:rPr>
              <a:t>happy”</a:t>
            </a:r>
            <a:endParaRPr lang="en-US" dirty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rgbClr val="CCFFCC"/>
                </a:solidFill>
                <a:latin typeface="Courier New"/>
                <a:cs typeface="Courier New"/>
              </a:rPr>
              <a:t>        else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</a:t>
            </a:r>
            <a:r>
              <a:rPr lang="en-US" dirty="0" err="1" smtClean="0">
                <a:latin typeface="Courier New"/>
                <a:cs typeface="Courier New"/>
              </a:rPr>
              <a:t>self.state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>
                <a:solidFill>
                  <a:srgbClr val="AFECFF"/>
                </a:solidFill>
                <a:latin typeface="Courier New"/>
                <a:cs typeface="Courier New"/>
              </a:rPr>
              <a:t>"grumpy"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/>
                <a:cs typeface="Courier New"/>
              </a:rPr>
              <a:t>enter_dauer</a:t>
            </a:r>
            <a:r>
              <a:rPr lang="en-US" dirty="0">
                <a:latin typeface="Courier New"/>
                <a:cs typeface="Courier New"/>
              </a:rPr>
              <a:t>(self):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self.state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AFECFF"/>
                </a:solidFill>
                <a:latin typeface="Courier New"/>
                <a:cs typeface="Courier New"/>
              </a:rPr>
              <a:t>staaaaaarving</a:t>
            </a:r>
            <a:r>
              <a:rPr lang="en-US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</a:p>
          <a:p>
            <a:pPr>
              <a:lnSpc>
                <a:spcPct val="130000"/>
              </a:lnSpc>
            </a:pP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urier New"/>
                <a:cs typeface="Courier New"/>
              </a:rPr>
              <a:t>assessment</a:t>
            </a:r>
            <a:r>
              <a:rPr lang="en-US" dirty="0" smtClean="0">
                <a:latin typeface="Courier New"/>
                <a:cs typeface="Courier New"/>
              </a:rPr>
              <a:t>(self):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AFECFF"/>
                </a:solidFill>
                <a:latin typeface="Courier New"/>
                <a:cs typeface="Courier New"/>
              </a:rPr>
              <a:t>"I’m "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/>
                <a:cs typeface="Courier New"/>
              </a:rPr>
              <a:t>+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self.state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</a:t>
            </a:r>
            <a:r>
              <a:rPr lang="en-US" sz="2800" dirty="0">
                <a:latin typeface="Monaco"/>
                <a:cs typeface="Monaco"/>
              </a:rPr>
              <a:t>concepts - objects</a:t>
            </a:r>
          </a:p>
        </p:txBody>
      </p:sp>
    </p:spTree>
    <p:extLst>
      <p:ext uri="{BB962C8B-B14F-4D97-AF65-F5344CB8AC3E}">
        <p14:creationId xmlns:p14="http://schemas.microsoft.com/office/powerpoint/2010/main" val="39446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62" y="638511"/>
            <a:ext cx="8413141" cy="613481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</a:t>
            </a:r>
            <a:r>
              <a:rPr lang="en-US" sz="2800" dirty="0">
                <a:latin typeface="Monaco"/>
                <a:cs typeface="Monaco"/>
              </a:rPr>
              <a:t>concepts - objects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6191" y="2842381"/>
            <a:ext cx="7535334" cy="3943044"/>
          </a:xfrm>
          <a:prstGeom prst="roundRect">
            <a:avLst>
              <a:gd name="adj" fmla="val 5893"/>
            </a:avLst>
          </a:prstGeom>
          <a:solidFill>
            <a:srgbClr val="000000"/>
          </a:solidFill>
          <a:ln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86191" y="1463554"/>
            <a:ext cx="7535333" cy="1112730"/>
          </a:xfrm>
          <a:prstGeom prst="roundRect">
            <a:avLst/>
          </a:prstGeom>
          <a:solidFill>
            <a:schemeClr val="bg1"/>
          </a:solidFill>
          <a:ln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48379" y="1717522"/>
            <a:ext cx="234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Attributes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7445" y="4369533"/>
            <a:ext cx="1699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DFF00"/>
                </a:solidFill>
                <a:latin typeface="Lucida Console"/>
                <a:cs typeface="Lucida Console"/>
              </a:rPr>
              <a:t>Methods</a:t>
            </a:r>
            <a:endParaRPr lang="en-US" sz="28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8934" y="614322"/>
            <a:ext cx="8142399" cy="6200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CCFFCC"/>
                </a:solidFill>
                <a:latin typeface="Courier New"/>
                <a:cs typeface="Courier New"/>
              </a:rPr>
              <a:t>class</a:t>
            </a:r>
            <a:r>
              <a:rPr lang="en-US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  <a:cs typeface="Courier New"/>
              </a:rPr>
              <a:t>Worm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  <a:cs typeface="Courier New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/>
                <a:cs typeface="Courier New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/>
                <a:cs typeface="Courier New"/>
              </a:rPr>
              <a:t>__</a:t>
            </a:r>
            <a:r>
              <a:rPr lang="en-US" dirty="0">
                <a:latin typeface="Courier New"/>
                <a:cs typeface="Courier New"/>
              </a:rPr>
              <a:t>(self, name):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self.species_name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name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self.sister_sp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[]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self.state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AFECFF"/>
                </a:solidFill>
                <a:latin typeface="Courier New"/>
                <a:cs typeface="Courier New"/>
              </a:rPr>
              <a:t>hungry"</a:t>
            </a:r>
            <a:endParaRPr lang="en-US" dirty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  <a:cs typeface="Courier New"/>
              </a:rPr>
              <a:t>eat</a:t>
            </a:r>
            <a:r>
              <a:rPr lang="en-US" dirty="0">
                <a:latin typeface="Courier New"/>
                <a:cs typeface="Courier New"/>
              </a:rPr>
              <a:t>(self, food):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food </a:t>
            </a:r>
            <a:r>
              <a:rPr lang="en-US" b="1" dirty="0" smtClean="0">
                <a:solidFill>
                  <a:srgbClr val="FFFF00"/>
                </a:solidFill>
                <a:latin typeface="Courier New"/>
                <a:cs typeface="Courier New"/>
              </a:rPr>
              <a:t>==</a:t>
            </a:r>
            <a:r>
              <a:rPr lang="en-US" dirty="0" smtClean="0">
                <a:latin typeface="Courier New"/>
                <a:cs typeface="Courier New"/>
              </a:rPr>
              <a:t> '</a:t>
            </a:r>
            <a:r>
              <a:rPr lang="en-US" dirty="0">
                <a:latin typeface="Courier New"/>
                <a:cs typeface="Courier New"/>
              </a:rPr>
              <a:t>OP-50':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    </a:t>
            </a:r>
            <a:r>
              <a:rPr lang="en-US" dirty="0" err="1" smtClean="0">
                <a:latin typeface="Courier New"/>
                <a:cs typeface="Courier New"/>
              </a:rPr>
              <a:t>self.state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AFECFF"/>
                </a:solidFill>
                <a:latin typeface="Courier New"/>
                <a:cs typeface="Courier New"/>
              </a:rPr>
              <a:t>happy”</a:t>
            </a:r>
            <a:endParaRPr lang="en-US" dirty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rgbClr val="CCFFCC"/>
                </a:solidFill>
                <a:latin typeface="Courier New"/>
                <a:cs typeface="Courier New"/>
              </a:rPr>
              <a:t>        else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</a:t>
            </a:r>
            <a:r>
              <a:rPr lang="en-US" dirty="0" err="1" smtClean="0">
                <a:latin typeface="Courier New"/>
                <a:cs typeface="Courier New"/>
              </a:rPr>
              <a:t>self.state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>
                <a:solidFill>
                  <a:srgbClr val="AFECFF"/>
                </a:solidFill>
                <a:latin typeface="Courier New"/>
                <a:cs typeface="Courier New"/>
              </a:rPr>
              <a:t>"grumpy"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/>
                <a:cs typeface="Courier New"/>
              </a:rPr>
              <a:t>enter_dauer</a:t>
            </a:r>
            <a:r>
              <a:rPr lang="en-US" dirty="0">
                <a:latin typeface="Courier New"/>
                <a:cs typeface="Courier New"/>
              </a:rPr>
              <a:t>(self):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r>
              <a:rPr lang="en-US" dirty="0" err="1" smtClean="0">
                <a:latin typeface="Courier New"/>
                <a:cs typeface="Courier New"/>
              </a:rPr>
              <a:t>self.state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AFECFF"/>
                </a:solidFill>
                <a:latin typeface="Courier New"/>
                <a:cs typeface="Courier New"/>
              </a:rPr>
              <a:t>staaaaaarving</a:t>
            </a:r>
            <a:r>
              <a:rPr lang="en-US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</a:p>
          <a:p>
            <a:pPr>
              <a:lnSpc>
                <a:spcPct val="130000"/>
              </a:lnSpc>
            </a:pP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def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urier New"/>
                <a:cs typeface="Courier New"/>
              </a:rPr>
              <a:t>assessment</a:t>
            </a:r>
            <a:r>
              <a:rPr lang="en-US" dirty="0" smtClean="0">
                <a:latin typeface="Courier New"/>
                <a:cs typeface="Courier New"/>
              </a:rPr>
              <a:t>(self):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rgbClr val="AFECFF"/>
                </a:solidFill>
                <a:latin typeface="Courier New"/>
                <a:cs typeface="Courier New"/>
              </a:rPr>
              <a:t>"I’m "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/>
                <a:cs typeface="Courier New"/>
              </a:rPr>
              <a:t>+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self.state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00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62" y="638511"/>
            <a:ext cx="8413141" cy="613481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839" y="614322"/>
            <a:ext cx="8142399" cy="607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latin typeface="Courier New"/>
                <a:cs typeface="Courier New"/>
              </a:rPr>
              <a:t>harry = Worm(</a:t>
            </a:r>
            <a:r>
              <a:rPr lang="en-US" sz="2000" dirty="0" smtClean="0">
                <a:solidFill>
                  <a:srgbClr val="AFECFF"/>
                </a:solidFill>
                <a:latin typeface="Courier New"/>
                <a:cs typeface="Courier New"/>
              </a:rPr>
              <a:t>"C. </a:t>
            </a:r>
            <a:r>
              <a:rPr lang="en-US" sz="20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elegans</a:t>
            </a:r>
            <a:r>
              <a:rPr lang="en-US" sz="20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harry.species_name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Courier New"/>
                <a:cs typeface="Courier New"/>
              </a:rPr>
              <a:t>&gt;&gt; C. </a:t>
            </a:r>
            <a:r>
              <a:rPr lang="en-US" sz="2000" dirty="0" err="1" smtClean="0">
                <a:latin typeface="Courier New"/>
                <a:cs typeface="Courier New"/>
              </a:rPr>
              <a:t>elegans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sz="20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000" dirty="0" err="1" smtClean="0">
                <a:latin typeface="Courier New"/>
                <a:cs typeface="Courier New"/>
              </a:rPr>
              <a:t>harry.assessment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Courier New"/>
                <a:cs typeface="Courier New"/>
              </a:rPr>
              <a:t>&gt;&gt; I’m hungry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000" dirty="0" err="1" smtClean="0">
                <a:latin typeface="Courier New"/>
                <a:cs typeface="Courier New"/>
              </a:rPr>
              <a:t>harry.eat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smtClean="0">
                <a:solidFill>
                  <a:srgbClr val="AFECFF"/>
                </a:solidFill>
                <a:latin typeface="Courier New"/>
                <a:cs typeface="Courier New"/>
              </a:rPr>
              <a:t>"salad"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 err="1">
                <a:latin typeface="Courier New"/>
                <a:cs typeface="Courier New"/>
              </a:rPr>
              <a:t>harry.assessment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Courier New"/>
                <a:cs typeface="Courier New"/>
              </a:rPr>
              <a:t>&gt;&gt; I’m </a:t>
            </a:r>
            <a:r>
              <a:rPr lang="en-US" sz="2000" dirty="0" smtClean="0">
                <a:latin typeface="Courier New"/>
                <a:cs typeface="Courier New"/>
              </a:rPr>
              <a:t>grumpy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000" dirty="0" err="1">
                <a:latin typeface="Courier New"/>
                <a:cs typeface="Courier New"/>
              </a:rPr>
              <a:t>harry.enter_dauer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sz="2000" dirty="0" err="1">
                <a:latin typeface="Courier New"/>
                <a:cs typeface="Courier New"/>
              </a:rPr>
              <a:t>harry.assessment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Courier New"/>
                <a:cs typeface="Courier New"/>
              </a:rPr>
              <a:t>&gt;&gt; I’m </a:t>
            </a:r>
            <a:r>
              <a:rPr lang="en-US" sz="2000" dirty="0" err="1" smtClean="0">
                <a:latin typeface="Courier New"/>
                <a:cs typeface="Courier New"/>
              </a:rPr>
              <a:t>staaaaaarving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</a:t>
            </a:r>
            <a:r>
              <a:rPr lang="en-US" sz="2800" dirty="0">
                <a:latin typeface="Monaco"/>
                <a:cs typeface="Monaco"/>
              </a:rPr>
              <a:t>concepts - objects</a:t>
            </a:r>
          </a:p>
        </p:txBody>
      </p:sp>
    </p:spTree>
    <p:extLst>
      <p:ext uri="{BB962C8B-B14F-4D97-AF65-F5344CB8AC3E}">
        <p14:creationId xmlns:p14="http://schemas.microsoft.com/office/powerpoint/2010/main" val="16847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62" y="638511"/>
            <a:ext cx="8413141" cy="613481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839" y="614322"/>
            <a:ext cx="8142399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err="1" smtClean="0">
                <a:latin typeface="Courier New"/>
                <a:cs typeface="Courier New"/>
              </a:rPr>
              <a:t>harry.eat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>
                <a:solidFill>
                  <a:srgbClr val="AFECFF"/>
                </a:solidFill>
                <a:latin typeface="Courier New"/>
                <a:cs typeface="Courier New"/>
              </a:rPr>
              <a:t>"OP-50"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 err="1">
                <a:latin typeface="Courier New"/>
                <a:cs typeface="Courier New"/>
              </a:rPr>
              <a:t>harry.assessment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Courier New"/>
                <a:cs typeface="Courier New"/>
              </a:rPr>
              <a:t>&gt;&gt; I’m </a:t>
            </a:r>
            <a:r>
              <a:rPr lang="en-US" sz="2000" dirty="0" smtClean="0">
                <a:latin typeface="Courier New"/>
                <a:cs typeface="Courier New"/>
              </a:rPr>
              <a:t>happy</a:t>
            </a:r>
            <a:endParaRPr lang="en-US" sz="2000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sz="2000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harry.sister_sp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Courier New"/>
                <a:cs typeface="Courier New"/>
              </a:rPr>
              <a:t>&gt;&gt; []</a:t>
            </a:r>
          </a:p>
          <a:p>
            <a:pPr>
              <a:lnSpc>
                <a:spcPct val="130000"/>
              </a:lnSpc>
            </a:pPr>
            <a:endParaRPr lang="en-US" sz="20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000" dirty="0" err="1" smtClean="0">
                <a:latin typeface="Courier New"/>
                <a:cs typeface="Courier New"/>
              </a:rPr>
              <a:t>harry.sister_sp.append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smtClean="0">
                <a:solidFill>
                  <a:srgbClr val="AFECFF"/>
                </a:solidFill>
                <a:latin typeface="Courier New"/>
                <a:cs typeface="Courier New"/>
              </a:rPr>
              <a:t>"C. </a:t>
            </a:r>
            <a:r>
              <a:rPr lang="en-US" sz="20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briggsae</a:t>
            </a:r>
            <a:r>
              <a:rPr lang="en-US" sz="20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harry.sister_sp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Courier New"/>
                <a:cs typeface="Courier New"/>
              </a:rPr>
              <a:t>&gt;&gt; </a:t>
            </a:r>
            <a:r>
              <a:rPr lang="en-US" sz="2000" dirty="0" smtClean="0">
                <a:latin typeface="Courier New"/>
                <a:cs typeface="Courier New"/>
              </a:rPr>
              <a:t>['C. </a:t>
            </a:r>
            <a:r>
              <a:rPr lang="en-US" sz="2000" dirty="0" err="1" smtClean="0">
                <a:latin typeface="Courier New"/>
                <a:cs typeface="Courier New"/>
              </a:rPr>
              <a:t>briggsae</a:t>
            </a:r>
            <a:r>
              <a:rPr lang="en-US" sz="2000" dirty="0" smtClean="0">
                <a:latin typeface="Courier New"/>
                <a:cs typeface="Courier New"/>
              </a:rPr>
              <a:t>']</a:t>
            </a:r>
          </a:p>
          <a:p>
            <a:pPr>
              <a:lnSpc>
                <a:spcPct val="130000"/>
              </a:lnSpc>
            </a:pPr>
            <a:endParaRPr lang="en-US" sz="20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Courier New"/>
                <a:cs typeface="Courier New"/>
              </a:rPr>
              <a:t>sally </a:t>
            </a:r>
            <a:r>
              <a:rPr lang="en-US" sz="2000" dirty="0">
                <a:latin typeface="Courier New"/>
                <a:cs typeface="Courier New"/>
              </a:rPr>
              <a:t>= Worm(</a:t>
            </a:r>
            <a:r>
              <a:rPr lang="en-US" sz="2000" dirty="0">
                <a:solidFill>
                  <a:srgbClr val="AFECFF"/>
                </a:solidFill>
                <a:latin typeface="Courier New"/>
                <a:cs typeface="Courier New"/>
              </a:rPr>
              <a:t>"C. </a:t>
            </a:r>
            <a:r>
              <a:rPr lang="en-US" sz="2000" dirty="0" err="1">
                <a:solidFill>
                  <a:srgbClr val="AFECFF"/>
                </a:solidFill>
                <a:latin typeface="Courier New"/>
                <a:cs typeface="Courier New"/>
              </a:rPr>
              <a:t>elegans</a:t>
            </a:r>
            <a:r>
              <a:rPr lang="en-US" sz="20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sally.sister_sp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Courier New"/>
                <a:cs typeface="Courier New"/>
              </a:rPr>
              <a:t>&gt;&gt; [</a:t>
            </a:r>
            <a:r>
              <a:rPr lang="en-US" sz="2000" dirty="0" smtClean="0">
                <a:latin typeface="Courier New"/>
                <a:cs typeface="Courier New"/>
              </a:rPr>
              <a:t>]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1453" y="62508"/>
            <a:ext cx="664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</a:t>
            </a:r>
            <a:r>
              <a:rPr lang="en-US" sz="2800" dirty="0">
                <a:latin typeface="Monaco"/>
                <a:cs typeface="Monaco"/>
              </a:rPr>
              <a:t>concepts - objects</a:t>
            </a:r>
          </a:p>
        </p:txBody>
      </p:sp>
    </p:spTree>
    <p:extLst>
      <p:ext uri="{BB962C8B-B14F-4D97-AF65-F5344CB8AC3E}">
        <p14:creationId xmlns:p14="http://schemas.microsoft.com/office/powerpoint/2010/main" val="2339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145" y="62508"/>
            <a:ext cx="858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 – Python &amp; objects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5333" y="2828836"/>
            <a:ext cx="661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CFFCC"/>
                </a:solidFill>
                <a:latin typeface="Courier"/>
                <a:cs typeface="Courier"/>
              </a:rPr>
              <a:t>Everything is an object</a:t>
            </a:r>
            <a:endParaRPr lang="en-US" sz="3600" dirty="0">
              <a:solidFill>
                <a:srgbClr val="CCFFC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565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305" y="2200557"/>
            <a:ext cx="9185612" cy="2544716"/>
            <a:chOff x="86305" y="2200557"/>
            <a:chExt cx="9185612" cy="2544716"/>
          </a:xfrm>
        </p:grpSpPr>
        <p:sp>
          <p:nvSpPr>
            <p:cNvPr id="8" name="Rectangle 7"/>
            <p:cNvSpPr/>
            <p:nvPr/>
          </p:nvSpPr>
          <p:spPr>
            <a:xfrm>
              <a:off x="86305" y="2200557"/>
              <a:ext cx="8979513" cy="2544716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0965" y="2245617"/>
              <a:ext cx="9160952" cy="239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200" dirty="0" err="1" smtClean="0">
                  <a:latin typeface="Courier New"/>
                  <a:cs typeface="Courier New"/>
                </a:rPr>
                <a:t>worm_species</a:t>
              </a:r>
              <a:r>
                <a:rPr lang="en-US" sz="2200" dirty="0" smtClean="0">
                  <a:latin typeface="Courier New"/>
                  <a:cs typeface="Courier New"/>
                </a:rPr>
                <a:t> = </a:t>
              </a:r>
              <a:r>
                <a:rPr lang="ru-RU" sz="2200" dirty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C. </a:t>
              </a:r>
              <a:r>
                <a:rPr lang="en-US" sz="2200" dirty="0" err="1" smtClean="0">
                  <a:solidFill>
                    <a:srgbClr val="AFECFF"/>
                  </a:solidFill>
                  <a:latin typeface="Courier New"/>
                  <a:cs typeface="Courier New"/>
                </a:rPr>
                <a:t>remanei</a:t>
              </a:r>
              <a:r>
                <a:rPr lang="ru-RU" sz="2200" dirty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endParaRPr lang="en-US" sz="2200" dirty="0" smtClean="0">
                <a:solidFill>
                  <a:srgbClr val="AFECFF"/>
                </a:solidFill>
                <a:latin typeface="Courier New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2200" dirty="0" err="1" smtClean="0">
                  <a:latin typeface="Courier New"/>
                  <a:cs typeface="Courier New"/>
                </a:rPr>
                <a:t>worm_dev_stage</a:t>
              </a:r>
              <a:r>
                <a:rPr lang="en-US" sz="2200" dirty="0" smtClean="0">
                  <a:latin typeface="Courier New"/>
                  <a:cs typeface="Courier New"/>
                </a:rPr>
                <a:t> = </a:t>
              </a:r>
              <a:r>
                <a:rPr lang="en-US" sz="22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en-US" sz="2200" dirty="0" err="1">
                  <a:latin typeface="Courier New"/>
                  <a:cs typeface="Courier New"/>
                </a:rPr>
                <a:t>green_worms</a:t>
              </a:r>
              <a:r>
                <a:rPr lang="en-US" sz="2200" dirty="0">
                  <a:latin typeface="Courier New"/>
                  <a:cs typeface="Courier New"/>
                </a:rPr>
                <a:t> = [</a:t>
              </a:r>
              <a:r>
                <a:rPr lang="en-US" sz="2200" dirty="0" smtClean="0">
                  <a:latin typeface="Courier New"/>
                  <a:cs typeface="Courier New"/>
                </a:rPr>
                <a:t>]</a:t>
              </a:r>
            </a:p>
            <a:p>
              <a:pPr>
                <a:lnSpc>
                  <a:spcPct val="130000"/>
                </a:lnSpc>
              </a:pPr>
              <a:r>
                <a:rPr lang="en-US" sz="2200" dirty="0" err="1" smtClean="0">
                  <a:latin typeface="Courier New"/>
                  <a:cs typeface="Courier New"/>
                </a:rPr>
                <a:t>all_worms_on_plate</a:t>
              </a:r>
              <a:r>
                <a:rPr lang="en-US" sz="2200" dirty="0" smtClean="0">
                  <a:latin typeface="Courier New"/>
                  <a:cs typeface="Courier New"/>
                </a:rPr>
                <a:t> = {}</a:t>
              </a:r>
            </a:p>
            <a:p>
              <a:pPr>
                <a:lnSpc>
                  <a:spcPct val="130000"/>
                </a:lnSpc>
              </a:pPr>
              <a:r>
                <a:rPr lang="en-US" sz="2200" dirty="0" err="1" smtClean="0">
                  <a:latin typeface="Courier New"/>
                  <a:cs typeface="Courier New"/>
                </a:rPr>
                <a:t>dev_stages</a:t>
              </a:r>
              <a:r>
                <a:rPr lang="en-US" sz="2200" dirty="0" smtClean="0">
                  <a:latin typeface="Courier New"/>
                  <a:cs typeface="Courier New"/>
                </a:rPr>
                <a:t> = (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E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,</a:t>
              </a:r>
              <a:r>
                <a:rPr lang="ru-RU" sz="2200" dirty="0">
                  <a:latin typeface="Courier New"/>
                  <a:cs typeface="Courier New"/>
                </a:rPr>
                <a:t> 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L1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,</a:t>
              </a:r>
              <a:r>
                <a:rPr lang="ru-RU" sz="2200" dirty="0">
                  <a:latin typeface="Courier New"/>
                  <a:cs typeface="Courier New"/>
                </a:rPr>
                <a:t> 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L2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,</a:t>
              </a:r>
              <a:r>
                <a:rPr lang="ru-RU" sz="2200" dirty="0">
                  <a:latin typeface="Courier New"/>
                  <a:cs typeface="Courier New"/>
                </a:rPr>
                <a:t> </a:t>
              </a:r>
              <a:r>
                <a:rPr lang="ru-RU" sz="2200" dirty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L3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,</a:t>
              </a:r>
              <a:r>
                <a:rPr lang="ru-RU" sz="2200" dirty="0">
                  <a:latin typeface="Courier New"/>
                  <a:cs typeface="Courier New"/>
                </a:rPr>
                <a:t> </a:t>
              </a:r>
              <a:r>
                <a:rPr lang="ru-RU" sz="2200" dirty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L4</a:t>
              </a:r>
              <a:r>
                <a:rPr lang="ru-RU" sz="22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,</a:t>
              </a:r>
              <a:r>
                <a:rPr lang="ru-RU" sz="2000" dirty="0">
                  <a:latin typeface="Courier New"/>
                  <a:cs typeface="Courier New"/>
                </a:rPr>
                <a:t> </a:t>
              </a:r>
              <a:r>
                <a:rPr lang="ru-RU" sz="20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0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A</a:t>
              </a:r>
              <a:r>
                <a:rPr lang="ru-RU" sz="20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800" dirty="0">
                  <a:latin typeface="Courier New"/>
                  <a:cs typeface="Courier New"/>
                </a:rPr>
                <a:t>,</a:t>
              </a:r>
              <a:r>
                <a:rPr lang="ru-RU" sz="2400" dirty="0">
                  <a:latin typeface="Courier New"/>
                  <a:cs typeface="Courier New"/>
                </a:rPr>
                <a:t> </a:t>
              </a:r>
              <a:r>
                <a:rPr lang="ru-RU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D</a:t>
              </a:r>
              <a:r>
                <a:rPr lang="ru-RU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</a:t>
              </a:r>
              <a:r>
                <a:rPr lang="en-US" sz="2200" dirty="0" smtClean="0">
                  <a:latin typeface="Courier New"/>
                  <a:cs typeface="Courier New"/>
                </a:rPr>
                <a:t>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Python main data types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7848" y="2182919"/>
            <a:ext cx="2077436" cy="2751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53671" y="2294586"/>
            <a:ext cx="1884600" cy="2276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200" dirty="0" smtClean="0">
                <a:solidFill>
                  <a:srgbClr val="1DFF00"/>
                </a:solidFill>
                <a:latin typeface="Lucida Console"/>
                <a:cs typeface="Lucida Console"/>
              </a:rPr>
              <a:t>String</a:t>
            </a:r>
          </a:p>
          <a:p>
            <a:pPr algn="ctr">
              <a:lnSpc>
                <a:spcPct val="130000"/>
              </a:lnSpc>
            </a:pPr>
            <a:r>
              <a:rPr lang="en-US" sz="2200" dirty="0" smtClean="0">
                <a:solidFill>
                  <a:srgbClr val="1DFF00"/>
                </a:solidFill>
                <a:latin typeface="Lucida Console"/>
                <a:cs typeface="Lucida Console"/>
              </a:rPr>
              <a:t>Number</a:t>
            </a:r>
          </a:p>
          <a:p>
            <a:pPr algn="ctr">
              <a:lnSpc>
                <a:spcPct val="130000"/>
              </a:lnSpc>
            </a:pPr>
            <a:r>
              <a:rPr lang="en-US" sz="2200" dirty="0" smtClean="0">
                <a:solidFill>
                  <a:srgbClr val="1DFF00"/>
                </a:solidFill>
                <a:latin typeface="Lucida Console"/>
                <a:cs typeface="Lucida Console"/>
              </a:rPr>
              <a:t>List</a:t>
            </a:r>
          </a:p>
          <a:p>
            <a:pPr algn="ctr">
              <a:lnSpc>
                <a:spcPct val="130000"/>
              </a:lnSpc>
            </a:pPr>
            <a:r>
              <a:rPr lang="en-US" sz="2200" dirty="0" smtClean="0">
                <a:solidFill>
                  <a:srgbClr val="1DFF00"/>
                </a:solidFill>
                <a:latin typeface="Lucida Console"/>
                <a:cs typeface="Lucida Console"/>
              </a:rPr>
              <a:t>Dictionary</a:t>
            </a:r>
          </a:p>
          <a:p>
            <a:pPr algn="ctr">
              <a:lnSpc>
                <a:spcPct val="130000"/>
              </a:lnSpc>
            </a:pPr>
            <a:r>
              <a:rPr lang="en-US" sz="2200" dirty="0" smtClean="0">
                <a:solidFill>
                  <a:srgbClr val="1DFF00"/>
                </a:solidFill>
                <a:latin typeface="Lucida Console"/>
                <a:cs typeface="Lucida Console"/>
              </a:rPr>
              <a:t>Tuple</a:t>
            </a:r>
            <a:endParaRPr lang="en-US" sz="22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032072" y="754099"/>
            <a:ext cx="1322821" cy="1428820"/>
          </a:xfrm>
          <a:prstGeom prst="downArrow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2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Standard Data Analysis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848" y="1350570"/>
            <a:ext cx="4788490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Open 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Look at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Curate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data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Make pretty graphs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Publish cool paper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Take over the world</a:t>
            </a:r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080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Standard Data Analysis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848" y="1350570"/>
            <a:ext cx="4788490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Open 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Look at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/>
                <a:cs typeface="Lucida Console"/>
              </a:rPr>
              <a:t>Curate data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595959"/>
                </a:solidFill>
                <a:latin typeface="Lucida Console"/>
                <a:cs typeface="Lucida Console"/>
              </a:rPr>
              <a:t>Make pretty graphs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Publish cool paper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Take over the world</a:t>
            </a:r>
            <a:endParaRPr lang="en-US" sz="2800" dirty="0">
              <a:solidFill>
                <a:srgbClr val="0D0D0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815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09" y="1199952"/>
            <a:ext cx="9021970" cy="161497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09" y="1210176"/>
            <a:ext cx="89161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/>
                <a:cs typeface="Courier New"/>
              </a:rPr>
              <a:t>green_worms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[]</a:t>
            </a:r>
          </a:p>
          <a:p>
            <a:r>
              <a:rPr lang="en-US" sz="2000" b="1" dirty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0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worm </a:t>
            </a:r>
            <a:r>
              <a:rPr lang="en-US" sz="2000" b="1" dirty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0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all_worms_on_the_plate</a:t>
            </a:r>
            <a:r>
              <a:rPr lang="en-US" sz="20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0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all_worms_on_the_plate</a:t>
            </a:r>
            <a:r>
              <a:rPr lang="en-US" sz="2000" dirty="0">
                <a:latin typeface="Courier New"/>
                <a:cs typeface="Courier New"/>
              </a:rPr>
              <a:t>[worm][</a:t>
            </a:r>
            <a:r>
              <a:rPr lang="en-US" sz="2000" dirty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  <a:r>
              <a:rPr lang="en-US" sz="2000" dirty="0" smtClean="0">
                <a:solidFill>
                  <a:srgbClr val="AFECFF"/>
                </a:solidFill>
                <a:latin typeface="Courier New"/>
                <a:cs typeface="Courier New"/>
              </a:rPr>
              <a:t>color</a:t>
            </a:r>
            <a:r>
              <a:rPr lang="en-US" sz="2000" dirty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  <a:r>
              <a:rPr lang="en-US" sz="2000" dirty="0">
                <a:latin typeface="Courier New"/>
                <a:cs typeface="Courier New"/>
              </a:rPr>
              <a:t>]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==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AFECFF"/>
                </a:solidFill>
                <a:latin typeface="Courier New"/>
                <a:cs typeface="Courier New"/>
              </a:rPr>
              <a:t>'green'</a:t>
            </a:r>
            <a:r>
              <a:rPr lang="en-US" sz="2000" dirty="0">
                <a:latin typeface="Courier New"/>
                <a:cs typeface="Courier New"/>
              </a:rPr>
              <a:t>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   </a:t>
            </a:r>
            <a:r>
              <a:rPr lang="en-US" sz="2000" dirty="0" err="1" smtClean="0">
                <a:latin typeface="Courier New"/>
                <a:cs typeface="Courier New"/>
              </a:rPr>
              <a:t>green_worms.append</a:t>
            </a:r>
            <a:r>
              <a:rPr lang="en-US" sz="2000" dirty="0">
                <a:latin typeface="Courier New"/>
                <a:cs typeface="Courier New"/>
              </a:rPr>
              <a:t>(worm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0496" y="62508"/>
            <a:ext cx="707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syntax - Indentation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5030" y="3545588"/>
            <a:ext cx="6860772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Python: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4 spaces for one indent – </a:t>
            </a:r>
            <a:r>
              <a:rPr lang="en-US" sz="2400" i="1" dirty="0" smtClean="0">
                <a:solidFill>
                  <a:srgbClr val="1DFF00"/>
                </a:solidFill>
                <a:latin typeface="Lucida Console"/>
                <a:cs typeface="Lucida Console"/>
              </a:rPr>
              <a:t>NOT</a:t>
            </a:r>
            <a:r>
              <a:rPr lang="en-US" sz="2400" dirty="0" smtClean="0">
                <a:solidFill>
                  <a:srgbClr val="1DFF00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tabs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195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omputer-icon-desktop-26d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89" y="934898"/>
            <a:ext cx="1068482" cy="10019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14" name="Picture 13" descr="17-512g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42" y="934777"/>
            <a:ext cx="1006349" cy="10063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93" y="2444261"/>
            <a:ext cx="4133221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>
                <a:latin typeface="Lucida Console"/>
                <a:cs typeface="Lucida Console"/>
              </a:rPr>
              <a:t> Double-click on file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2. Open in excel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3. Create new data in (new) file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4. Save file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5. Close file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3922" y="2444261"/>
            <a:ext cx="4357494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Give path to file 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2. Read in file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3. Create new data in memory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4. Write to (new) file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5. Close file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3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9" name="Picture 8" descr="computer-icon-desktop-26g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89" y="939076"/>
            <a:ext cx="1064027" cy="997751"/>
          </a:xfrm>
          <a:prstGeom prst="rect">
            <a:avLst/>
          </a:prstGeom>
        </p:spPr>
      </p:pic>
      <p:pic>
        <p:nvPicPr>
          <p:cNvPr id="14" name="Picture 13" descr="17-512gr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42" y="934777"/>
            <a:ext cx="1006349" cy="10063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93" y="2444261"/>
            <a:ext cx="4133221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>
                <a:latin typeface="Lucida Console"/>
                <a:cs typeface="Lucida Console"/>
              </a:rPr>
              <a:t> Double-click on file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2. Open in excel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3. Create new data in (new) file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4. Save file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5. Close file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3922" y="2444261"/>
            <a:ext cx="4357494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Give path to file 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2. Read in file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3. Create new data in memory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4. Write to (new) file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Lucida Console"/>
              <a:cs typeface="Lucida Console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Lucida Console"/>
                <a:cs typeface="Lucida Console"/>
              </a:rPr>
              <a:t>5. Close file</a:t>
            </a: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489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234" y="1605542"/>
            <a:ext cx="81945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For this tutorial, let’s look at an </a:t>
            </a:r>
            <a:r>
              <a:rPr lang="en-US" sz="2400" dirty="0" err="1" smtClean="0">
                <a:latin typeface="Lucida Console"/>
                <a:cs typeface="Lucida Console"/>
              </a:rPr>
              <a:t>ImmPort</a:t>
            </a:r>
            <a:r>
              <a:rPr lang="en-US" sz="2400" dirty="0" smtClean="0">
                <a:latin typeface="Lucida Console"/>
                <a:cs typeface="Lucida Console"/>
              </a:rPr>
              <a:t> file.</a:t>
            </a:r>
          </a:p>
          <a:p>
            <a:pPr>
              <a:lnSpc>
                <a:spcPct val="130000"/>
              </a:lnSpc>
            </a:pPr>
            <a:endParaRPr lang="en-US" sz="2400" dirty="0" smtClean="0">
              <a:latin typeface="Lucida Console"/>
              <a:cs typeface="Lucida Console"/>
            </a:endParaRPr>
          </a:p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Locate the folder in which you saved the material for this course. 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We’ll use the file called </a:t>
            </a:r>
            <a:r>
              <a:rPr lang="en-US" sz="2400" i="1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subject.txt</a:t>
            </a:r>
            <a:endParaRPr lang="en-US" sz="2400" i="1" dirty="0" smtClean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754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22130"/>
            <a:ext cx="8979513" cy="62304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193950"/>
            <a:ext cx="856525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2874204"/>
            <a:ext cx="8979513" cy="62304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8523" y="2846024"/>
            <a:ext cx="856525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input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'File to open for analysis: 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834" y="2122695"/>
            <a:ext cx="74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Or:</a:t>
            </a:r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9327" y="4984389"/>
            <a:ext cx="71107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Reads input and returns a string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CCFFCC"/>
                </a:solidFill>
                <a:latin typeface="Courier"/>
                <a:cs typeface="Courier"/>
              </a:rPr>
              <a:t>Pro: </a:t>
            </a:r>
            <a:r>
              <a:rPr lang="en-US" sz="2000" dirty="0" smtClean="0">
                <a:latin typeface="Courier"/>
                <a:cs typeface="Courier"/>
              </a:rPr>
              <a:t>no hard-coding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CCFFCC"/>
                </a:solidFill>
                <a:latin typeface="Courier"/>
                <a:cs typeface="Courier"/>
              </a:rPr>
              <a:t>Con:</a:t>
            </a:r>
            <a:r>
              <a:rPr lang="en-US" sz="2000" dirty="0" smtClean="0">
                <a:latin typeface="Courier"/>
                <a:cs typeface="Courier"/>
              </a:rPr>
              <a:t> need to type your file path every time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17980" y="3442174"/>
            <a:ext cx="0" cy="1509007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11719" y="62508"/>
            <a:ext cx="427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Best practice break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820" y="849134"/>
            <a:ext cx="86134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CFFCC"/>
                </a:solidFill>
                <a:latin typeface="Lucida Console"/>
                <a:cs typeface="Lucida Console"/>
              </a:rPr>
              <a:t>Hard coding:</a:t>
            </a:r>
            <a:r>
              <a:rPr lang="en-US" sz="2400" dirty="0" smtClean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</a:p>
          <a:p>
            <a:pPr algn="ctr"/>
            <a:r>
              <a:rPr lang="en-US" sz="2400" dirty="0" smtClean="0">
                <a:latin typeface="Courier"/>
                <a:cs typeface="Courier"/>
              </a:rPr>
              <a:t>Using a value instead of a variable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1647" y="6344990"/>
            <a:ext cx="830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Good discussion about this here:</a:t>
            </a:r>
          </a:p>
          <a:p>
            <a:r>
              <a:rPr lang="en-US" sz="1200" dirty="0" smtClean="0">
                <a:solidFill>
                  <a:srgbClr val="CCFFCC"/>
                </a:solidFill>
              </a:rPr>
              <a:t>http</a:t>
            </a:r>
            <a:r>
              <a:rPr lang="en-US" sz="1200" dirty="0">
                <a:solidFill>
                  <a:srgbClr val="CCFFCC"/>
                </a:solidFill>
              </a:rPr>
              <a:t>://</a:t>
            </a:r>
            <a:r>
              <a:rPr lang="en-US" sz="1200" dirty="0" err="1">
                <a:solidFill>
                  <a:srgbClr val="CCFFCC"/>
                </a:solidFill>
              </a:rPr>
              <a:t>softwareengineering.stackexchange.com</a:t>
            </a:r>
            <a:r>
              <a:rPr lang="en-US" sz="1200" dirty="0">
                <a:solidFill>
                  <a:srgbClr val="CCFFCC"/>
                </a:solidFill>
              </a:rPr>
              <a:t>/questions/67982/is-it-ever-a-good-idea-to-hardcode-values-into-our-</a:t>
            </a:r>
            <a:r>
              <a:rPr lang="en-US" sz="1200" dirty="0" smtClean="0">
                <a:solidFill>
                  <a:srgbClr val="CCFFCC"/>
                </a:solidFill>
              </a:rPr>
              <a:t>applications</a:t>
            </a:r>
            <a:endParaRPr lang="en-US" sz="1200" dirty="0">
              <a:solidFill>
                <a:srgbClr val="CCFF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880" y="2518155"/>
            <a:ext cx="8979513" cy="65107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40" y="2539250"/>
            <a:ext cx="916095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f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'path/to/my/file/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880" y="3928634"/>
            <a:ext cx="8979513" cy="139729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540" y="3949730"/>
            <a:ext cx="9160952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f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214" y="2102852"/>
            <a:ext cx="18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Avoid this:</a:t>
            </a:r>
            <a:endParaRPr lang="en-US" sz="20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214" y="3476499"/>
            <a:ext cx="281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Instead, do this:</a:t>
            </a:r>
            <a:endParaRPr lang="en-US" sz="20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34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22130"/>
            <a:ext cx="8979513" cy="149770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193950"/>
            <a:ext cx="8565251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f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53659" y="3774221"/>
            <a:ext cx="35091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w</a:t>
            </a:r>
            <a:r>
              <a:rPr lang="en-US" sz="2400" dirty="0" smtClean="0">
                <a:latin typeface="Courier"/>
                <a:cs typeface="Courier"/>
              </a:rPr>
              <a:t>   write</a:t>
            </a:r>
          </a:p>
          <a:p>
            <a:r>
              <a:rPr lang="en-US" sz="2400" dirty="0">
                <a:latin typeface="Courier"/>
                <a:cs typeface="Courier"/>
              </a:rPr>
              <a:t>r</a:t>
            </a:r>
            <a:r>
              <a:rPr lang="en-US" sz="2400" dirty="0" smtClean="0">
                <a:latin typeface="Courier"/>
                <a:cs typeface="Courier"/>
              </a:rPr>
              <a:t>   read</a:t>
            </a:r>
            <a:r>
              <a:rPr lang="en-US" sz="2400" dirty="0" smtClean="0">
                <a:solidFill>
                  <a:srgbClr val="1DFF00"/>
                </a:solidFill>
                <a:latin typeface="Courier"/>
                <a:cs typeface="Courier"/>
              </a:rPr>
              <a:t> (default)</a:t>
            </a:r>
          </a:p>
          <a:p>
            <a:r>
              <a:rPr lang="en-US" sz="2400" dirty="0">
                <a:latin typeface="Courier"/>
                <a:cs typeface="Courier"/>
              </a:rPr>
              <a:t>r</a:t>
            </a:r>
            <a:r>
              <a:rPr lang="en-US" sz="2400" dirty="0" smtClean="0">
                <a:latin typeface="Courier"/>
                <a:cs typeface="Courier"/>
              </a:rPr>
              <a:t>+  read + write</a:t>
            </a:r>
          </a:p>
          <a:p>
            <a:r>
              <a:rPr lang="en-US" sz="2400" dirty="0">
                <a:latin typeface="Courier"/>
                <a:cs typeface="Courier"/>
              </a:rPr>
              <a:t>a</a:t>
            </a:r>
            <a:r>
              <a:rPr lang="en-US" sz="2400" dirty="0" smtClean="0">
                <a:latin typeface="Courier"/>
                <a:cs typeface="Courier"/>
              </a:rPr>
              <a:t>   append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7471" y="4221830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Path to file</a:t>
            </a: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67434" y="2675326"/>
            <a:ext cx="1376769" cy="1029944"/>
            <a:chOff x="3555104" y="2613681"/>
            <a:chExt cx="1038030" cy="1029944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593134" y="3152377"/>
              <a:ext cx="0" cy="491248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55104" y="3152377"/>
              <a:ext cx="1030310" cy="0"/>
            </a:xfrm>
            <a:prstGeom prst="line">
              <a:avLst/>
            </a:prstGeom>
            <a:ln>
              <a:solidFill>
                <a:srgbClr val="1D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555104" y="2613681"/>
              <a:ext cx="0" cy="535812"/>
            </a:xfrm>
            <a:prstGeom prst="line">
              <a:avLst/>
            </a:prstGeom>
            <a:ln>
              <a:solidFill>
                <a:srgbClr val="1D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2317980" y="2675326"/>
            <a:ext cx="0" cy="1509007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71391" y="2675326"/>
            <a:ext cx="622758" cy="3223065"/>
            <a:chOff x="371391" y="2719836"/>
            <a:chExt cx="622758" cy="322306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395131" y="5942901"/>
              <a:ext cx="599018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71391" y="2719836"/>
              <a:ext cx="23960" cy="3223065"/>
            </a:xfrm>
            <a:prstGeom prst="line">
              <a:avLst/>
            </a:prstGeom>
            <a:ln>
              <a:solidFill>
                <a:srgbClr val="1D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117471" y="5656051"/>
            <a:ext cx="221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File object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671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51026" y="62508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Assumption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22130"/>
            <a:ext cx="8979513" cy="149770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193950"/>
            <a:ext cx="8565251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f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7472" y="4221830"/>
            <a:ext cx="2392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1DFF00"/>
                </a:solidFill>
                <a:latin typeface="Courier"/>
                <a:cs typeface="Courier"/>
              </a:rPr>
              <a:t>This is a text file</a:t>
            </a:r>
            <a:endParaRPr lang="en-US" sz="3200" dirty="0">
              <a:solidFill>
                <a:srgbClr val="1DFF00"/>
              </a:solidFill>
              <a:latin typeface="Courier"/>
              <a:cs typeface="Courier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317980" y="2675326"/>
            <a:ext cx="0" cy="1509007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34112"/>
            <a:ext cx="8979513" cy="149770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205932"/>
            <a:ext cx="8565251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f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523" y="5188089"/>
            <a:ext cx="8979513" cy="63502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7046" y="5159910"/>
            <a:ext cx="856525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f.close</a:t>
            </a:r>
            <a:r>
              <a:rPr lang="en-US" sz="2200" dirty="0" smtClean="0">
                <a:latin typeface="Courier New"/>
                <a:cs typeface="Courier New"/>
              </a:rPr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3386" y="3527548"/>
            <a:ext cx="174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1DFF00"/>
                </a:solidFill>
                <a:latin typeface="Lucida Console"/>
                <a:cs typeface="Lucida Console"/>
              </a:rPr>
              <a:t>Do stuff</a:t>
            </a:r>
            <a:endParaRPr lang="en-US" sz="2400" i="1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11" name="Notched Right Arrow 10"/>
          <p:cNvSpPr/>
          <p:nvPr/>
        </p:nvSpPr>
        <p:spPr>
          <a:xfrm rot="5400000">
            <a:off x="63641" y="3476673"/>
            <a:ext cx="1805981" cy="939317"/>
          </a:xfrm>
          <a:prstGeom prst="notchedRightArrow">
            <a:avLst/>
          </a:prstGeom>
          <a:gradFill>
            <a:gsLst>
              <a:gs pos="9000">
                <a:srgbClr val="021400"/>
              </a:gs>
              <a:gs pos="73000">
                <a:srgbClr val="1DFF00"/>
              </a:gs>
              <a:gs pos="100000">
                <a:srgbClr val="CCFFCC"/>
              </a:gs>
              <a:gs pos="42000">
                <a:srgbClr val="074100"/>
              </a:gs>
            </a:gsLst>
            <a:lin ang="0" scaled="0"/>
          </a:gra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34112"/>
            <a:ext cx="8979513" cy="149770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205932"/>
            <a:ext cx="8565251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3" y="708322"/>
            <a:ext cx="315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DFF00"/>
                </a:solidFill>
                <a:latin typeface="Lucida Console"/>
                <a:cs typeface="Lucida Console"/>
              </a:rPr>
              <a:t>Better practice:</a:t>
            </a:r>
            <a:endParaRPr lang="en-US" sz="24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4951" y="2675326"/>
            <a:ext cx="622758" cy="3223065"/>
            <a:chOff x="371391" y="2719836"/>
            <a:chExt cx="622758" cy="322306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95131" y="5942901"/>
              <a:ext cx="599018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1391" y="2719836"/>
              <a:ext cx="23960" cy="3223065"/>
            </a:xfrm>
            <a:prstGeom prst="line">
              <a:avLst/>
            </a:prstGeom>
            <a:ln>
              <a:solidFill>
                <a:srgbClr val="1D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81031" y="5620105"/>
            <a:ext cx="712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Closes the file handle after block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5381" y="3527548"/>
            <a:ext cx="174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1DFF00"/>
                </a:solidFill>
                <a:latin typeface="Lucida Console"/>
                <a:cs typeface="Lucida Console"/>
              </a:rPr>
              <a:t>Do stuff</a:t>
            </a:r>
            <a:endParaRPr lang="en-US" sz="2400" i="1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  <p:sp>
        <p:nvSpPr>
          <p:cNvPr id="18" name="Notched Right Arrow 17"/>
          <p:cNvSpPr/>
          <p:nvPr/>
        </p:nvSpPr>
        <p:spPr>
          <a:xfrm rot="5400000">
            <a:off x="1285636" y="3476673"/>
            <a:ext cx="1805981" cy="939317"/>
          </a:xfrm>
          <a:prstGeom prst="notchedRightArrow">
            <a:avLst/>
          </a:prstGeom>
          <a:gradFill>
            <a:gsLst>
              <a:gs pos="9000">
                <a:srgbClr val="021400"/>
              </a:gs>
              <a:gs pos="73000">
                <a:srgbClr val="1DFF00"/>
              </a:gs>
              <a:gs pos="100000">
                <a:srgbClr val="CCFFCC"/>
              </a:gs>
              <a:gs pos="42000">
                <a:srgbClr val="074100"/>
              </a:gs>
            </a:gsLst>
            <a:lin ang="0" scaled="0"/>
          </a:gra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Standard Data Analysis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3848" y="1350570"/>
            <a:ext cx="4788490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/>
                <a:cs typeface="Lucida Console"/>
              </a:rPr>
              <a:t>Open 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Console"/>
                <a:cs typeface="Lucida Console"/>
              </a:rPr>
              <a:t>Look at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Lucida Console"/>
                <a:cs typeface="Lucida Console"/>
              </a:rPr>
              <a:t>Curate data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Make pretty graphs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Publish cool paper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Lucida Console"/>
                <a:cs typeface="Lucida Console"/>
              </a:rPr>
              <a:t>Take over the world</a:t>
            </a:r>
            <a:endParaRPr lang="en-US" sz="2800" dirty="0">
              <a:solidFill>
                <a:srgbClr val="0D0D0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933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03368" y="62508"/>
            <a:ext cx="578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Special characters break I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420" y="2718102"/>
            <a:ext cx="5878532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urier New"/>
                <a:cs typeface="Courier New"/>
              </a:rPr>
              <a:t>TAB     - tab key       </a:t>
            </a:r>
            <a:r>
              <a:rPr lang="en-US" i="1" dirty="0" smtClean="0">
                <a:solidFill>
                  <a:srgbClr val="1DFF00"/>
                </a:solidFill>
                <a:latin typeface="Lucida Console"/>
                <a:cs typeface="Lucida Console"/>
              </a:rPr>
              <a:t>(avoid in Python)</a:t>
            </a:r>
            <a:r>
              <a:rPr lang="en-US" dirty="0" smtClean="0">
                <a:latin typeface="Courier New"/>
                <a:cs typeface="Courier New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/>
                <a:cs typeface="Courier New"/>
              </a:rPr>
              <a:t>SPACE   – space key      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/>
                <a:cs typeface="Courier New"/>
              </a:rPr>
              <a:t>NEWLINE – enter/return key 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530" y="1468513"/>
            <a:ext cx="8522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  White spaces are critical, esp. in Python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21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34112"/>
            <a:ext cx="8979513" cy="198895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205932"/>
            <a:ext cx="8565251" cy="183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2072" y="4066341"/>
            <a:ext cx="408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"/>
                <a:cs typeface="Courier"/>
              </a:rPr>
              <a:t>Reads file up until first NEWLINE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79091" y="3041819"/>
            <a:ext cx="0" cy="960054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880907" y="3148467"/>
            <a:ext cx="622758" cy="2471638"/>
            <a:chOff x="371391" y="2719836"/>
            <a:chExt cx="622758" cy="322306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95131" y="5942901"/>
              <a:ext cx="599018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1391" y="2719836"/>
              <a:ext cx="23960" cy="3223065"/>
            </a:xfrm>
            <a:prstGeom prst="line">
              <a:avLst/>
            </a:prstGeom>
            <a:ln>
              <a:solidFill>
                <a:srgbClr val="1D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603026" y="5341344"/>
            <a:ext cx="626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First line in file as a string</a:t>
            </a:r>
          </a:p>
          <a:p>
            <a:r>
              <a:rPr lang="en-US" sz="2400" dirty="0" smtClean="0">
                <a:latin typeface="Courier"/>
                <a:cs typeface="Courier"/>
              </a:rPr>
              <a:t>INCLUDING newline character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383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4325" y="62508"/>
            <a:ext cx="535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Monaco"/>
                <a:cs typeface="Monaco"/>
              </a:rPr>
              <a:t>Useful </a:t>
            </a:r>
            <a:r>
              <a:rPr lang="en-US" sz="2800" dirty="0" smtClean="0">
                <a:latin typeface="Monaco"/>
                <a:cs typeface="Monaco"/>
              </a:rPr>
              <a:t>tidbits </a:t>
            </a:r>
            <a:r>
              <a:rPr lang="en-US" sz="2800" dirty="0">
                <a:latin typeface="Monaco"/>
                <a:cs typeface="Monaco"/>
              </a:rPr>
              <a:t>- Strings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57162" y="1403423"/>
            <a:ext cx="8413141" cy="1087557"/>
            <a:chOff x="357162" y="1331531"/>
            <a:chExt cx="8413141" cy="1087557"/>
          </a:xfrm>
        </p:grpSpPr>
        <p:sp>
          <p:nvSpPr>
            <p:cNvPr id="7" name="TextBox 6"/>
            <p:cNvSpPr txBox="1"/>
            <p:nvPr/>
          </p:nvSpPr>
          <p:spPr>
            <a:xfrm>
              <a:off x="1713826" y="1772757"/>
              <a:ext cx="7031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Lucida Console"/>
                  <a:cs typeface="Lucida Console"/>
                </a:rPr>
                <a:t>Removes leading and trailing characters specified by </a:t>
              </a:r>
              <a:r>
                <a:rPr lang="en-US" i="1" dirty="0" smtClean="0">
                  <a:solidFill>
                    <a:srgbClr val="FFFF00"/>
                  </a:solidFill>
                  <a:latin typeface="Courier New"/>
                  <a:cs typeface="Courier New"/>
                </a:rPr>
                <a:t>chars</a:t>
              </a:r>
              <a:r>
                <a:rPr lang="en-US" i="1" dirty="0" smtClean="0">
                  <a:solidFill>
                    <a:srgbClr val="FFFF00"/>
                  </a:solidFill>
                  <a:latin typeface="Lucida Console"/>
                  <a:cs typeface="Lucida Console"/>
                </a:rPr>
                <a:t> </a:t>
              </a:r>
              <a:r>
                <a:rPr lang="en-US" dirty="0" smtClean="0">
                  <a:latin typeface="Lucida Console"/>
                  <a:cs typeface="Lucida Console"/>
                </a:rPr>
                <a:t>in </a:t>
              </a:r>
              <a:r>
                <a:rPr lang="en-US" i="1" dirty="0" smtClean="0">
                  <a:solidFill>
                    <a:srgbClr val="FFFF00"/>
                  </a:solidFill>
                  <a:latin typeface="Courier New"/>
                  <a:cs typeface="Courier New"/>
                </a:rPr>
                <a:t>line</a:t>
              </a:r>
              <a:r>
                <a:rPr lang="en-US" dirty="0" smtClean="0">
                  <a:latin typeface="Lucida Console"/>
                  <a:cs typeface="Lucida Console"/>
                </a:rPr>
                <a:t> (default white space) 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7162" y="1331531"/>
              <a:ext cx="8413141" cy="510981"/>
              <a:chOff x="357162" y="1331531"/>
              <a:chExt cx="8413141" cy="5109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7162" y="1331532"/>
                <a:ext cx="8413141" cy="51098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34077" y="1331531"/>
                <a:ext cx="37102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solidFill>
                      <a:srgbClr val="FFFF00"/>
                    </a:solidFill>
                    <a:latin typeface="Courier New"/>
                    <a:cs typeface="Courier New"/>
                  </a:rPr>
                  <a:t>line</a:t>
                </a:r>
                <a:r>
                  <a:rPr lang="en-US" sz="2400" dirty="0" err="1">
                    <a:latin typeface="Courier New"/>
                    <a:cs typeface="Courier New"/>
                  </a:rPr>
                  <a:t>.strip</a:t>
                </a:r>
                <a:r>
                  <a:rPr lang="en-US" sz="2400" dirty="0">
                    <a:latin typeface="Courier New"/>
                    <a:cs typeface="Courier New"/>
                  </a:rPr>
                  <a:t>([</a:t>
                </a:r>
                <a:r>
                  <a:rPr lang="en-US" sz="2400" i="1" dirty="0">
                    <a:solidFill>
                      <a:srgbClr val="FFFF00"/>
                    </a:solidFill>
                    <a:latin typeface="Courier New"/>
                    <a:cs typeface="Courier New"/>
                  </a:rPr>
                  <a:t>chars</a:t>
                </a:r>
                <a:r>
                  <a:rPr lang="en-US" sz="2400" dirty="0">
                    <a:latin typeface="Courier New"/>
                    <a:cs typeface="Courier New"/>
                  </a:rPr>
                  <a:t>]</a:t>
                </a:r>
                <a:r>
                  <a:rPr lang="en-US" sz="2400" dirty="0" smtClean="0">
                    <a:latin typeface="Courier New"/>
                    <a:cs typeface="Courier New"/>
                  </a:rPr>
                  <a:t>)</a:t>
                </a:r>
                <a:endParaRPr lang="en-US" sz="2400" dirty="0">
                  <a:latin typeface="Courier New"/>
                  <a:cs typeface="Courier New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08699" y="1337561"/>
                <a:ext cx="1297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1DFF00"/>
                    </a:solidFill>
                    <a:latin typeface="Lucida Console"/>
                    <a:cs typeface="Lucida Console"/>
                  </a:rPr>
                  <a:t>String</a:t>
                </a:r>
                <a:endParaRPr lang="en-US" sz="2400" dirty="0">
                  <a:solidFill>
                    <a:srgbClr val="1DFF00"/>
                  </a:solidFill>
                  <a:latin typeface="Lucida Console"/>
                  <a:cs typeface="Lucida Console"/>
                </a:endParaRPr>
              </a:p>
            </p:txBody>
          </p:sp>
          <p:sp>
            <p:nvSpPr>
              <p:cNvPr id="22" name="Notched Right Arrow 21"/>
              <p:cNvSpPr/>
              <p:nvPr/>
            </p:nvSpPr>
            <p:spPr>
              <a:xfrm>
                <a:off x="4833240" y="1393176"/>
                <a:ext cx="1356265" cy="400020"/>
              </a:xfrm>
              <a:prstGeom prst="notchedRightArrow">
                <a:avLst/>
              </a:prstGeom>
              <a:solidFill>
                <a:schemeClr val="bg1"/>
              </a:solidFill>
              <a:ln>
                <a:solidFill>
                  <a:srgbClr val="1D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162" y="3039537"/>
            <a:ext cx="8413141" cy="1273873"/>
            <a:chOff x="284094" y="2536293"/>
            <a:chExt cx="8413141" cy="1273873"/>
          </a:xfrm>
        </p:grpSpPr>
        <p:sp>
          <p:nvSpPr>
            <p:cNvPr id="32" name="Rectangle 31"/>
            <p:cNvSpPr/>
            <p:nvPr/>
          </p:nvSpPr>
          <p:spPr>
            <a:xfrm>
              <a:off x="284094" y="2536293"/>
              <a:ext cx="8413141" cy="1273873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3129" y="2573280"/>
              <a:ext cx="5725546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urier New"/>
                  <a:cs typeface="Courier New"/>
                </a:rPr>
                <a:t>my_line</a:t>
              </a:r>
              <a:r>
                <a:rPr lang="en-US" sz="2400" dirty="0" smtClean="0">
                  <a:latin typeface="Courier New"/>
                  <a:cs typeface="Courier New"/>
                </a:rPr>
                <a:t> = 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 a simple example "</a:t>
              </a:r>
            </a:p>
            <a:p>
              <a:r>
                <a:rPr lang="en-US" sz="2400" dirty="0" err="1" smtClean="0">
                  <a:latin typeface="Courier New"/>
                  <a:cs typeface="Courier New"/>
                </a:rPr>
                <a:t>my_line.strip</a:t>
              </a:r>
              <a:r>
                <a:rPr lang="en-US" sz="2400" dirty="0" smtClean="0">
                  <a:latin typeface="Courier New"/>
                  <a:cs typeface="Courier New"/>
                </a:rPr>
                <a:t>()</a:t>
              </a:r>
            </a:p>
            <a:p>
              <a:r>
                <a:rPr lang="en-US" sz="2400" dirty="0" smtClean="0">
                  <a:latin typeface="Courier New"/>
                  <a:cs typeface="Courier New"/>
                </a:rPr>
                <a:t>&gt;&gt; 'a simple example'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1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87889" y="62508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Special characters break II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531" y="1468513"/>
            <a:ext cx="8122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Lucida Console"/>
                <a:cs typeface="Lucida Console"/>
              </a:rPr>
              <a:t>Some non-alphanumeric characters need to be coded or 'escaped':</a:t>
            </a:r>
            <a:endParaRPr lang="en-US" sz="2400" dirty="0">
              <a:latin typeface="Lucida Console"/>
              <a:cs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0420" y="2718102"/>
            <a:ext cx="4755892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urier New"/>
                <a:cs typeface="Courier New"/>
              </a:rPr>
              <a:t>TAB     - tab key          - '</a:t>
            </a:r>
            <a:r>
              <a:rPr lang="en-US" dirty="0">
                <a:latin typeface="Courier New"/>
                <a:cs typeface="Courier New"/>
              </a:rPr>
              <a:t>\t'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/>
                <a:cs typeface="Courier New"/>
              </a:rPr>
              <a:t>SPACE   – space key        - ' </a:t>
            </a:r>
            <a:r>
              <a:rPr lang="en-US" dirty="0">
                <a:latin typeface="Courier New"/>
                <a:cs typeface="Courier New"/>
              </a:rPr>
              <a:t>'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/>
                <a:cs typeface="Courier New"/>
              </a:rPr>
              <a:t>NEWLINE – enter/return key - </a:t>
            </a:r>
            <a:r>
              <a:rPr lang="en-US" dirty="0">
                <a:latin typeface="Courier New"/>
                <a:cs typeface="Courier New"/>
              </a:rPr>
              <a:t>'\</a:t>
            </a:r>
            <a:r>
              <a:rPr lang="en-US" dirty="0" smtClean="0">
                <a:latin typeface="Courier New"/>
                <a:cs typeface="Courier New"/>
              </a:rPr>
              <a:t>n'</a:t>
            </a:r>
          </a:p>
        </p:txBody>
      </p:sp>
    </p:spTree>
    <p:extLst>
      <p:ext uri="{BB962C8B-B14F-4D97-AF65-F5344CB8AC3E}">
        <p14:creationId xmlns:p14="http://schemas.microsoft.com/office/powerpoint/2010/main" val="30896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34112"/>
            <a:ext cx="8979513" cy="198895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205932"/>
            <a:ext cx="8565251" cy="183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80907" y="3148467"/>
            <a:ext cx="622758" cy="2471638"/>
            <a:chOff x="371391" y="2719836"/>
            <a:chExt cx="622758" cy="322306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95131" y="5942901"/>
              <a:ext cx="599018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1391" y="2719836"/>
              <a:ext cx="23960" cy="3223065"/>
            </a:xfrm>
            <a:prstGeom prst="line">
              <a:avLst/>
            </a:prstGeom>
            <a:ln>
              <a:solidFill>
                <a:srgbClr val="1D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603026" y="5341344"/>
            <a:ext cx="626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First line in file as a string</a:t>
            </a:r>
          </a:p>
          <a:p>
            <a:r>
              <a:rPr lang="en-US" sz="2400" dirty="0" smtClean="0">
                <a:latin typeface="Courier"/>
                <a:cs typeface="Courier"/>
              </a:rPr>
              <a:t>WITHOUT newline character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50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4325" y="62508"/>
            <a:ext cx="535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Monaco"/>
                <a:cs typeface="Monaco"/>
              </a:rPr>
              <a:t>Useful </a:t>
            </a:r>
            <a:r>
              <a:rPr lang="en-US" sz="2800" dirty="0" smtClean="0">
                <a:latin typeface="Monaco"/>
                <a:cs typeface="Monaco"/>
              </a:rPr>
              <a:t>tidbits </a:t>
            </a:r>
            <a:r>
              <a:rPr lang="en-US" sz="2800" dirty="0">
                <a:latin typeface="Monaco"/>
                <a:cs typeface="Monaco"/>
              </a:rPr>
              <a:t>- Strings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53210" y="1403423"/>
            <a:ext cx="8417093" cy="1112214"/>
            <a:chOff x="357162" y="2595913"/>
            <a:chExt cx="8417093" cy="1112214"/>
          </a:xfrm>
        </p:grpSpPr>
        <p:sp>
          <p:nvSpPr>
            <p:cNvPr id="15" name="TextBox 14"/>
            <p:cNvSpPr txBox="1"/>
            <p:nvPr/>
          </p:nvSpPr>
          <p:spPr>
            <a:xfrm>
              <a:off x="2026513" y="3061796"/>
              <a:ext cx="6747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Lucida Console"/>
                  <a:cs typeface="Lucida Console"/>
                </a:rPr>
                <a:t>Splits the given </a:t>
              </a:r>
              <a:r>
                <a:rPr lang="en-US" i="1" dirty="0" smtClean="0">
                  <a:solidFill>
                    <a:srgbClr val="FFFF00"/>
                  </a:solidFill>
                  <a:latin typeface="Courier New"/>
                  <a:cs typeface="Courier New"/>
                </a:rPr>
                <a:t>line</a:t>
              </a:r>
              <a:r>
                <a:rPr lang="en-US" dirty="0" smtClean="0">
                  <a:solidFill>
                    <a:srgbClr val="FFFF00"/>
                  </a:solidFill>
                  <a:latin typeface="Lucida Console"/>
                  <a:cs typeface="Lucida Console"/>
                </a:rPr>
                <a:t> </a:t>
              </a:r>
              <a:r>
                <a:rPr lang="en-US" dirty="0" smtClean="0">
                  <a:latin typeface="Lucida Console"/>
                  <a:cs typeface="Lucida Console"/>
                </a:rPr>
                <a:t>at every </a:t>
              </a:r>
              <a:r>
                <a:rPr lang="en-US" i="1" dirty="0" err="1" smtClean="0">
                  <a:solidFill>
                    <a:srgbClr val="FFFF00"/>
                  </a:solidFill>
                  <a:latin typeface="Courier New"/>
                  <a:cs typeface="Courier New"/>
                </a:rPr>
                <a:t>sep</a:t>
              </a:r>
              <a:r>
                <a:rPr lang="en-US" dirty="0" smtClean="0">
                  <a:latin typeface="Courier New"/>
                  <a:cs typeface="Courier New"/>
                </a:rPr>
                <a:t> </a:t>
              </a:r>
            </a:p>
            <a:p>
              <a:pPr algn="r"/>
              <a:r>
                <a:rPr lang="en-US" dirty="0" smtClean="0">
                  <a:latin typeface="Lucida Console"/>
                  <a:cs typeface="Lucida Console"/>
                </a:rPr>
                <a:t>(default white space)</a:t>
              </a:r>
              <a:endParaRPr lang="en-US" dirty="0">
                <a:latin typeface="Lucida Console"/>
                <a:cs typeface="Lucida Console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57162" y="2595913"/>
              <a:ext cx="8413141" cy="510980"/>
              <a:chOff x="357162" y="2584629"/>
              <a:chExt cx="8413141" cy="5109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7162" y="2584629"/>
                <a:ext cx="8413141" cy="510980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95727" y="2596957"/>
                <a:ext cx="2971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 smtClean="0">
                    <a:solidFill>
                      <a:srgbClr val="FFFF00"/>
                    </a:solidFill>
                    <a:latin typeface="Courier New"/>
                    <a:cs typeface="Courier New"/>
                  </a:rPr>
                  <a:t>line</a:t>
                </a:r>
                <a:r>
                  <a:rPr lang="en-US" sz="2400" dirty="0" err="1" smtClean="0">
                    <a:latin typeface="Courier New"/>
                    <a:cs typeface="Courier New"/>
                  </a:rPr>
                  <a:t>.split</a:t>
                </a:r>
                <a:r>
                  <a:rPr lang="en-US" sz="2400" dirty="0" smtClean="0">
                    <a:latin typeface="Courier New"/>
                    <a:cs typeface="Courier New"/>
                  </a:rPr>
                  <a:t>(</a:t>
                </a:r>
                <a:r>
                  <a:rPr lang="en-US" sz="2400" i="1" dirty="0" err="1" smtClean="0">
                    <a:solidFill>
                      <a:srgbClr val="FFFF00"/>
                    </a:solidFill>
                    <a:latin typeface="Courier New"/>
                    <a:cs typeface="Courier New"/>
                  </a:rPr>
                  <a:t>sep</a:t>
                </a:r>
                <a:r>
                  <a:rPr lang="en-US" sz="2400" dirty="0" smtClean="0">
                    <a:latin typeface="Courier New"/>
                    <a:cs typeface="Courier New"/>
                  </a:rPr>
                  <a:t>)</a:t>
                </a:r>
                <a:endParaRPr lang="en-US" sz="2400" dirty="0">
                  <a:latin typeface="Courier New"/>
                  <a:cs typeface="Courier New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08699" y="2596957"/>
                <a:ext cx="9264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1DFF00"/>
                    </a:solidFill>
                    <a:latin typeface="Lucida Console"/>
                    <a:cs typeface="Lucida Console"/>
                  </a:rPr>
                  <a:t>List</a:t>
                </a:r>
                <a:endParaRPr lang="en-US" sz="2400" dirty="0">
                  <a:solidFill>
                    <a:srgbClr val="1DFF00"/>
                  </a:solidFill>
                  <a:latin typeface="Lucida Console"/>
                  <a:cs typeface="Lucida Console"/>
                </a:endParaRPr>
              </a:p>
            </p:txBody>
          </p:sp>
          <p:sp>
            <p:nvSpPr>
              <p:cNvPr id="23" name="Notched Right Arrow 22"/>
              <p:cNvSpPr/>
              <p:nvPr/>
            </p:nvSpPr>
            <p:spPr>
              <a:xfrm>
                <a:off x="4833240" y="2639437"/>
                <a:ext cx="1356265" cy="400020"/>
              </a:xfrm>
              <a:prstGeom prst="notchedRightArrow">
                <a:avLst/>
              </a:prstGeom>
              <a:solidFill>
                <a:schemeClr val="bg1"/>
              </a:solidFill>
              <a:ln>
                <a:solidFill>
                  <a:srgbClr val="1D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57162" y="3039537"/>
            <a:ext cx="8413141" cy="1273873"/>
            <a:chOff x="284094" y="2536293"/>
            <a:chExt cx="8413141" cy="1273873"/>
          </a:xfrm>
        </p:grpSpPr>
        <p:sp>
          <p:nvSpPr>
            <p:cNvPr id="41" name="Rectangle 40"/>
            <p:cNvSpPr/>
            <p:nvPr/>
          </p:nvSpPr>
          <p:spPr>
            <a:xfrm>
              <a:off x="284094" y="2536293"/>
              <a:ext cx="8413141" cy="1273873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3129" y="2573280"/>
              <a:ext cx="5725546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urier New"/>
                  <a:cs typeface="Courier New"/>
                </a:rPr>
                <a:t>my_line</a:t>
              </a:r>
              <a:r>
                <a:rPr lang="en-US" sz="2400" dirty="0" smtClean="0">
                  <a:latin typeface="Courier New"/>
                  <a:cs typeface="Courier New"/>
                </a:rPr>
                <a:t> = 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 a simple example "</a:t>
              </a:r>
            </a:p>
            <a:p>
              <a:r>
                <a:rPr lang="en-US" sz="2400" dirty="0" err="1" smtClean="0">
                  <a:latin typeface="Courier New"/>
                  <a:cs typeface="Courier New"/>
                </a:rPr>
                <a:t>my_line.split</a:t>
              </a:r>
              <a:r>
                <a:rPr lang="en-US" sz="2400" dirty="0" smtClean="0">
                  <a:latin typeface="Courier New"/>
                  <a:cs typeface="Courier New"/>
                </a:rPr>
                <a:t>()</a:t>
              </a:r>
            </a:p>
            <a:p>
              <a:r>
                <a:rPr lang="en-US" sz="2400" dirty="0" smtClean="0">
                  <a:latin typeface="Courier New"/>
                  <a:cs typeface="Courier New"/>
                </a:rPr>
                <a:t>&gt;&gt; </a:t>
              </a:r>
              <a:r>
                <a:rPr lang="en-US" sz="2400" dirty="0">
                  <a:latin typeface="Courier New"/>
                  <a:cs typeface="Courier New"/>
                </a:rPr>
                <a:t>['a', 'simple', 'example']</a:t>
              </a:r>
              <a:endParaRPr lang="en-US" sz="2400" dirty="0" smtClean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9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I/O operations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34111"/>
            <a:ext cx="8979513" cy="263596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205932"/>
            <a:ext cx="8565251" cy="227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80907" y="3606477"/>
            <a:ext cx="622758" cy="2013627"/>
            <a:chOff x="371391" y="2719836"/>
            <a:chExt cx="622758" cy="32230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95131" y="5942901"/>
              <a:ext cx="599018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1391" y="2719836"/>
              <a:ext cx="23960" cy="3223065"/>
            </a:xfrm>
            <a:prstGeom prst="line">
              <a:avLst/>
            </a:prstGeom>
            <a:ln>
              <a:solidFill>
                <a:srgbClr val="1D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603026" y="5341344"/>
            <a:ext cx="626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List of file’s headings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1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0069" y="62508"/>
            <a:ext cx="277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File content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34111"/>
            <a:ext cx="8979513" cy="329495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205932"/>
            <a:ext cx="8870990" cy="315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second_line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().strip().split(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do something</a:t>
            </a:r>
          </a:p>
        </p:txBody>
      </p:sp>
    </p:spTree>
    <p:extLst>
      <p:ext uri="{BB962C8B-B14F-4D97-AF65-F5344CB8AC3E}">
        <p14:creationId xmlns:p14="http://schemas.microsoft.com/office/powerpoint/2010/main" val="22550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0069" y="62508"/>
            <a:ext cx="277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File content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34111"/>
            <a:ext cx="8979513" cy="329495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66742" y="3522607"/>
            <a:ext cx="7978912" cy="839573"/>
          </a:xfrm>
          <a:prstGeom prst="roundRect">
            <a:avLst/>
          </a:prstGeom>
          <a:solidFill>
            <a:schemeClr val="bg1"/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205932"/>
            <a:ext cx="9487704" cy="315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second_line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().strip().split(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do something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9077" y="4529066"/>
            <a:ext cx="2193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Repeat this </a:t>
            </a:r>
          </a:p>
          <a:p>
            <a:pPr algn="ctr"/>
            <a:r>
              <a:rPr lang="en-US" sz="2000" dirty="0" smtClean="0">
                <a:solidFill>
                  <a:srgbClr val="1DFF00"/>
                </a:solidFill>
                <a:latin typeface="Lucida Console"/>
                <a:cs typeface="Lucida Console"/>
              </a:rPr>
              <a:t>for all lines</a:t>
            </a:r>
            <a:endParaRPr lang="en-US" sz="2000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123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08542" y="1495276"/>
            <a:ext cx="3845691" cy="3103248"/>
          </a:xfrm>
          <a:prstGeom prst="roundRect">
            <a:avLst/>
          </a:prstGeom>
          <a:noFill/>
          <a:ln w="19050" cmpd="sng"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28420" y="62508"/>
            <a:ext cx="126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Loops</a:t>
            </a:r>
            <a:endParaRPr lang="en-US" sz="2800" dirty="0">
              <a:latin typeface="Monaco"/>
              <a:cs typeface="Monac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08542" y="716477"/>
            <a:ext cx="0" cy="5188057"/>
          </a:xfrm>
          <a:prstGeom prst="line">
            <a:avLst/>
          </a:prstGeom>
          <a:ln w="19050" cmpd="sng">
            <a:solidFill>
              <a:srgbClr val="1D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48285" y="4071338"/>
            <a:ext cx="2126511" cy="1051020"/>
            <a:chOff x="1048285" y="4157641"/>
            <a:chExt cx="2126511" cy="1051020"/>
          </a:xfrm>
        </p:grpSpPr>
        <p:sp>
          <p:nvSpPr>
            <p:cNvPr id="10" name="Rounded Rectangle 9"/>
            <p:cNvSpPr/>
            <p:nvPr/>
          </p:nvSpPr>
          <p:spPr>
            <a:xfrm>
              <a:off x="1048285" y="4157641"/>
              <a:ext cx="2126511" cy="1051020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rgbClr val="1D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9710" y="4231621"/>
              <a:ext cx="18733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 New"/>
                  <a:cs typeface="Courier New"/>
                </a:rPr>
                <a:t>Test condition</a:t>
              </a:r>
              <a:endParaRPr lang="en-US" sz="2400" dirty="0">
                <a:latin typeface="Courier New"/>
                <a:cs typeface="Courier New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53877" y="2513717"/>
            <a:ext cx="2006708" cy="1066367"/>
            <a:chOff x="4953877" y="2456236"/>
            <a:chExt cx="2006708" cy="1066367"/>
          </a:xfrm>
        </p:grpSpPr>
        <p:sp>
          <p:nvSpPr>
            <p:cNvPr id="5" name="Rounded Rectangle 4"/>
            <p:cNvSpPr/>
            <p:nvPr/>
          </p:nvSpPr>
          <p:spPr>
            <a:xfrm>
              <a:off x="4953877" y="2456236"/>
              <a:ext cx="2006708" cy="1066367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rgbClr val="1D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5712" y="2528121"/>
              <a:ext cx="1846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 New"/>
                  <a:cs typeface="Courier New"/>
                </a:rPr>
                <a:t>Do </a:t>
              </a:r>
            </a:p>
            <a:p>
              <a:pPr algn="ctr"/>
              <a:r>
                <a:rPr lang="en-US" sz="2400" dirty="0" smtClean="0">
                  <a:latin typeface="Courier New"/>
                  <a:cs typeface="Courier New"/>
                </a:rPr>
                <a:t>something</a:t>
              </a:r>
              <a:endParaRPr lang="en-US" sz="2400" dirty="0">
                <a:latin typeface="Courier New"/>
                <a:cs typeface="Courier New"/>
              </a:endParaRPr>
            </a:p>
          </p:txBody>
        </p:sp>
      </p:grpSp>
      <p:sp>
        <p:nvSpPr>
          <p:cNvPr id="15" name="Isosceles Triangle 14"/>
          <p:cNvSpPr/>
          <p:nvPr/>
        </p:nvSpPr>
        <p:spPr>
          <a:xfrm rot="16200000">
            <a:off x="3939281" y="1361010"/>
            <a:ext cx="179705" cy="268532"/>
          </a:xfrm>
          <a:prstGeom prst="triangl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09081" y="614470"/>
            <a:ext cx="198921" cy="204013"/>
          </a:xfrm>
          <a:prstGeom prst="ellipse">
            <a:avLst/>
          </a:prstGeom>
          <a:solidFill>
            <a:srgbClr val="0D0D0D"/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2014240" y="3802806"/>
            <a:ext cx="179705" cy="268532"/>
          </a:xfrm>
          <a:prstGeom prst="triangl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864380" y="3580084"/>
            <a:ext cx="179705" cy="268532"/>
          </a:xfrm>
          <a:prstGeom prst="triangl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3939281" y="4464258"/>
            <a:ext cx="179705" cy="268532"/>
          </a:xfrm>
          <a:prstGeom prst="triangl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000">
            <a:off x="2021270" y="5908661"/>
            <a:ext cx="179705" cy="268532"/>
          </a:xfrm>
          <a:prstGeom prst="triangl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81057" y="4216325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DFF00"/>
                </a:solidFill>
                <a:latin typeface="Courier New"/>
                <a:cs typeface="Courier New"/>
              </a:rPr>
              <a:t>Yes</a:t>
            </a:r>
            <a:endParaRPr lang="en-US" dirty="0">
              <a:solidFill>
                <a:srgbClr val="1DFF00"/>
              </a:solidFill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3202" y="5110029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DFF00"/>
                </a:solidFill>
                <a:latin typeface="Courier New"/>
                <a:cs typeface="Courier New"/>
              </a:rPr>
              <a:t>No</a:t>
            </a:r>
            <a:endParaRPr lang="en-US" dirty="0">
              <a:solidFill>
                <a:srgbClr val="1DFF00"/>
              </a:solidFill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8259" y="195553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Start Here</a:t>
            </a:r>
            <a:endParaRPr lang="en-US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93249" y="617682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Exit loop</a:t>
            </a:r>
            <a:endParaRPr lang="en-US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32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73633" y="62508"/>
            <a:ext cx="341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Loops in Python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880" y="1234112"/>
            <a:ext cx="4276985" cy="10304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84" y="1205932"/>
            <a:ext cx="3665288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ITEMS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AFECFF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AFECFF"/>
                </a:solidFill>
                <a:latin typeface="Courier New"/>
                <a:cs typeface="Courier New"/>
              </a:rPr>
              <a:t>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do something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7012" y="1234112"/>
            <a:ext cx="4276985" cy="10304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81676" y="1205932"/>
            <a:ext cx="3665288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while </a:t>
            </a:r>
            <a:r>
              <a:rPr lang="en-US" sz="2200" i="1" dirty="0" smtClean="0">
                <a:latin typeface="Courier New"/>
                <a:cs typeface="Courier New"/>
              </a:rPr>
              <a:t>condition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AFECFF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AFECFF"/>
                </a:solidFill>
                <a:latin typeface="Courier New"/>
                <a:cs typeface="Courier New"/>
              </a:rPr>
              <a:t>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do something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1990" y="6410187"/>
            <a:ext cx="6984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https://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docs.python.org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/3/reference/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compound_stmts.html</a:t>
            </a:r>
            <a:endParaRPr lang="en-US" sz="16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56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10496" y="62508"/>
            <a:ext cx="707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syntax – End of line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334" y="2529905"/>
            <a:ext cx="8609197" cy="171079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4334" y="2116768"/>
            <a:ext cx="8479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4CFF00"/>
                </a:solidFill>
                <a:latin typeface="Lucida Console"/>
                <a:cs typeface="Lucida Console"/>
              </a:rPr>
              <a:t>PERL</a:t>
            </a:r>
            <a:endParaRPr lang="en-US" b="1" i="1" dirty="0">
              <a:solidFill>
                <a:srgbClr val="4CFF00"/>
              </a:solidFill>
              <a:latin typeface="Lucida Console"/>
              <a:cs typeface="Lucida Console"/>
            </a:endParaRPr>
          </a:p>
          <a:p>
            <a:r>
              <a:rPr lang="en-US" dirty="0">
                <a:latin typeface="Courier New"/>
                <a:cs typeface="Courier New"/>
              </a:rPr>
              <a:t>my @</a:t>
            </a:r>
            <a:r>
              <a:rPr lang="en-US" dirty="0" err="1">
                <a:latin typeface="Courier New"/>
                <a:cs typeface="Courier New"/>
              </a:rPr>
              <a:t>green_worms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for my $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(0..$#</a:t>
            </a:r>
            <a:r>
              <a:rPr lang="en-US" dirty="0" err="1">
                <a:latin typeface="Courier New"/>
                <a:cs typeface="Courier New"/>
              </a:rPr>
              <a:t>all_worms_on_the_plate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if </a:t>
            </a:r>
            <a:r>
              <a:rPr lang="en-US" dirty="0">
                <a:latin typeface="Courier New"/>
                <a:cs typeface="Courier New"/>
              </a:rPr>
              <a:t>($</a:t>
            </a:r>
            <a:r>
              <a:rPr lang="en-US" dirty="0" err="1">
                <a:latin typeface="Courier New"/>
                <a:cs typeface="Courier New"/>
              </a:rPr>
              <a:t>worm_color</a:t>
            </a:r>
            <a:r>
              <a:rPr lang="en-US" dirty="0">
                <a:latin typeface="Courier New"/>
                <a:cs typeface="Courier New"/>
              </a:rPr>
              <a:t>[$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</a:t>
            </a:r>
            <a:r>
              <a:rPr lang="en-US" dirty="0" err="1">
                <a:latin typeface="Courier New"/>
                <a:cs typeface="Courier New"/>
              </a:rPr>
              <a:t>eq</a:t>
            </a:r>
            <a:r>
              <a:rPr lang="en-US" dirty="0">
                <a:latin typeface="Courier New"/>
                <a:cs typeface="Courier New"/>
              </a:rPr>
              <a:t> 'green'){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  push</a:t>
            </a:r>
            <a:r>
              <a:rPr lang="en-US" dirty="0">
                <a:latin typeface="Courier New"/>
                <a:cs typeface="Courier New"/>
              </a:rPr>
              <a:t>(@</a:t>
            </a:r>
            <a:r>
              <a:rPr lang="en-US" dirty="0" err="1">
                <a:latin typeface="Courier New"/>
                <a:cs typeface="Courier New"/>
              </a:rPr>
              <a:t>green_worms</a:t>
            </a:r>
            <a:r>
              <a:rPr lang="en-US" dirty="0">
                <a:latin typeface="Courier New"/>
                <a:cs typeface="Courier New"/>
              </a:rPr>
              <a:t>, $</a:t>
            </a:r>
            <a:r>
              <a:rPr lang="en-US" dirty="0" err="1">
                <a:latin typeface="Courier New"/>
                <a:cs typeface="Courier New"/>
              </a:rPr>
              <a:t>all_worms_on_the_plate</a:t>
            </a:r>
            <a:r>
              <a:rPr lang="en-US" dirty="0">
                <a:latin typeface="Courier New"/>
                <a:cs typeface="Courier New"/>
              </a:rPr>
              <a:t>[$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]);</a:t>
            </a:r>
          </a:p>
          <a:p>
            <a:r>
              <a:rPr lang="en-US" dirty="0" smtClean="0">
                <a:latin typeface="Courier New"/>
                <a:cs typeface="Courier New"/>
              </a:rPr>
              <a:t>    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905125" y="1999814"/>
            <a:ext cx="965659" cy="1414578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46705" y="1996598"/>
            <a:ext cx="1034251" cy="656238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0956" y="1599704"/>
            <a:ext cx="342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Console"/>
                <a:cs typeface="Lucida Console"/>
              </a:rPr>
              <a:t>End of line indicator</a:t>
            </a:r>
            <a:endParaRPr lang="en-US" sz="2000" dirty="0">
              <a:latin typeface="Lucida Console"/>
              <a:cs typeface="Lucida Consol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3466" y="5537316"/>
            <a:ext cx="3519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1DFF00"/>
                </a:solidFill>
                <a:latin typeface="Lucida Console"/>
                <a:cs typeface="Lucida Console"/>
              </a:rPr>
              <a:t>(NOT IN PYTHON)</a:t>
            </a:r>
            <a:endParaRPr lang="en-US" sz="2800" i="1" dirty="0">
              <a:solidFill>
                <a:srgbClr val="1DFF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21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7028" y="2625663"/>
            <a:ext cx="4718949" cy="379650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73633" y="62508"/>
            <a:ext cx="341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Loops in Python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880" y="1234111"/>
            <a:ext cx="4276985" cy="51880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83" y="1205932"/>
            <a:ext cx="8755469" cy="508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ITEMS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    </a:t>
            </a:r>
            <a:r>
              <a:rPr lang="en-US" sz="2200" i="1" dirty="0">
                <a:solidFill>
                  <a:srgbClr val="1DFF00"/>
                </a:solidFill>
                <a:latin typeface="Courier New"/>
                <a:cs typeface="Courier New"/>
              </a:rPr>
              <a:t># do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something</a:t>
            </a:r>
          </a:p>
          <a:p>
            <a:pPr>
              <a:lnSpc>
                <a:spcPct val="130000"/>
              </a:lnSpc>
            </a:pPr>
            <a:endParaRPr lang="en-US" sz="2200" b="1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i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range(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10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AFECFF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AFECFF"/>
                </a:solidFill>
                <a:latin typeface="Courier New"/>
                <a:cs typeface="Courier New"/>
              </a:rPr>
              <a:t>  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i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  <a:endParaRPr lang="en-US" sz="2200" dirty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sz="2200" b="1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 </a:t>
            </a:r>
            <a:r>
              <a:rPr lang="en-US" sz="2200" dirty="0" smtClean="0">
                <a:latin typeface="Courier New"/>
                <a:cs typeface="Courier New"/>
              </a:rPr>
              <a:t>letters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 in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'bananas'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  print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(letters)</a:t>
            </a:r>
            <a:r>
              <a:rPr lang="en-US" sz="800" b="1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</a:p>
          <a:p>
            <a:pPr>
              <a:lnSpc>
                <a:spcPct val="130000"/>
              </a:lnSpc>
            </a:pPr>
            <a:endParaRPr lang="en-US" sz="2200" b="1" dirty="0" smtClean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 </a:t>
            </a:r>
            <a:r>
              <a:rPr lang="en-US" sz="2200" dirty="0" smtClean="0">
                <a:latin typeface="Courier New"/>
                <a:cs typeface="Courier New"/>
              </a:rPr>
              <a:t>colors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primary_colors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:</a:t>
            </a:r>
            <a:endParaRPr lang="en-US" sz="2200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    print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(colors)</a:t>
            </a:r>
            <a:endParaRPr lang="en-US" sz="8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sz="8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8992" y="1234111"/>
            <a:ext cx="4276985" cy="106636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81676" y="1205932"/>
            <a:ext cx="3665288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while </a:t>
            </a:r>
            <a:r>
              <a:rPr lang="en-US" sz="2200" i="1" dirty="0" smtClean="0">
                <a:solidFill>
                  <a:schemeClr val="bg1"/>
                </a:solidFill>
                <a:latin typeface="Courier New"/>
                <a:cs typeface="Courier New"/>
              </a:rPr>
              <a:t>condition</a:t>
            </a:r>
            <a:r>
              <a:rPr lang="en-US" sz="2200" dirty="0" smtClean="0">
                <a:solidFill>
                  <a:schemeClr val="bg1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chemeClr val="bg1"/>
                </a:solidFill>
                <a:latin typeface="Courier New"/>
                <a:cs typeface="Courier New"/>
              </a:rPr>
              <a:t>   # do something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03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73633" y="62508"/>
            <a:ext cx="341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Loops in Python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880" y="1234111"/>
            <a:ext cx="8874097" cy="382077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83" y="1205932"/>
            <a:ext cx="8755469" cy="367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range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0, </a:t>
            </a:r>
            <a:r>
              <a:rPr lang="en-US" sz="2200" dirty="0" err="1" smtClean="0">
                <a:solidFill>
                  <a:srgbClr val="CCFFCC"/>
                </a:solidFill>
                <a:latin typeface="Courier New"/>
                <a:cs typeface="Courier New"/>
              </a:rPr>
              <a:t>len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some_list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)):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  print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lang="en-US" sz="24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sz="2400" b="1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or </a:t>
            </a:r>
            <a:r>
              <a:rPr lang="en-US" sz="2200" dirty="0" smtClean="0">
                <a:latin typeface="Courier New"/>
                <a:cs typeface="Courier New"/>
              </a:rPr>
              <a:t>index, element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enumerate(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primary_colors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:</a:t>
            </a:r>
            <a:endParaRPr lang="en-US" sz="2200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    print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(index, element)</a:t>
            </a:r>
          </a:p>
          <a:p>
            <a:pPr>
              <a:lnSpc>
                <a:spcPct val="130000"/>
              </a:lnSpc>
            </a:pPr>
            <a:endParaRPr lang="en-US" sz="22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 </a:t>
            </a:r>
            <a:r>
              <a:rPr lang="en-US" sz="2200" dirty="0" smtClean="0">
                <a:latin typeface="Courier New"/>
                <a:cs typeface="Courier New"/>
              </a:rPr>
              <a:t>words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some_dictionary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:</a:t>
            </a:r>
            <a:endParaRPr lang="en-US" sz="2200" dirty="0">
              <a:solidFill>
                <a:srgbClr val="CCFFCC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    print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(words + " " +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some_dictionary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[words])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84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73633" y="62508"/>
            <a:ext cx="341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Loops in Python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880" y="1234112"/>
            <a:ext cx="4276985" cy="10304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584" y="1205932"/>
            <a:ext cx="3665288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chemeClr val="bg1"/>
                </a:solidFill>
                <a:latin typeface="Courier New"/>
                <a:cs typeface="Courier New"/>
              </a:rPr>
              <a:t> ITEMS </a:t>
            </a:r>
            <a:r>
              <a:rPr lang="en-US" sz="2200" b="1" dirty="0" smtClean="0">
                <a:solidFill>
                  <a:schemeClr val="bg1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chemeClr val="bg1"/>
                </a:solidFill>
                <a:latin typeface="Courier New"/>
                <a:cs typeface="Courier New"/>
              </a:rPr>
              <a:t> LIST: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chemeClr val="bg1"/>
                </a:solidFill>
                <a:latin typeface="Courier New"/>
                <a:cs typeface="Courier New"/>
              </a:rPr>
              <a:t>   # do something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57012" y="1234111"/>
            <a:ext cx="4276985" cy="346323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81676" y="1205932"/>
            <a:ext cx="3665288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while </a:t>
            </a:r>
            <a:r>
              <a:rPr lang="en-US" sz="2200" i="1" dirty="0" smtClean="0">
                <a:latin typeface="Courier New"/>
                <a:cs typeface="Courier New"/>
              </a:rPr>
              <a:t>condition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AFECFF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AFECFF"/>
                </a:solidFill>
                <a:latin typeface="Courier New"/>
                <a:cs typeface="Courier New"/>
              </a:rPr>
              <a:t>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do something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i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en-US" sz="2200" b="1" dirty="0">
                <a:solidFill>
                  <a:srgbClr val="CCFFCC"/>
                </a:solidFill>
                <a:latin typeface="Courier New"/>
                <a:cs typeface="Courier New"/>
              </a:rPr>
              <a:t>while </a:t>
            </a:r>
            <a:r>
              <a:rPr lang="en-US" sz="2200" dirty="0" err="1">
                <a:latin typeface="Courier New"/>
                <a:cs typeface="Courier New"/>
              </a:rPr>
              <a:t>i</a:t>
            </a:r>
            <a:r>
              <a:rPr lang="en-US" sz="2200" dirty="0">
                <a:latin typeface="Courier New"/>
                <a:cs typeface="Courier New"/>
              </a:rPr>
              <a:t> &lt; 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10</a:t>
            </a:r>
            <a:r>
              <a:rPr lang="en-US" sz="2200" dirty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AFECFF"/>
                </a:solidFill>
                <a:latin typeface="Courier New"/>
                <a:cs typeface="Courier New"/>
              </a:rPr>
              <a:t>    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25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08542" y="1495276"/>
            <a:ext cx="3845691" cy="3103248"/>
          </a:xfrm>
          <a:prstGeom prst="roundRect">
            <a:avLst/>
          </a:prstGeom>
          <a:noFill/>
          <a:ln w="19050" cmpd="sng"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9112" y="62508"/>
            <a:ext cx="320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Infinite Loops</a:t>
            </a:r>
            <a:endParaRPr lang="en-US" sz="2800" dirty="0">
              <a:latin typeface="Monaco"/>
              <a:cs typeface="Monaco"/>
            </a:endParaRPr>
          </a:p>
        </p:txBody>
      </p:sp>
      <p:cxnSp>
        <p:nvCxnSpPr>
          <p:cNvPr id="9" name="Straight Connector 8"/>
          <p:cNvCxnSpPr>
            <a:endCxn id="10" idx="2"/>
          </p:cNvCxnSpPr>
          <p:nvPr/>
        </p:nvCxnSpPr>
        <p:spPr>
          <a:xfrm>
            <a:off x="2108542" y="716477"/>
            <a:ext cx="2999" cy="4405881"/>
          </a:xfrm>
          <a:prstGeom prst="line">
            <a:avLst/>
          </a:prstGeom>
          <a:ln w="19050" cmpd="sng">
            <a:solidFill>
              <a:srgbClr val="1D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48285" y="4071338"/>
            <a:ext cx="2126511" cy="1051020"/>
            <a:chOff x="1048285" y="4157641"/>
            <a:chExt cx="2126511" cy="1051020"/>
          </a:xfrm>
        </p:grpSpPr>
        <p:sp>
          <p:nvSpPr>
            <p:cNvPr id="10" name="Rounded Rectangle 9"/>
            <p:cNvSpPr/>
            <p:nvPr/>
          </p:nvSpPr>
          <p:spPr>
            <a:xfrm>
              <a:off x="1048285" y="4157641"/>
              <a:ext cx="2126511" cy="1051020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rgbClr val="1D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9710" y="4327477"/>
              <a:ext cx="1873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/>
                  <a:cs typeface="Courier New"/>
                </a:rPr>
                <a:t>Condition</a:t>
              </a:r>
            </a:p>
            <a:p>
              <a:pPr algn="ctr"/>
              <a:r>
                <a:rPr lang="en-US" sz="2000" dirty="0" smtClean="0">
                  <a:latin typeface="Courier New"/>
                  <a:cs typeface="Courier New"/>
                </a:rPr>
                <a:t>always True</a:t>
              </a:r>
              <a:endParaRPr lang="en-US" sz="2000" dirty="0">
                <a:latin typeface="Courier New"/>
                <a:cs typeface="Courier New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53877" y="2513717"/>
            <a:ext cx="2006708" cy="1066367"/>
            <a:chOff x="4953877" y="2456236"/>
            <a:chExt cx="2006708" cy="1066367"/>
          </a:xfrm>
        </p:grpSpPr>
        <p:sp>
          <p:nvSpPr>
            <p:cNvPr id="5" name="Rounded Rectangle 4"/>
            <p:cNvSpPr/>
            <p:nvPr/>
          </p:nvSpPr>
          <p:spPr>
            <a:xfrm>
              <a:off x="4953877" y="2456236"/>
              <a:ext cx="2006708" cy="1066367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rgbClr val="1D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5712" y="2528121"/>
              <a:ext cx="1846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 New"/>
                  <a:cs typeface="Courier New"/>
                </a:rPr>
                <a:t>Do </a:t>
              </a:r>
            </a:p>
            <a:p>
              <a:pPr algn="ctr"/>
              <a:r>
                <a:rPr lang="en-US" sz="2400" dirty="0" smtClean="0">
                  <a:latin typeface="Courier New"/>
                  <a:cs typeface="Courier New"/>
                </a:rPr>
                <a:t>something</a:t>
              </a:r>
              <a:endParaRPr lang="en-US" sz="2400" dirty="0">
                <a:latin typeface="Courier New"/>
                <a:cs typeface="Courier New"/>
              </a:endParaRPr>
            </a:p>
          </p:txBody>
        </p:sp>
      </p:grpSp>
      <p:sp>
        <p:nvSpPr>
          <p:cNvPr id="15" name="Isosceles Triangle 14"/>
          <p:cNvSpPr/>
          <p:nvPr/>
        </p:nvSpPr>
        <p:spPr>
          <a:xfrm rot="16200000">
            <a:off x="3939281" y="1361010"/>
            <a:ext cx="179705" cy="268532"/>
          </a:xfrm>
          <a:prstGeom prst="triangl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09081" y="614470"/>
            <a:ext cx="198921" cy="204013"/>
          </a:xfrm>
          <a:prstGeom prst="ellipse">
            <a:avLst/>
          </a:prstGeom>
          <a:solidFill>
            <a:srgbClr val="0D0D0D"/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2014240" y="3802806"/>
            <a:ext cx="179705" cy="268532"/>
          </a:xfrm>
          <a:prstGeom prst="triangl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864380" y="3580084"/>
            <a:ext cx="179705" cy="268532"/>
          </a:xfrm>
          <a:prstGeom prst="triangl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3939281" y="4464258"/>
            <a:ext cx="179705" cy="268532"/>
          </a:xfrm>
          <a:prstGeom prst="triangl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1D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000">
            <a:off x="2021270" y="5908661"/>
            <a:ext cx="179705" cy="268532"/>
          </a:xfrm>
          <a:prstGeom prst="triangl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81057" y="4216325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DFF00"/>
                </a:solidFill>
                <a:latin typeface="Courier New"/>
                <a:cs typeface="Courier New"/>
              </a:rPr>
              <a:t>Yes</a:t>
            </a:r>
            <a:endParaRPr lang="en-US" dirty="0">
              <a:solidFill>
                <a:srgbClr val="1DFF00"/>
              </a:solidFill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8259" y="195553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Start Here</a:t>
            </a:r>
            <a:endParaRPr lang="en-US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93249" y="617682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  <a:latin typeface="Courier New"/>
                <a:cs typeface="Courier New"/>
              </a:rPr>
              <a:t>Exit loop</a:t>
            </a:r>
            <a:endParaRPr lang="en-US" dirty="0">
              <a:solidFill>
                <a:srgbClr val="CCFFCC"/>
              </a:solidFill>
              <a:latin typeface="Courier New"/>
              <a:cs typeface="Courier New"/>
            </a:endParaRPr>
          </a:p>
        </p:txBody>
      </p:sp>
      <p:sp>
        <p:nvSpPr>
          <p:cNvPr id="2" name="&quot;No&quot; Symbol 1"/>
          <p:cNvSpPr/>
          <p:nvPr/>
        </p:nvSpPr>
        <p:spPr>
          <a:xfrm flipH="1">
            <a:off x="1729066" y="5149690"/>
            <a:ext cx="758952" cy="754844"/>
          </a:xfrm>
          <a:prstGeom prst="noSmoking">
            <a:avLst/>
          </a:prstGeom>
          <a:solidFill>
            <a:srgbClr val="021400"/>
          </a:solidFill>
          <a:ln>
            <a:solidFill>
              <a:srgbClr val="1D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57012" y="1234111"/>
            <a:ext cx="4276985" cy="346323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81676" y="1205932"/>
            <a:ext cx="3665288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while </a:t>
            </a:r>
            <a:r>
              <a:rPr lang="en-US" sz="2200" i="1" dirty="0" smtClean="0">
                <a:latin typeface="Courier New"/>
                <a:cs typeface="Courier New"/>
              </a:rPr>
              <a:t>condition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AFECFF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AFECFF"/>
                </a:solidFill>
                <a:latin typeface="Courier New"/>
                <a:cs typeface="Courier New"/>
              </a:rPr>
              <a:t>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do something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i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en-US" sz="2200" b="1" dirty="0">
                <a:solidFill>
                  <a:srgbClr val="CCFFCC"/>
                </a:solidFill>
                <a:latin typeface="Courier New"/>
                <a:cs typeface="Courier New"/>
              </a:rPr>
              <a:t>while </a:t>
            </a:r>
            <a:r>
              <a:rPr lang="en-US" sz="2200" dirty="0" err="1">
                <a:latin typeface="Courier New"/>
                <a:cs typeface="Courier New"/>
              </a:rPr>
              <a:t>i</a:t>
            </a:r>
            <a:r>
              <a:rPr lang="en-US" sz="2200" dirty="0">
                <a:latin typeface="Courier New"/>
                <a:cs typeface="Courier New"/>
              </a:rPr>
              <a:t> &lt; 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10</a:t>
            </a:r>
            <a:r>
              <a:rPr lang="en-US" sz="2200" dirty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AFECFF"/>
                </a:solidFill>
                <a:latin typeface="Courier New"/>
                <a:cs typeface="Courier New"/>
              </a:rPr>
              <a:t>    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+= 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1</a:t>
            </a:r>
          </a:p>
          <a:p>
            <a:pPr>
              <a:lnSpc>
                <a:spcPct val="13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3633" y="62508"/>
            <a:ext cx="341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Loops in Python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880" y="1234112"/>
            <a:ext cx="4276985" cy="103042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84" y="1205932"/>
            <a:ext cx="3665288" cy="139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 ITEMS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 LIST: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Courier New"/>
                <a:cs typeface="Courier New"/>
              </a:rPr>
              <a:t>   # do something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0069" y="62508"/>
            <a:ext cx="277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File content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34111"/>
            <a:ext cx="8979513" cy="375025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205932"/>
            <a:ext cx="8565251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line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line.strip</a:t>
            </a:r>
            <a:r>
              <a:rPr lang="en-US" sz="2200" dirty="0" smtClean="0">
                <a:latin typeface="Courier New"/>
                <a:cs typeface="Courier New"/>
              </a:rPr>
              <a:t>().split(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01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0069" y="62508"/>
            <a:ext cx="277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File content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34110"/>
            <a:ext cx="8979513" cy="412169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205932"/>
            <a:ext cx="8565251" cy="40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line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line.strip</a:t>
            </a:r>
            <a:r>
              <a:rPr lang="en-US" sz="2200" dirty="0" smtClean="0">
                <a:latin typeface="Courier New"/>
                <a:cs typeface="Courier New"/>
              </a:rPr>
              <a:t>().split(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if subject is male, print race</a:t>
            </a:r>
          </a:p>
        </p:txBody>
      </p:sp>
    </p:spTree>
    <p:extLst>
      <p:ext uri="{BB962C8B-B14F-4D97-AF65-F5344CB8AC3E}">
        <p14:creationId xmlns:p14="http://schemas.microsoft.com/office/powerpoint/2010/main" val="29474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Conditional statements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80" y="1234110"/>
            <a:ext cx="8979513" cy="36424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03" y="1205932"/>
            <a:ext cx="8565251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latin typeface="Courier New"/>
                <a:cs typeface="Courier New"/>
              </a:rPr>
              <a:t>condition: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   # do something</a:t>
            </a:r>
          </a:p>
          <a:p>
            <a:pPr>
              <a:lnSpc>
                <a:spcPct val="130000"/>
              </a:lnSpc>
            </a:pPr>
            <a:r>
              <a:rPr lang="en-US" sz="2200" b="1" dirty="0" err="1">
                <a:solidFill>
                  <a:srgbClr val="CCFFCC"/>
                </a:solidFill>
                <a:latin typeface="Courier New"/>
                <a:cs typeface="Courier New"/>
              </a:rPr>
              <a:t>e</a:t>
            </a:r>
            <a:r>
              <a:rPr lang="en-US" sz="2200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lif</a:t>
            </a:r>
            <a:r>
              <a:rPr lang="en-US" sz="2200" i="1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Courier New"/>
                <a:cs typeface="Courier New"/>
              </a:rPr>
              <a:t>condition: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   # do something</a:t>
            </a:r>
          </a:p>
          <a:p>
            <a:pPr>
              <a:lnSpc>
                <a:spcPct val="130000"/>
              </a:lnSpc>
            </a:pPr>
            <a:r>
              <a:rPr lang="en-US" sz="2200" b="1" dirty="0" err="1">
                <a:solidFill>
                  <a:srgbClr val="CCFFCC"/>
                </a:solidFill>
                <a:latin typeface="Courier New"/>
                <a:cs typeface="Courier New"/>
              </a:rPr>
              <a:t>elif</a:t>
            </a:r>
            <a:r>
              <a:rPr lang="en-US" sz="2200" i="1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i="1" dirty="0">
                <a:solidFill>
                  <a:srgbClr val="FFFFFF"/>
                </a:solidFill>
                <a:latin typeface="Courier New"/>
                <a:cs typeface="Courier New"/>
              </a:rPr>
              <a:t>condition: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1DFF00"/>
                </a:solidFill>
                <a:latin typeface="Courier New"/>
                <a:cs typeface="Courier New"/>
              </a:rPr>
              <a:t>    # do something</a:t>
            </a: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else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   # do something</a:t>
            </a:r>
          </a:p>
        </p:txBody>
      </p:sp>
    </p:spTree>
    <p:extLst>
      <p:ext uri="{BB962C8B-B14F-4D97-AF65-F5344CB8AC3E}">
        <p14:creationId xmlns:p14="http://schemas.microsoft.com/office/powerpoint/2010/main" val="27232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880" y="1234110"/>
            <a:ext cx="8979513" cy="36424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Conditional statements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03" y="1205932"/>
            <a:ext cx="8565251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i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b="1" dirty="0" smtClean="0">
                <a:solidFill>
                  <a:srgbClr val="FFFF00"/>
                </a:solidFill>
                <a:latin typeface="Courier New"/>
                <a:cs typeface="Courier New"/>
              </a:rPr>
              <a:t>==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0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i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 is null"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b="1" dirty="0" err="1">
                <a:solidFill>
                  <a:srgbClr val="CCFFCC"/>
                </a:solidFill>
                <a:latin typeface="Courier New"/>
                <a:cs typeface="Courier New"/>
              </a:rPr>
              <a:t>elif</a:t>
            </a:r>
            <a:r>
              <a:rPr lang="en-US" sz="2200" i="1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solidFill>
                  <a:srgbClr val="FFFF00"/>
                </a:solidFill>
                <a:latin typeface="Courier New"/>
                <a:cs typeface="Courier New"/>
              </a:rPr>
              <a:t>==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1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>
                <a:solidFill>
                  <a:srgbClr val="AFECFF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 is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1"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b="1" dirty="0" err="1" smtClean="0">
                <a:solidFill>
                  <a:srgbClr val="CCFFCC"/>
                </a:solidFill>
                <a:latin typeface="Courier New"/>
                <a:cs typeface="Courier New"/>
              </a:rPr>
              <a:t>elif</a:t>
            </a:r>
            <a:r>
              <a:rPr lang="en-US" sz="2200" i="1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b="1" dirty="0" smtClean="0">
                <a:solidFill>
                  <a:srgbClr val="FFFF00"/>
                </a:solidFill>
                <a:latin typeface="Courier New"/>
                <a:cs typeface="Courier New"/>
              </a:rPr>
              <a:t>&gt;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1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>
                <a:solidFill>
                  <a:srgbClr val="AFECFF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 is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positive"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else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   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"</a:t>
            </a:r>
            <a:r>
              <a:rPr lang="en-US" sz="2200" dirty="0" err="1">
                <a:solidFill>
                  <a:srgbClr val="AFECFF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 is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negative. Or between 0 and 1"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lang="en-US" sz="2200" i="1" dirty="0" smtClean="0">
              <a:solidFill>
                <a:srgbClr val="1D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33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Conditional statements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80" y="1234110"/>
            <a:ext cx="8979513" cy="194102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03" y="1205932"/>
            <a:ext cx="8565251" cy="183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carrots: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"let’s make a salad"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else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   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"where is the rabbit?"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lang="en-US" sz="2200" i="1" dirty="0" smtClean="0">
              <a:solidFill>
                <a:srgbClr val="1D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46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6240" y="62508"/>
            <a:ext cx="449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Programming concepts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3848" y="1350570"/>
            <a:ext cx="4775666" cy="3934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List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Dictionary of things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Functions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Modules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Lucida Console"/>
                <a:cs typeface="Lucida Console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42807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4325" y="62508"/>
            <a:ext cx="535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Monaco"/>
                <a:cs typeface="Monaco"/>
              </a:rPr>
              <a:t>Useful </a:t>
            </a:r>
            <a:r>
              <a:rPr lang="en-US" sz="2800" dirty="0" smtClean="0">
                <a:latin typeface="Monaco"/>
                <a:cs typeface="Monaco"/>
              </a:rPr>
              <a:t>tidbits </a:t>
            </a:r>
            <a:r>
              <a:rPr lang="en-US" sz="2800" dirty="0">
                <a:latin typeface="Monaco"/>
                <a:cs typeface="Monaco"/>
              </a:rPr>
              <a:t>- Boolean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6861" y="1532305"/>
            <a:ext cx="8057934" cy="4207078"/>
            <a:chOff x="566861" y="2222607"/>
            <a:chExt cx="8057934" cy="4207078"/>
          </a:xfrm>
        </p:grpSpPr>
        <p:sp>
          <p:nvSpPr>
            <p:cNvPr id="8" name="Rectangle 7"/>
            <p:cNvSpPr/>
            <p:nvPr/>
          </p:nvSpPr>
          <p:spPr>
            <a:xfrm>
              <a:off x="608500" y="2222607"/>
              <a:ext cx="8016295" cy="4207078"/>
            </a:xfrm>
            <a:prstGeom prst="rect">
              <a:avLst/>
            </a:prstGeom>
            <a:noFill/>
            <a:ln w="19050" cmpd="sng"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595272" y="3201613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08500" y="3838362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08500" y="4475111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8500" y="5111860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08500" y="5748608"/>
              <a:ext cx="8016295" cy="3969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13473" y="2222607"/>
              <a:ext cx="0" cy="4207078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4300" y="2467909"/>
              <a:ext cx="9264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1DFF00"/>
                  </a:solidFill>
                  <a:latin typeface="Lucida Console"/>
                  <a:cs typeface="Lucida Console"/>
                </a:rPr>
                <a:t>t</a:t>
              </a:r>
              <a:r>
                <a:rPr lang="en-US" sz="2400" dirty="0" smtClean="0">
                  <a:solidFill>
                    <a:srgbClr val="1DFF00"/>
                  </a:solidFill>
                  <a:latin typeface="Lucida Console"/>
                  <a:cs typeface="Lucida Console"/>
                </a:rPr>
                <a:t>rue</a:t>
              </a:r>
              <a:endParaRPr lang="en-US" sz="2400" dirty="0">
                <a:solidFill>
                  <a:srgbClr val="1DFF00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31815" y="2467909"/>
              <a:ext cx="1111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1DFF00"/>
                  </a:solidFill>
                  <a:latin typeface="Lucida Console"/>
                  <a:cs typeface="Lucida Console"/>
                </a:rPr>
                <a:t>f</a:t>
              </a:r>
              <a:r>
                <a:rPr lang="en-US" sz="2400" dirty="0" smtClean="0">
                  <a:solidFill>
                    <a:srgbClr val="1DFF00"/>
                  </a:solidFill>
                  <a:latin typeface="Lucida Console"/>
                  <a:cs typeface="Lucida Console"/>
                </a:rPr>
                <a:t>alse</a:t>
              </a:r>
              <a:endParaRPr lang="en-US" sz="2400" dirty="0">
                <a:solidFill>
                  <a:srgbClr val="1DFF00"/>
                </a:solidFill>
                <a:latin typeface="Lucida Console"/>
                <a:cs typeface="Lucida Console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24304" y="3320677"/>
              <a:ext cx="9264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True</a:t>
              </a:r>
              <a:endParaRPr lang="en-US" sz="2400" b="1" dirty="0">
                <a:solidFill>
                  <a:srgbClr val="CCFFC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1719" y="4603967"/>
              <a:ext cx="2031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1</a:t>
              </a:r>
              <a:r>
                <a:rPr lang="en-US" sz="2400" dirty="0" smtClean="0">
                  <a:latin typeface="Courier New"/>
                  <a:cs typeface="Courier New"/>
                </a:rPr>
                <a:t>, </a:t>
              </a:r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1.3</a:t>
              </a:r>
              <a:r>
                <a:rPr lang="en-US" sz="2400" dirty="0" smtClean="0">
                  <a:latin typeface="Courier New"/>
                  <a:cs typeface="Courier New"/>
                </a:rPr>
                <a:t>, </a:t>
              </a:r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4J</a:t>
              </a:r>
              <a:endParaRPr lang="en-US" sz="2400" dirty="0">
                <a:solidFill>
                  <a:srgbClr val="CCFFC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31562" y="3320677"/>
              <a:ext cx="1111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False</a:t>
              </a:r>
              <a:endParaRPr lang="en-US" sz="2400" b="1" dirty="0">
                <a:solidFill>
                  <a:srgbClr val="CCFFC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4285" y="3962323"/>
              <a:ext cx="9264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None</a:t>
              </a:r>
              <a:endParaRPr lang="en-US" sz="2400" b="1" dirty="0">
                <a:solidFill>
                  <a:srgbClr val="CCFFC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67947" y="4603968"/>
              <a:ext cx="2039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0</a:t>
              </a:r>
              <a:r>
                <a:rPr lang="en-US" sz="2400" dirty="0" smtClean="0">
                  <a:latin typeface="Courier New"/>
                  <a:cs typeface="Courier New"/>
                </a:rPr>
                <a:t>,</a:t>
              </a:r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 0.0</a:t>
              </a:r>
              <a:r>
                <a:rPr lang="en-US" sz="24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,</a:t>
              </a:r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 0j</a:t>
              </a:r>
              <a:endParaRPr lang="en-US" sz="2400" dirty="0">
                <a:solidFill>
                  <a:srgbClr val="CCFFC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7945" y="5245613"/>
              <a:ext cx="2039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 New"/>
                  <a:cs typeface="Courier New"/>
                </a:rPr>
                <a:t>'', [], ()</a:t>
              </a:r>
              <a:endParaRPr lang="en-US" sz="2400" dirty="0">
                <a:latin typeface="Courier New"/>
                <a:cs typeface="Courier New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09732" y="5887259"/>
              <a:ext cx="555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 New"/>
                  <a:cs typeface="Courier New"/>
                </a:rPr>
                <a:t>{}</a:t>
              </a:r>
              <a:endParaRPr lang="en-US" sz="2400" dirty="0">
                <a:latin typeface="Courier New"/>
                <a:cs typeface="Courier New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2935" y="5245612"/>
              <a:ext cx="3509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'hi'</a:t>
              </a:r>
              <a:r>
                <a:rPr lang="en-US" sz="2400" dirty="0">
                  <a:latin typeface="Courier New"/>
                  <a:cs typeface="Courier New"/>
                </a:rPr>
                <a:t>, </a:t>
              </a:r>
              <a:r>
                <a:rPr lang="en-US" sz="2400" dirty="0" smtClean="0">
                  <a:latin typeface="Courier New"/>
                  <a:cs typeface="Courier New"/>
                </a:rPr>
                <a:t>[</a:t>
              </a:r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1</a:t>
              </a:r>
              <a:r>
                <a:rPr lang="en-US" sz="2400" dirty="0" smtClean="0">
                  <a:latin typeface="Courier New"/>
                  <a:cs typeface="Courier New"/>
                </a:rPr>
                <a:t>,</a:t>
              </a:r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2</a:t>
              </a:r>
              <a:r>
                <a:rPr lang="en-US" sz="2400" dirty="0" smtClean="0">
                  <a:latin typeface="Courier New"/>
                  <a:cs typeface="Courier New"/>
                </a:rPr>
                <a:t>]</a:t>
              </a:r>
              <a:r>
                <a:rPr lang="en-US" sz="2400" dirty="0">
                  <a:latin typeface="Courier New"/>
                  <a:cs typeface="Courier New"/>
                </a:rPr>
                <a:t>, </a:t>
              </a:r>
              <a:r>
                <a:rPr lang="en-US" sz="2400" dirty="0" smtClean="0">
                  <a:latin typeface="Courier New"/>
                  <a:cs typeface="Courier New"/>
                </a:rPr>
                <a:t>(</a:t>
              </a:r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2</a:t>
              </a:r>
              <a:r>
                <a:rPr lang="en-US" sz="240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,</a:t>
              </a:r>
              <a:r>
                <a:rPr lang="en-US" sz="2400" dirty="0" smtClean="0">
                  <a:solidFill>
                    <a:srgbClr val="CCFFCC"/>
                  </a:solidFill>
                  <a:latin typeface="Courier New"/>
                  <a:cs typeface="Courier New"/>
                </a:rPr>
                <a:t>3</a:t>
              </a:r>
              <a:r>
                <a:rPr lang="en-US" sz="2400" dirty="0" smtClean="0">
                  <a:latin typeface="Courier New"/>
                  <a:cs typeface="Courier New"/>
                </a:rPr>
                <a:t>)</a:t>
              </a:r>
              <a:endParaRPr lang="en-US" sz="2400" dirty="0">
                <a:latin typeface="Courier New"/>
                <a:cs typeface="Courier New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6861" y="5887259"/>
              <a:ext cx="406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 New"/>
                  <a:cs typeface="Courier New"/>
                </a:rPr>
                <a:t>{</a:t>
              </a:r>
              <a:r>
                <a:rPr lang="en-US" sz="2400" dirty="0" err="1" smtClean="0">
                  <a:latin typeface="Courier New"/>
                  <a:cs typeface="Courier New"/>
                </a:rPr>
                <a:t>fr</a:t>
              </a:r>
              <a:r>
                <a:rPr lang="en-US" sz="2400" dirty="0" smtClean="0">
                  <a:latin typeface="Courier New"/>
                  <a:cs typeface="Courier New"/>
                </a:rPr>
                <a:t>: 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"non"</a:t>
              </a:r>
              <a:r>
                <a:rPr lang="en-US" sz="2400" dirty="0" smtClean="0">
                  <a:latin typeface="Courier New"/>
                  <a:cs typeface="Courier New"/>
                </a:rPr>
                <a:t>, en: </a:t>
              </a:r>
              <a:r>
                <a:rPr lang="en-US" sz="2400" dirty="0" smtClean="0">
                  <a:solidFill>
                    <a:srgbClr val="AFECFF"/>
                  </a:solidFill>
                  <a:latin typeface="Courier New"/>
                  <a:cs typeface="Courier New"/>
                </a:rPr>
                <a:t>"no"</a:t>
              </a:r>
              <a:r>
                <a:rPr lang="en-US" sz="2400" dirty="0" smtClean="0">
                  <a:latin typeface="Courier New"/>
                  <a:cs typeface="Courier New"/>
                </a:rPr>
                <a:t>}</a:t>
              </a:r>
              <a:endParaRPr lang="en-US" sz="2400" dirty="0">
                <a:latin typeface="Courier New"/>
                <a:cs typeface="Courier New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8392" y="878776"/>
            <a:ext cx="33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Will evaluate as: 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842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5283" y="62508"/>
            <a:ext cx="492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Conditional statements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80" y="1234110"/>
            <a:ext cx="8979513" cy="328297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03" y="1205932"/>
            <a:ext cx="8565251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c</a:t>
            </a:r>
            <a:r>
              <a:rPr lang="en-US" sz="2200" dirty="0" smtClean="0">
                <a:latin typeface="Courier New"/>
                <a:cs typeface="Courier New"/>
              </a:rPr>
              <a:t>olor =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 "red"</a:t>
            </a: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200" b="1" dirty="0" smtClean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color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primary_color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(color +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 is a primary color"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200" b="1" dirty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color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not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primary_color</a:t>
            </a:r>
            <a:r>
              <a:rPr lang="en-US" sz="2200" dirty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lang="en-US" sz="2200" dirty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(color +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"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is not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a primary color"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40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0069" y="62508"/>
            <a:ext cx="277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File content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34110"/>
            <a:ext cx="8979513" cy="503229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205932"/>
            <a:ext cx="8565251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line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line.strip</a:t>
            </a:r>
            <a:r>
              <a:rPr lang="en-US" sz="2200" dirty="0" smtClean="0">
                <a:latin typeface="Courier New"/>
                <a:cs typeface="Courier New"/>
              </a:rPr>
              <a:t>().split(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if subject is male, print race: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   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4</a:t>
            </a:r>
            <a:r>
              <a:rPr lang="en-US" sz="2200" dirty="0" smtClean="0">
                <a:latin typeface="Courier New"/>
                <a:cs typeface="Courier New"/>
              </a:rPr>
              <a:t>] </a:t>
            </a:r>
            <a:r>
              <a:rPr lang="en-US" sz="2200" b="1" dirty="0" smtClean="0">
                <a:solidFill>
                  <a:srgbClr val="FFFF00"/>
                </a:solidFill>
                <a:latin typeface="Courier New"/>
                <a:cs typeface="Courier New"/>
              </a:rPr>
              <a:t>==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'Male'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latin typeface="Courier New"/>
                <a:cs typeface="Courier New"/>
              </a:rPr>
              <a:t> </a:t>
            </a:r>
            <a:r>
              <a:rPr lang="en-US" sz="2200" i="1" dirty="0" smtClean="0">
                <a:latin typeface="Courier New"/>
                <a:cs typeface="Courier New"/>
              </a:rPr>
              <a:t>          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5</a:t>
            </a:r>
            <a:r>
              <a:rPr lang="en-US" sz="2200" dirty="0" smtClean="0">
                <a:latin typeface="Courier New"/>
                <a:cs typeface="Courier New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5440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73633" y="62508"/>
            <a:ext cx="341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String matching</a:t>
            </a:r>
            <a:endParaRPr lang="en-US" sz="2800" dirty="0">
              <a:latin typeface="Monaco"/>
              <a:cs typeface="Monac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7162" y="1403423"/>
            <a:ext cx="8417093" cy="1179891"/>
            <a:chOff x="357162" y="5494545"/>
            <a:chExt cx="8417093" cy="1179891"/>
          </a:xfrm>
        </p:grpSpPr>
        <p:sp>
          <p:nvSpPr>
            <p:cNvPr id="5" name="TextBox 4"/>
            <p:cNvSpPr txBox="1"/>
            <p:nvPr/>
          </p:nvSpPr>
          <p:spPr>
            <a:xfrm>
              <a:off x="2026513" y="6305104"/>
              <a:ext cx="6747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Lucida Console"/>
                  <a:cs typeface="Lucida Console"/>
                </a:rPr>
                <a:t>Checks if </a:t>
              </a:r>
              <a:r>
                <a:rPr lang="en-US" i="1" dirty="0" err="1" smtClean="0">
                  <a:solidFill>
                    <a:srgbClr val="FFFF00"/>
                  </a:solidFill>
                  <a:latin typeface="Courier New"/>
                  <a:cs typeface="Courier New"/>
                </a:rPr>
                <a:t>str</a:t>
              </a:r>
              <a:r>
                <a:rPr lang="en-US" dirty="0" smtClean="0">
                  <a:solidFill>
                    <a:srgbClr val="FFFF00"/>
                  </a:solidFill>
                  <a:latin typeface="Lucida Console"/>
                  <a:cs typeface="Lucida Console"/>
                </a:rPr>
                <a:t> </a:t>
              </a:r>
              <a:r>
                <a:rPr lang="en-US" dirty="0" smtClean="0">
                  <a:latin typeface="Lucida Console"/>
                  <a:cs typeface="Lucida Console"/>
                </a:rPr>
                <a:t>starts or ends with </a:t>
              </a:r>
              <a:r>
                <a:rPr lang="en-US" i="1" dirty="0" smtClean="0">
                  <a:solidFill>
                    <a:srgbClr val="FFFF00"/>
                  </a:solidFill>
                  <a:latin typeface="Courier New"/>
                  <a:cs typeface="Courier New"/>
                </a:rPr>
                <a:t>prefix</a:t>
              </a:r>
              <a:r>
                <a:rPr lang="en-US" dirty="0" smtClean="0">
                  <a:latin typeface="Lucida Console"/>
                  <a:cs typeface="Lucida Console"/>
                </a:rPr>
                <a:t>/</a:t>
              </a:r>
              <a:r>
                <a:rPr lang="en-US" i="1" dirty="0" smtClean="0">
                  <a:solidFill>
                    <a:srgbClr val="FFFF00"/>
                  </a:solidFill>
                  <a:latin typeface="Courier New"/>
                  <a:cs typeface="Courier New"/>
                </a:rPr>
                <a:t>suffix</a:t>
              </a:r>
              <a:r>
                <a:rPr lang="en-US" dirty="0" smtClean="0">
                  <a:latin typeface="Courier New"/>
                  <a:cs typeface="Courier New"/>
                </a:rPr>
                <a:t> </a:t>
              </a:r>
              <a:endParaRPr lang="en-US" dirty="0">
                <a:latin typeface="Courier New"/>
                <a:cs typeface="Courier New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57162" y="5494545"/>
              <a:ext cx="8413141" cy="855654"/>
              <a:chOff x="357162" y="4869944"/>
              <a:chExt cx="8413141" cy="8556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7162" y="4894601"/>
                <a:ext cx="8413141" cy="830997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5727" y="4869944"/>
                <a:ext cx="42643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 smtClean="0">
                    <a:solidFill>
                      <a:srgbClr val="FFFF00"/>
                    </a:solidFill>
                    <a:latin typeface="Courier New"/>
                    <a:cs typeface="Courier New"/>
                  </a:rPr>
                  <a:t>str</a:t>
                </a:r>
                <a:r>
                  <a:rPr lang="en-US" sz="2400" dirty="0" err="1" smtClean="0">
                    <a:latin typeface="Courier New"/>
                    <a:cs typeface="Courier New"/>
                  </a:rPr>
                  <a:t>.startswith</a:t>
                </a:r>
                <a:r>
                  <a:rPr lang="en-US" sz="2400" dirty="0" smtClean="0">
                    <a:latin typeface="Courier New"/>
                    <a:cs typeface="Courier New"/>
                  </a:rPr>
                  <a:t>(</a:t>
                </a:r>
                <a:r>
                  <a:rPr lang="en-US" sz="2400" i="1" dirty="0" smtClean="0">
                    <a:solidFill>
                      <a:srgbClr val="FFFF00"/>
                    </a:solidFill>
                    <a:latin typeface="Courier New"/>
                    <a:cs typeface="Courier New"/>
                  </a:rPr>
                  <a:t>prefix</a:t>
                </a:r>
                <a:r>
                  <a:rPr lang="en-US" sz="2400" dirty="0" smtClean="0">
                    <a:latin typeface="Courier New"/>
                    <a:cs typeface="Courier New"/>
                  </a:rPr>
                  <a:t>)</a:t>
                </a:r>
              </a:p>
              <a:p>
                <a:r>
                  <a:rPr lang="en-US" sz="2400" i="1" dirty="0" err="1" smtClean="0">
                    <a:solidFill>
                      <a:srgbClr val="FFFF00"/>
                    </a:solidFill>
                    <a:latin typeface="Courier New"/>
                    <a:cs typeface="Courier New"/>
                  </a:rPr>
                  <a:t>str</a:t>
                </a:r>
                <a:r>
                  <a:rPr lang="en-US" sz="2400" dirty="0" err="1" smtClean="0">
                    <a:latin typeface="Courier New"/>
                    <a:cs typeface="Courier New"/>
                  </a:rPr>
                  <a:t>.endswith</a:t>
                </a:r>
                <a:r>
                  <a:rPr lang="en-US" sz="2400" dirty="0" smtClean="0">
                    <a:latin typeface="Courier New"/>
                    <a:cs typeface="Courier New"/>
                  </a:rPr>
                  <a:t>(</a:t>
                </a:r>
                <a:r>
                  <a:rPr lang="en-US" sz="2400" i="1" dirty="0" smtClean="0">
                    <a:solidFill>
                      <a:srgbClr val="FFFF00"/>
                    </a:solidFill>
                    <a:latin typeface="Courier New"/>
                    <a:cs typeface="Courier New"/>
                  </a:rPr>
                  <a:t>suffix</a:t>
                </a:r>
                <a:r>
                  <a:rPr lang="en-US" sz="2400" dirty="0" smtClean="0">
                    <a:latin typeface="Courier New"/>
                    <a:cs typeface="Courier New"/>
                  </a:rPr>
                  <a:t>)</a:t>
                </a:r>
                <a:endParaRPr lang="en-US" sz="2400" i="1" dirty="0">
                  <a:latin typeface="Courier New"/>
                  <a:cs typeface="Courier New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08699" y="5067214"/>
                <a:ext cx="2039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1DFF00"/>
                    </a:solidFill>
                    <a:latin typeface="Lucida Console"/>
                    <a:cs typeface="Lucida Console"/>
                  </a:rPr>
                  <a:t>True/False</a:t>
                </a:r>
                <a:endParaRPr lang="en-US" sz="2400" dirty="0">
                  <a:solidFill>
                    <a:srgbClr val="1DFF00"/>
                  </a:solidFill>
                  <a:latin typeface="Lucida Console"/>
                  <a:cs typeface="Lucida Console"/>
                </a:endParaRPr>
              </a:p>
            </p:txBody>
          </p:sp>
          <p:sp>
            <p:nvSpPr>
              <p:cNvPr id="11" name="Notched Right Arrow 10"/>
              <p:cNvSpPr/>
              <p:nvPr/>
            </p:nvSpPr>
            <p:spPr>
              <a:xfrm>
                <a:off x="4833240" y="5104739"/>
                <a:ext cx="1356265" cy="400020"/>
              </a:xfrm>
              <a:prstGeom prst="notchedRightArrow">
                <a:avLst/>
              </a:prstGeom>
              <a:solidFill>
                <a:schemeClr val="bg1"/>
              </a:solidFill>
              <a:ln>
                <a:solidFill>
                  <a:srgbClr val="1D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357162" y="3039537"/>
            <a:ext cx="8413141" cy="172916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6197" y="3076524"/>
            <a:ext cx="57255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ew_line1 = </a:t>
            </a:r>
            <a:r>
              <a:rPr lang="en-US" sz="2400" dirty="0" smtClean="0">
                <a:solidFill>
                  <a:srgbClr val="AFECFF"/>
                </a:solidFill>
                <a:latin typeface="Courier New"/>
                <a:cs typeface="Courier New"/>
              </a:rPr>
              <a:t>'a simple example'</a:t>
            </a:r>
          </a:p>
          <a:p>
            <a:r>
              <a:rPr lang="en-US" sz="24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new_line1.startswith(</a:t>
            </a:r>
            <a:r>
              <a:rPr lang="en-US" sz="2400" dirty="0">
                <a:solidFill>
                  <a:srgbClr val="AFECFF"/>
                </a:solidFill>
                <a:latin typeface="Courier New"/>
                <a:cs typeface="Courier New"/>
              </a:rPr>
              <a:t>'a'</a:t>
            </a:r>
            <a:r>
              <a:rPr lang="en-US" sz="2400" dirty="0">
                <a:latin typeface="Courier New"/>
                <a:cs typeface="Courier New"/>
              </a:rPr>
              <a:t>):</a:t>
            </a:r>
          </a:p>
          <a:p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>
                <a:solidFill>
                  <a:srgbClr val="AFECFF"/>
                </a:solidFill>
                <a:latin typeface="Courier New"/>
                <a:cs typeface="Courier New"/>
              </a:rPr>
              <a:t>'yay!'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r>
              <a:rPr lang="en-US" sz="2400" dirty="0">
                <a:latin typeface="Courier New"/>
                <a:cs typeface="Courier New"/>
              </a:rPr>
              <a:t>&gt;&gt; yay!</a:t>
            </a:r>
            <a:endParaRPr lang="en-US" sz="2400" dirty="0" smtClean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262" y="5055167"/>
            <a:ext cx="6348838" cy="1477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For more complex string matching:</a:t>
            </a:r>
          </a:p>
          <a:p>
            <a:endParaRPr lang="en-US" sz="2400" dirty="0" smtClean="0">
              <a:solidFill>
                <a:srgbClr val="1DFF00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rgbClr val="1DFF00"/>
                </a:solidFill>
                <a:latin typeface="Lucida Console"/>
                <a:cs typeface="Lucida Console"/>
              </a:rPr>
              <a:t>re module:</a:t>
            </a:r>
            <a:endParaRPr lang="en-US" sz="2400" dirty="0">
              <a:latin typeface="Lucida Console"/>
              <a:cs typeface="Lucida Console"/>
            </a:endParaRPr>
          </a:p>
          <a:p>
            <a:pPr lvl="1"/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https://</a:t>
            </a:r>
            <a:r>
              <a:rPr lang="en-US" dirty="0" err="1">
                <a:solidFill>
                  <a:srgbClr val="CCFFCC"/>
                </a:solidFill>
                <a:latin typeface="Lucida Console"/>
                <a:cs typeface="Lucida Console"/>
              </a:rPr>
              <a:t>docs.python.org</a:t>
            </a:r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/3/library/</a:t>
            </a:r>
            <a:r>
              <a:rPr lang="en-US" dirty="0" err="1">
                <a:solidFill>
                  <a:srgbClr val="CCFFCC"/>
                </a:solidFill>
                <a:latin typeface="Lucida Console"/>
                <a:cs typeface="Lucida Console"/>
              </a:rPr>
              <a:t>re.html</a:t>
            </a:r>
            <a:endParaRPr lang="en-US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0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145" y="62508"/>
            <a:ext cx="858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Regular expression – matching a pattern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2291" y="2036881"/>
            <a:ext cx="7451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CFFCC"/>
                </a:solidFill>
                <a:latin typeface="Lucida Console"/>
                <a:cs typeface="Lucida Console"/>
              </a:rPr>
              <a:t>Sequence of characters that defines a pattern</a:t>
            </a:r>
            <a:endParaRPr lang="en-US" sz="32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08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145" y="62508"/>
            <a:ext cx="858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Regular expression – matching a pattern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3" name="Picture 2" descr="xkcdr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762000"/>
            <a:ext cx="4229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145" y="62508"/>
            <a:ext cx="858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Regular expression – matching a pattern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5579" y="1617526"/>
            <a:ext cx="129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^.*$\?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3286" y="6242442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https://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www.debuggex.com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cheatsheet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/regex/</a:t>
            </a:r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python</a:t>
            </a:r>
          </a:p>
          <a:p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http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://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www.pyregex.com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71096" y="2054435"/>
            <a:ext cx="0" cy="1446998"/>
          </a:xfrm>
          <a:prstGeom prst="straightConnector1">
            <a:avLst/>
          </a:prstGeom>
          <a:ln>
            <a:solidFill>
              <a:srgbClr val="1D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45574" y="2054435"/>
            <a:ext cx="960054" cy="220982"/>
            <a:chOff x="4845574" y="2054435"/>
            <a:chExt cx="960054" cy="22098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856158" y="2054435"/>
              <a:ext cx="0" cy="220982"/>
            </a:xfrm>
            <a:prstGeom prst="straightConnector1">
              <a:avLst/>
            </a:prstGeom>
            <a:ln>
              <a:solidFill>
                <a:srgbClr val="1DFF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>
              <a:off x="5325601" y="1788793"/>
              <a:ext cx="0" cy="960054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62776" y="2054435"/>
            <a:ext cx="597141" cy="654898"/>
            <a:chOff x="4662776" y="2054435"/>
            <a:chExt cx="597141" cy="65489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662776" y="2054435"/>
              <a:ext cx="0" cy="654898"/>
            </a:xfrm>
            <a:prstGeom prst="straightConnector1">
              <a:avLst/>
            </a:prstGeom>
            <a:ln>
              <a:solidFill>
                <a:srgbClr val="1DFF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662776" y="2697447"/>
              <a:ext cx="597141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flipH="1">
            <a:off x="3686826" y="2054435"/>
            <a:ext cx="597141" cy="654898"/>
            <a:chOff x="4662776" y="2054435"/>
            <a:chExt cx="597141" cy="654898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4662776" y="2054435"/>
              <a:ext cx="0" cy="654898"/>
            </a:xfrm>
            <a:prstGeom prst="straightConnector1">
              <a:avLst/>
            </a:prstGeom>
            <a:ln>
              <a:solidFill>
                <a:srgbClr val="1DFF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62776" y="2697447"/>
              <a:ext cx="597141" cy="0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162226" y="2054435"/>
            <a:ext cx="960054" cy="220982"/>
            <a:chOff x="3162226" y="2054435"/>
            <a:chExt cx="960054" cy="22098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111696" y="2054435"/>
              <a:ext cx="0" cy="220982"/>
            </a:xfrm>
            <a:prstGeom prst="straightConnector1">
              <a:avLst/>
            </a:prstGeom>
            <a:ln>
              <a:solidFill>
                <a:srgbClr val="1DFF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3642253" y="1788793"/>
              <a:ext cx="0" cy="960054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-371391" y="2034630"/>
            <a:ext cx="34661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 smtClean="0">
                <a:latin typeface="Courier"/>
                <a:cs typeface="Courier"/>
              </a:rPr>
              <a:t>Start of a string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4265" y="2479328"/>
            <a:ext cx="3358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 smtClean="0">
                <a:latin typeface="Courier"/>
                <a:cs typeface="Courier"/>
              </a:rPr>
              <a:t>Any character except newline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76940" y="2034630"/>
            <a:ext cx="306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"/>
                <a:cs typeface="Courier"/>
              </a:rPr>
              <a:t>Escapes character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51205" y="2473081"/>
            <a:ext cx="3065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"/>
                <a:cs typeface="Courier"/>
              </a:rPr>
              <a:t>End of a string</a:t>
            </a:r>
            <a:endParaRPr lang="en-US" sz="2100" dirty="0">
              <a:latin typeface="Courier"/>
              <a:cs typeface="Courie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2812" y="3636112"/>
            <a:ext cx="3065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>
                <a:latin typeface="Courier"/>
                <a:cs typeface="Courier"/>
              </a:rPr>
              <a:t>0 or more </a:t>
            </a:r>
            <a:r>
              <a:rPr lang="en-US" sz="2100" dirty="0" err="1" smtClean="0">
                <a:latin typeface="Courier"/>
                <a:cs typeface="Courier"/>
              </a:rPr>
              <a:t>occurences</a:t>
            </a:r>
            <a:endParaRPr lang="en-US" sz="2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32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145" y="62508"/>
            <a:ext cx="858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Regular expression – matching a pattern</a:t>
            </a:r>
            <a:endParaRPr lang="en-US" sz="2800" dirty="0">
              <a:latin typeface="Monaco"/>
              <a:cs typeface="Monaco"/>
            </a:endParaRPr>
          </a:p>
        </p:txBody>
      </p:sp>
      <p:pic>
        <p:nvPicPr>
          <p:cNvPr id="3" name="Picture 2" descr="xkcdr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762000"/>
            <a:ext cx="4229100" cy="533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8111" y="3080286"/>
            <a:ext cx="1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Any answer!</a:t>
            </a:r>
            <a:endParaRPr lang="en-US" dirty="0">
              <a:latin typeface="Lucida Console"/>
              <a:cs typeface="Lucida Console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01318" y="3264582"/>
            <a:ext cx="2162930" cy="221058"/>
            <a:chOff x="5001318" y="3264582"/>
            <a:chExt cx="2162930" cy="221058"/>
          </a:xfrm>
        </p:grpSpPr>
        <p:grpSp>
          <p:nvGrpSpPr>
            <p:cNvPr id="4" name="Group 3"/>
            <p:cNvGrpSpPr/>
            <p:nvPr/>
          </p:nvGrpSpPr>
          <p:grpSpPr>
            <a:xfrm flipV="1">
              <a:off x="5001318" y="3264582"/>
              <a:ext cx="2162930" cy="220982"/>
              <a:chOff x="4845574" y="2054435"/>
              <a:chExt cx="960054" cy="220982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856158" y="2054435"/>
                <a:ext cx="0" cy="220982"/>
              </a:xfrm>
              <a:prstGeom prst="straightConnector1">
                <a:avLst/>
              </a:prstGeom>
              <a:ln>
                <a:solidFill>
                  <a:srgbClr val="1DFF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rot="16200000">
                <a:off x="5325601" y="1788793"/>
                <a:ext cx="0" cy="960054"/>
              </a:xfrm>
              <a:prstGeom prst="straightConnector1">
                <a:avLst/>
              </a:prstGeom>
              <a:ln>
                <a:solidFill>
                  <a:srgbClr val="1DFF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flipV="1">
              <a:off x="5004863" y="3264658"/>
              <a:ext cx="1675338" cy="220982"/>
              <a:chOff x="4845574" y="2054435"/>
              <a:chExt cx="960054" cy="22098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4856158" y="2054435"/>
                <a:ext cx="0" cy="220982"/>
              </a:xfrm>
              <a:prstGeom prst="straightConnector1">
                <a:avLst/>
              </a:prstGeom>
              <a:ln>
                <a:solidFill>
                  <a:srgbClr val="0741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16200000">
                <a:off x="5325601" y="1788793"/>
                <a:ext cx="0" cy="960054"/>
              </a:xfrm>
              <a:prstGeom prst="straightConnector1">
                <a:avLst/>
              </a:prstGeom>
              <a:ln>
                <a:solidFill>
                  <a:srgbClr val="0741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1985079" y="2560715"/>
            <a:ext cx="1688980" cy="221058"/>
            <a:chOff x="1985079" y="2560715"/>
            <a:chExt cx="1688980" cy="221058"/>
          </a:xfrm>
        </p:grpSpPr>
        <p:grpSp>
          <p:nvGrpSpPr>
            <p:cNvPr id="13" name="Group 12"/>
            <p:cNvGrpSpPr/>
            <p:nvPr/>
          </p:nvGrpSpPr>
          <p:grpSpPr>
            <a:xfrm flipH="1" flipV="1">
              <a:off x="1985079" y="2560715"/>
              <a:ext cx="1688980" cy="221058"/>
              <a:chOff x="4845574" y="2054435"/>
              <a:chExt cx="960054" cy="220982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4856158" y="2054435"/>
                <a:ext cx="0" cy="220982"/>
              </a:xfrm>
              <a:prstGeom prst="straightConnector1">
                <a:avLst/>
              </a:prstGeom>
              <a:ln>
                <a:solidFill>
                  <a:srgbClr val="1DFF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6200000">
                <a:off x="5325601" y="1788793"/>
                <a:ext cx="0" cy="960054"/>
              </a:xfrm>
              <a:prstGeom prst="straightConnector1">
                <a:avLst/>
              </a:prstGeom>
              <a:ln>
                <a:solidFill>
                  <a:srgbClr val="1DFF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H="1" flipV="1">
              <a:off x="2447440" y="2560791"/>
              <a:ext cx="1219414" cy="220982"/>
              <a:chOff x="4845574" y="2054435"/>
              <a:chExt cx="960054" cy="22098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4856158" y="2054435"/>
                <a:ext cx="0" cy="220982"/>
              </a:xfrm>
              <a:prstGeom prst="straightConnector1">
                <a:avLst/>
              </a:prstGeom>
              <a:ln>
                <a:solidFill>
                  <a:srgbClr val="0741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6200000">
                <a:off x="5325601" y="1788793"/>
                <a:ext cx="0" cy="960054"/>
              </a:xfrm>
              <a:prstGeom prst="straightConnector1">
                <a:avLst/>
              </a:prstGeom>
              <a:ln>
                <a:solidFill>
                  <a:srgbClr val="0741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554062" y="2252759"/>
            <a:ext cx="1436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Lucida Console"/>
                <a:cs typeface="Lucida Console"/>
              </a:rPr>
              <a:t>Any </a:t>
            </a:r>
          </a:p>
          <a:p>
            <a:pPr algn="r"/>
            <a:r>
              <a:rPr lang="en-US" dirty="0" smtClean="0">
                <a:latin typeface="Lucida Console"/>
                <a:cs typeface="Lucida Console"/>
              </a:rPr>
              <a:t>question?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370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0069" y="62508"/>
            <a:ext cx="277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File content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0" y="1234110"/>
            <a:ext cx="8979513" cy="503229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403" y="1205932"/>
            <a:ext cx="8565251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'path/to/my/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file</a:t>
            </a:r>
            <a:r>
              <a:rPr lang="en-US" sz="2200" dirty="0">
                <a:solidFill>
                  <a:srgbClr val="AFECFF"/>
                </a:solidFill>
                <a:latin typeface="Courier New"/>
                <a:cs typeface="Courier New"/>
              </a:rPr>
              <a:t>/</a:t>
            </a:r>
            <a:r>
              <a:rPr lang="en-US" sz="2200" dirty="0" err="1" smtClean="0">
                <a:solidFill>
                  <a:srgbClr val="AFECFF"/>
                </a:solidFill>
                <a:latin typeface="Courier New"/>
                <a:cs typeface="Courier New"/>
              </a:rPr>
              <a:t>subject.txt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</a:t>
            </a:r>
          </a:p>
          <a:p>
            <a:pPr>
              <a:lnSpc>
                <a:spcPct val="130000"/>
              </a:lnSpc>
            </a:pPr>
            <a:endParaRPr lang="en-US" sz="2200" dirty="0" smtClean="0">
              <a:solidFill>
                <a:srgbClr val="AFECFF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endParaRPr lang="en-US" sz="22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line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line.strip</a:t>
            </a:r>
            <a:r>
              <a:rPr lang="en-US" sz="2200" dirty="0" smtClean="0">
                <a:latin typeface="Courier New"/>
                <a:cs typeface="Courier New"/>
              </a:rPr>
              <a:t>().split(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if subject is male, print race: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   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4</a:t>
            </a:r>
            <a:r>
              <a:rPr lang="en-US" sz="2200" dirty="0" smtClean="0">
                <a:latin typeface="Courier New"/>
                <a:cs typeface="Courier New"/>
              </a:rPr>
              <a:t>].</a:t>
            </a:r>
            <a:r>
              <a:rPr lang="en-US" sz="2200" dirty="0" err="1" smtClean="0">
                <a:latin typeface="Courier New"/>
                <a:cs typeface="Courier New"/>
              </a:rPr>
              <a:t>startswith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'M')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latin typeface="Courier New"/>
                <a:cs typeface="Courier New"/>
              </a:rPr>
              <a:t> </a:t>
            </a:r>
            <a:r>
              <a:rPr lang="en-US" sz="2200" i="1" dirty="0" smtClean="0">
                <a:latin typeface="Courier New"/>
                <a:cs typeface="Courier New"/>
              </a:rPr>
              <a:t>           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print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5</a:t>
            </a:r>
            <a:r>
              <a:rPr lang="en-US" sz="2200" dirty="0" smtClean="0">
                <a:latin typeface="Courier New"/>
                <a:cs typeface="Courier New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35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0069" y="62508"/>
            <a:ext cx="277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Monaco"/>
                <a:cs typeface="Monaco"/>
              </a:rPr>
              <a:t>File content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80" y="1234110"/>
            <a:ext cx="8979513" cy="43613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0403" y="1205932"/>
            <a:ext cx="8565251" cy="425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with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open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my_file</a:t>
            </a:r>
            <a:r>
              <a:rPr lang="en-US" sz="2200" dirty="0" smtClean="0">
                <a:latin typeface="Courier New"/>
                <a:cs typeface="Courier New"/>
              </a:rPr>
              <a:t>, 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'r'</a:t>
            </a:r>
            <a:r>
              <a:rPr lang="en-US" sz="2200" dirty="0" smtClean="0">
                <a:latin typeface="Courier New"/>
                <a:cs typeface="Courier New"/>
              </a:rPr>
              <a:t>)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as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</a:t>
            </a:r>
            <a:r>
              <a:rPr lang="en-US" sz="2200" dirty="0" err="1" smtClean="0">
                <a:latin typeface="Courier New"/>
                <a:cs typeface="Courier New"/>
              </a:rPr>
              <a:t>first_line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f.readline</a:t>
            </a:r>
            <a:r>
              <a:rPr lang="en-US" sz="2200" dirty="0" smtClean="0">
                <a:latin typeface="Courier New"/>
                <a:cs typeface="Courier New"/>
              </a:rPr>
              <a:t>().strip()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headings = </a:t>
            </a:r>
            <a:r>
              <a:rPr lang="en-US" sz="2200" dirty="0" err="1" smtClean="0">
                <a:latin typeface="Courier New"/>
                <a:cs typeface="Courier New"/>
              </a:rPr>
              <a:t>first_line.split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1100" dirty="0" smtClean="0">
                <a:latin typeface="Courier New"/>
                <a:cs typeface="Courier New"/>
              </a:rPr>
              <a:t> </a:t>
            </a:r>
            <a:endParaRPr lang="en-US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dirty="0" err="1" smtClean="0">
                <a:latin typeface="Courier New"/>
                <a:cs typeface="Courier New"/>
              </a:rPr>
              <a:t>male_div</a:t>
            </a:r>
            <a:r>
              <a:rPr lang="en-US" sz="2200" dirty="0" smtClean="0">
                <a:latin typeface="Courier New"/>
                <a:cs typeface="Courier New"/>
              </a:rPr>
              <a:t> = []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for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line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in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f: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line.strip</a:t>
            </a:r>
            <a:r>
              <a:rPr lang="en-US" sz="2200" dirty="0" smtClean="0">
                <a:latin typeface="Courier New"/>
                <a:cs typeface="Courier New"/>
              </a:rPr>
              <a:t>().split(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"\t"</a:t>
            </a:r>
            <a:r>
              <a:rPr lang="en-US" sz="2200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</a:rPr>
              <a:t>      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# if subject is male, remember race: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solidFill>
                  <a:srgbClr val="1DFF00"/>
                </a:solidFill>
                <a:latin typeface="Courier New"/>
                <a:cs typeface="Courier New"/>
              </a:rPr>
              <a:t> </a:t>
            </a:r>
            <a:r>
              <a:rPr lang="en-US" sz="2200" i="1" dirty="0" smtClean="0">
                <a:solidFill>
                  <a:srgbClr val="1DFF00"/>
                </a:solidFill>
                <a:latin typeface="Courier New"/>
                <a:cs typeface="Courier New"/>
              </a:rPr>
              <a:t>       </a:t>
            </a:r>
            <a:r>
              <a:rPr lang="en-US" sz="2200" b="1" dirty="0" smtClean="0">
                <a:solidFill>
                  <a:srgbClr val="CCFFCC"/>
                </a:solidFill>
                <a:latin typeface="Courier New"/>
                <a:cs typeface="Courier New"/>
              </a:rPr>
              <a:t>if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4</a:t>
            </a:r>
            <a:r>
              <a:rPr lang="en-US" sz="2200" dirty="0" smtClean="0">
                <a:latin typeface="Courier New"/>
                <a:cs typeface="Courier New"/>
              </a:rPr>
              <a:t>].</a:t>
            </a:r>
            <a:r>
              <a:rPr lang="en-US" sz="2200" dirty="0" err="1" smtClean="0">
                <a:latin typeface="Courier New"/>
                <a:cs typeface="Courier New"/>
              </a:rPr>
              <a:t>startswith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smtClean="0">
                <a:solidFill>
                  <a:srgbClr val="AFECFF"/>
                </a:solidFill>
                <a:latin typeface="Courier New"/>
                <a:cs typeface="Courier New"/>
              </a:rPr>
              <a:t>'M')</a:t>
            </a:r>
            <a:r>
              <a:rPr lang="en-US" sz="2200" dirty="0" smtClean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200" i="1" dirty="0">
                <a:latin typeface="Courier New"/>
                <a:cs typeface="Courier New"/>
              </a:rPr>
              <a:t> </a:t>
            </a:r>
            <a:r>
              <a:rPr lang="en-US" sz="2200" i="1" dirty="0" smtClean="0">
                <a:latin typeface="Courier New"/>
                <a:cs typeface="Courier New"/>
              </a:rPr>
              <a:t>           </a:t>
            </a:r>
            <a:r>
              <a:rPr lang="en-US" sz="2200" dirty="0" err="1" smtClean="0">
                <a:latin typeface="Courier New"/>
                <a:cs typeface="Courier New"/>
              </a:rPr>
              <a:t>male_div.append</a:t>
            </a:r>
            <a:r>
              <a:rPr lang="en-US" sz="2200" dirty="0" smtClean="0">
                <a:latin typeface="Courier New"/>
                <a:cs typeface="Courier New"/>
              </a:rPr>
              <a:t>(</a:t>
            </a:r>
            <a:r>
              <a:rPr lang="en-US" sz="2200" dirty="0" err="1" smtClean="0">
                <a:latin typeface="Courier New"/>
                <a:cs typeface="Courier New"/>
              </a:rPr>
              <a:t>line_content</a:t>
            </a:r>
            <a:r>
              <a:rPr lang="en-US" sz="2200" dirty="0" smtClean="0">
                <a:latin typeface="Courier New"/>
                <a:cs typeface="Courier New"/>
              </a:rPr>
              <a:t>[</a:t>
            </a:r>
            <a:r>
              <a:rPr lang="en-US" sz="2200" dirty="0" smtClean="0">
                <a:solidFill>
                  <a:srgbClr val="CCFFCC"/>
                </a:solidFill>
                <a:latin typeface="Courier New"/>
                <a:cs typeface="Courier New"/>
              </a:rPr>
              <a:t>5</a:t>
            </a:r>
            <a:r>
              <a:rPr lang="en-US" sz="2200" dirty="0" smtClean="0">
                <a:latin typeface="Courier New"/>
                <a:cs typeface="Courier New"/>
              </a:rPr>
              <a:t>])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5547" y="5472961"/>
            <a:ext cx="960054" cy="793444"/>
            <a:chOff x="4365547" y="5472961"/>
            <a:chExt cx="960054" cy="79344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376131" y="5472961"/>
              <a:ext cx="0" cy="793444"/>
            </a:xfrm>
            <a:prstGeom prst="straightConnector1">
              <a:avLst/>
            </a:prstGeom>
            <a:ln>
              <a:solidFill>
                <a:srgbClr val="1DFF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>
              <a:off x="4845574" y="5774673"/>
              <a:ext cx="0" cy="960054"/>
            </a:xfrm>
            <a:prstGeom prst="straightConnector1">
              <a:avLst/>
            </a:prstGeom>
            <a:ln>
              <a:solidFill>
                <a:srgbClr val="1DFF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307302" y="5954879"/>
            <a:ext cx="369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Add element to list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08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19255</TotalTime>
  <Words>4227</Words>
  <Application>Microsoft Macintosh PowerPoint</Application>
  <PresentationFormat>On-screen Show (4:3)</PresentationFormat>
  <Paragraphs>1193</Paragraphs>
  <Slides>129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8" baseType="lpstr">
      <vt:lpstr>Arial</vt:lpstr>
      <vt:lpstr>Avenir Light</vt:lpstr>
      <vt:lpstr>Bauhaus 93</vt:lpstr>
      <vt:lpstr>Calibri</vt:lpstr>
      <vt:lpstr>Courier</vt:lpstr>
      <vt:lpstr>Courier New</vt:lpstr>
      <vt:lpstr>Lucida Console</vt:lpstr>
      <vt:lpstr>Monaco</vt:lpstr>
      <vt:lpstr> Black </vt:lpstr>
      <vt:lpstr>Programming Basics using Jupyter Notebooks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NIH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 using Jupyter Notebooks</dc:title>
  <dc:creator>Thomas , Cristel (NIH/NIAID) [C]</dc:creator>
  <cp:lastModifiedBy>Thomas, Cristel (NIH/NIAID) [C]</cp:lastModifiedBy>
  <cp:revision>241</cp:revision>
  <dcterms:created xsi:type="dcterms:W3CDTF">2017-03-21T19:47:39Z</dcterms:created>
  <dcterms:modified xsi:type="dcterms:W3CDTF">2017-12-04T18:53:59Z</dcterms:modified>
</cp:coreProperties>
</file>