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290" r:id="rId5"/>
    <p:sldId id="293" r:id="rId6"/>
    <p:sldId id="294" r:id="rId7"/>
    <p:sldId id="296" r:id="rId8"/>
    <p:sldId id="291" r:id="rId9"/>
    <p:sldId id="258" r:id="rId10"/>
    <p:sldId id="288" r:id="rId11"/>
    <p:sldId id="297" r:id="rId12"/>
    <p:sldId id="298" r:id="rId13"/>
    <p:sldId id="319" r:id="rId14"/>
    <p:sldId id="300" r:id="rId15"/>
    <p:sldId id="301" r:id="rId16"/>
    <p:sldId id="302" r:id="rId17"/>
    <p:sldId id="303" r:id="rId18"/>
    <p:sldId id="259" r:id="rId19"/>
    <p:sldId id="320" r:id="rId20"/>
    <p:sldId id="304" r:id="rId21"/>
    <p:sldId id="295" r:id="rId22"/>
    <p:sldId id="261" r:id="rId23"/>
    <p:sldId id="305" r:id="rId24"/>
    <p:sldId id="306" r:id="rId25"/>
    <p:sldId id="262" r:id="rId26"/>
    <p:sldId id="307" r:id="rId27"/>
    <p:sldId id="308" r:id="rId28"/>
    <p:sldId id="309" r:id="rId29"/>
    <p:sldId id="311" r:id="rId30"/>
    <p:sldId id="315" r:id="rId31"/>
    <p:sldId id="312" r:id="rId32"/>
    <p:sldId id="321" r:id="rId33"/>
    <p:sldId id="313" r:id="rId34"/>
    <p:sldId id="314" r:id="rId35"/>
    <p:sldId id="316" r:id="rId36"/>
    <p:sldId id="317" r:id="rId37"/>
    <p:sldId id="318" r:id="rId38"/>
    <p:sldId id="26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B57"/>
    <a:srgbClr val="0B2500"/>
    <a:srgbClr val="4C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6066" autoAdjust="0"/>
  </p:normalViewPr>
  <p:slideViewPr>
    <p:cSldViewPr snapToGrid="0" snapToObjects="1">
      <p:cViewPr varScale="1">
        <p:scale>
          <a:sx n="104" d="100"/>
          <a:sy n="104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AB6-658B-1E4C-B478-2FBBFE38449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A0FC8-23FE-4D4D-8EAE-0BF6FCA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Typically, need to program arises when there is a problem of some sort to solve.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really,</a:t>
            </a:r>
            <a:r>
              <a:rPr lang="en-US" baseline="0" dirty="0" smtClean="0"/>
              <a:t> those matter too:</a:t>
            </a:r>
            <a:endParaRPr lang="en-US" dirty="0" smtClean="0"/>
          </a:p>
          <a:p>
            <a:r>
              <a:rPr lang="en-US" dirty="0" smtClean="0"/>
              <a:t>What are other people using in your field?</a:t>
            </a:r>
          </a:p>
          <a:p>
            <a:r>
              <a:rPr lang="en-US" dirty="0" smtClean="0"/>
              <a:t>What are other people using on your floor?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matter what language you pick, the</a:t>
            </a:r>
            <a:r>
              <a:rPr lang="en-US" baseline="0" dirty="0" smtClean="0"/>
              <a:t> underlying concept of programming stay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matter what language you pick, the</a:t>
            </a:r>
            <a:r>
              <a:rPr lang="en-US" baseline="0" dirty="0" smtClean="0"/>
              <a:t> underlying concept of programming stay the same, and they all have a best practice standards defined somewhere.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matter what language you pick,</a:t>
            </a:r>
            <a:r>
              <a:rPr lang="en-US" baseline="0" dirty="0" smtClean="0"/>
              <a:t> you still need to define clearly your problem and the steps to solve it so that the computer can do the work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thing to take into consideration is what is out there already. Check before you do anything</a:t>
            </a:r>
            <a:r>
              <a:rPr lang="en-US" baseline="0" dirty="0" smtClean="0"/>
              <a:t> if what you want to do has been done before. Chances are they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2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minute to see what people have in the room – platform/OS/admin rights</a:t>
            </a:r>
          </a:p>
          <a:p>
            <a:r>
              <a:rPr lang="en-US" dirty="0" smtClean="0"/>
              <a:t>Talk about</a:t>
            </a:r>
            <a:r>
              <a:rPr lang="en-US" baseline="0" dirty="0" smtClean="0"/>
              <a:t> OS!!!! Explain </a:t>
            </a:r>
            <a:r>
              <a:rPr lang="en-US" baseline="0" dirty="0" err="1" smtClean="0"/>
              <a:t>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thing</a:t>
            </a:r>
            <a:r>
              <a:rPr lang="en-US" baseline="0" dirty="0" smtClean="0"/>
              <a:t> to do once the problem is clearly defined is to think about what steps should be taken to solve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1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around the room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around the room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penguin??</a:t>
            </a:r>
          </a:p>
          <a:p>
            <a:r>
              <a:rPr lang="en-US" dirty="0" smtClean="0"/>
              <a:t>Syntax</a:t>
            </a:r>
            <a:r>
              <a:rPr lang="en-US" baseline="0" dirty="0" smtClean="0"/>
              <a:t> highlighting</a:t>
            </a:r>
          </a:p>
          <a:p>
            <a:r>
              <a:rPr lang="en-US" baseline="0" dirty="0" smtClean="0"/>
              <a:t>Integrated code </a:t>
            </a:r>
            <a:r>
              <a:rPr lang="en-US" baseline="0" dirty="0" err="1" smtClean="0"/>
              <a:t>linting</a:t>
            </a:r>
            <a:r>
              <a:rPr lang="en-US" baseline="0" dirty="0" smtClean="0"/>
              <a:t> (to be up to best standards + helps with syntax)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need to install something</a:t>
            </a:r>
            <a:r>
              <a:rPr lang="en-US" baseline="0" dirty="0" smtClean="0"/>
              <a:t> esp. if on windows, but we’ll get back to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around the room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know what you want to do, need to figure out how to tell the computer to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brings me to programming languages. There</a:t>
            </a:r>
            <a:r>
              <a:rPr lang="en-US" baseline="0" dirty="0" smtClean="0"/>
              <a:t> are a lot of programming languages – here is represented a lot of them, size proportional to how much use they get worldwide.</a:t>
            </a:r>
          </a:p>
          <a:p>
            <a:r>
              <a:rPr lang="en-US" baseline="0" dirty="0" smtClean="0"/>
              <a:t>World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that look like though practically?</a:t>
            </a:r>
            <a:r>
              <a:rPr lang="en-US" baseline="0" dirty="0" smtClean="0"/>
              <a:t> Because if the instructions are simple enough, what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 to pick? Here’s the example from our example problem. This 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Here’s code to do the same thing in </a:t>
            </a:r>
            <a:r>
              <a:rPr lang="en-US" dirty="0" err="1" smtClean="0"/>
              <a:t>diffrernet</a:t>
            </a:r>
            <a:r>
              <a:rPr lang="en-US" dirty="0" smtClean="0"/>
              <a:t> languages. Note</a:t>
            </a:r>
            <a:r>
              <a:rPr lang="en-US" baseline="0" dirty="0" smtClean="0"/>
              <a:t> the differences – in words used as well as in programming logic. </a:t>
            </a:r>
            <a:r>
              <a:rPr lang="en-US" dirty="0" smtClean="0"/>
              <a:t>Each</a:t>
            </a:r>
            <a:r>
              <a:rPr lang="en-US" baseline="0" dirty="0" smtClean="0"/>
              <a:t> language has strength and weaknesses and is used </a:t>
            </a:r>
            <a:r>
              <a:rPr lang="en-US" baseline="0" dirty="0" err="1" smtClean="0"/>
              <a:t>efficientily</a:t>
            </a:r>
            <a:r>
              <a:rPr lang="en-US" baseline="0" dirty="0" smtClean="0"/>
              <a:t> to solve the same problem in very different ways.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Which language to use really depends on what you want to do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Which language to use really depends on what you want to do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0FC8-23FE-4D4D-8EAE-0BF6FCAE98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9658"/>
            <a:ext cx="7772400" cy="1470025"/>
          </a:xfrm>
        </p:spPr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0576" y="6014369"/>
            <a:ext cx="411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Cristel Thomas (Molecular Biology PhD!!!)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81492" y="61338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334" y="867740"/>
            <a:ext cx="8529633" cy="14767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0761" y="62508"/>
            <a:ext cx="470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Languages 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34" y="535446"/>
            <a:ext cx="8479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4CFF00"/>
                </a:solidFill>
                <a:latin typeface="Lucida Console"/>
                <a:cs typeface="Lucida Console"/>
              </a:rPr>
              <a:t>Javascript</a:t>
            </a:r>
            <a:endParaRPr lang="en-US" sz="1600" i="1" dirty="0" smtClean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greenWorms</a:t>
            </a:r>
            <a:r>
              <a:rPr lang="en-US" sz="1600" dirty="0">
                <a:latin typeface="Courier New"/>
                <a:cs typeface="Courier New"/>
              </a:rPr>
              <a:t> = [];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allWormsOnThePlate.forEach</a:t>
            </a:r>
            <a:r>
              <a:rPr lang="en-US" sz="1600" dirty="0">
                <a:latin typeface="Courier New"/>
                <a:cs typeface="Courier New"/>
              </a:rPr>
              <a:t>(function(worm){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worm.color</a:t>
            </a:r>
            <a:r>
              <a:rPr lang="en-US" sz="1600" dirty="0">
                <a:latin typeface="Courier New"/>
                <a:cs typeface="Courier New"/>
              </a:rPr>
              <a:t> === 'green'){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greenWorms.push</a:t>
            </a:r>
            <a:r>
              <a:rPr lang="en-US" sz="1600" dirty="0">
                <a:latin typeface="Courier New"/>
                <a:cs typeface="Courier New"/>
              </a:rPr>
              <a:t>(worm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}); 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630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334" y="867740"/>
            <a:ext cx="8529633" cy="14767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334" y="6178762"/>
            <a:ext cx="8529633" cy="34771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334" y="4762573"/>
            <a:ext cx="8529633" cy="104986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4334" y="2813865"/>
            <a:ext cx="8529633" cy="14767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0761" y="62508"/>
            <a:ext cx="470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Languages 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34" y="535446"/>
            <a:ext cx="8479392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4CFF00"/>
                </a:solidFill>
                <a:latin typeface="Lucida Console"/>
                <a:cs typeface="Lucida Console"/>
              </a:rPr>
              <a:t>Javascript</a:t>
            </a:r>
            <a:endParaRPr lang="en-US" sz="1600" i="1" dirty="0" smtClean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greenWorms</a:t>
            </a:r>
            <a:r>
              <a:rPr lang="en-US" sz="1600" dirty="0">
                <a:latin typeface="Courier New"/>
                <a:cs typeface="Courier New"/>
              </a:rPr>
              <a:t> = [];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allWormsOnThePlate.forEach</a:t>
            </a:r>
            <a:r>
              <a:rPr lang="en-US" sz="1600" dirty="0">
                <a:latin typeface="Courier New"/>
                <a:cs typeface="Courier New"/>
              </a:rPr>
              <a:t>(function(worm){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worm.color</a:t>
            </a:r>
            <a:r>
              <a:rPr lang="en-US" sz="1600" dirty="0">
                <a:latin typeface="Courier New"/>
                <a:cs typeface="Courier New"/>
              </a:rPr>
              <a:t> === 'green'){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greenWorms.push</a:t>
            </a:r>
            <a:r>
              <a:rPr lang="en-US" sz="1600" dirty="0">
                <a:latin typeface="Courier New"/>
                <a:cs typeface="Courier New"/>
              </a:rPr>
              <a:t>(worm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}); 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i="1" dirty="0" smtClean="0">
                <a:solidFill>
                  <a:srgbClr val="4CFF00"/>
                </a:solidFill>
                <a:latin typeface="Lucida Console"/>
                <a:cs typeface="Lucida Console"/>
              </a:rPr>
              <a:t>PERL</a:t>
            </a:r>
          </a:p>
          <a:p>
            <a:r>
              <a:rPr lang="en-US" sz="1600" dirty="0">
                <a:latin typeface="Courier New"/>
                <a:cs typeface="Courier New"/>
              </a:rPr>
              <a:t>my @</a:t>
            </a:r>
            <a:r>
              <a:rPr lang="en-US" sz="1600" dirty="0" err="1">
                <a:latin typeface="Courier New"/>
                <a:cs typeface="Courier New"/>
              </a:rPr>
              <a:t>green_worms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for my $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(0..$#</a:t>
            </a:r>
            <a:r>
              <a:rPr lang="en-US" sz="1600" dirty="0" err="1">
                <a:latin typeface="Courier New"/>
                <a:cs typeface="Courier New"/>
              </a:rPr>
              <a:t>all_worms_on_the_plate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($</a:t>
            </a:r>
            <a:r>
              <a:rPr lang="en-US" sz="1600" dirty="0" err="1" smtClean="0">
                <a:latin typeface="Courier New"/>
                <a:cs typeface="Courier New"/>
              </a:rPr>
              <a:t>worm_color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eq</a:t>
            </a:r>
            <a:r>
              <a:rPr lang="en-US" sz="1600" dirty="0">
                <a:latin typeface="Courier New"/>
                <a:cs typeface="Courier New"/>
              </a:rPr>
              <a:t> 'green'){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push</a:t>
            </a:r>
            <a:r>
              <a:rPr lang="en-US" sz="1600" dirty="0">
                <a:latin typeface="Courier New"/>
                <a:cs typeface="Courier New"/>
              </a:rPr>
              <a:t>(@</a:t>
            </a:r>
            <a:r>
              <a:rPr lang="en-US" sz="1600" dirty="0" err="1">
                <a:latin typeface="Courier New"/>
                <a:cs typeface="Courier New"/>
              </a:rPr>
              <a:t>green_worms</a:t>
            </a:r>
            <a:r>
              <a:rPr lang="en-US" sz="1600" dirty="0">
                <a:latin typeface="Courier New"/>
                <a:cs typeface="Courier New"/>
              </a:rPr>
              <a:t>, $</a:t>
            </a:r>
            <a:r>
              <a:rPr lang="en-US" sz="1600" dirty="0" err="1" smtClean="0">
                <a:latin typeface="Courier New"/>
                <a:cs typeface="Courier New"/>
              </a:rPr>
              <a:t>all_worms_on_the_plate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b="1" i="1" dirty="0" smtClean="0">
                <a:solidFill>
                  <a:srgbClr val="4CFF00"/>
                </a:solidFill>
                <a:latin typeface="Lucida Console"/>
                <a:cs typeface="Lucida Console"/>
              </a:rPr>
              <a:t>Python</a:t>
            </a:r>
            <a:endParaRPr lang="en-US" sz="1600" b="1" i="1" dirty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green_worms</a:t>
            </a:r>
            <a:r>
              <a:rPr lang="en-US" sz="1600" dirty="0">
                <a:latin typeface="Courier New"/>
                <a:cs typeface="Courier New"/>
              </a:rPr>
              <a:t> = []</a:t>
            </a:r>
          </a:p>
          <a:p>
            <a:r>
              <a:rPr lang="en-US" sz="1600" dirty="0">
                <a:latin typeface="Courier New"/>
                <a:cs typeface="Courier New"/>
              </a:rPr>
              <a:t>for worm in </a:t>
            </a:r>
            <a:r>
              <a:rPr lang="en-US" sz="1600" dirty="0" err="1">
                <a:latin typeface="Courier New"/>
                <a:cs typeface="Courier New"/>
              </a:rPr>
              <a:t>all_worms_on_the_plate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 err="1">
                <a:latin typeface="Courier New"/>
                <a:cs typeface="Courier New"/>
              </a:rPr>
              <a:t>all_worms_on_the_plate</a:t>
            </a:r>
            <a:r>
              <a:rPr lang="en-US" sz="1600" dirty="0">
                <a:latin typeface="Courier New"/>
                <a:cs typeface="Courier New"/>
              </a:rPr>
              <a:t>[worm]['</a:t>
            </a:r>
            <a:r>
              <a:rPr lang="en-US" sz="1600" dirty="0" smtClean="0">
                <a:latin typeface="Courier New"/>
                <a:cs typeface="Courier New"/>
              </a:rPr>
              <a:t>color</a:t>
            </a:r>
            <a:r>
              <a:rPr lang="en-US" sz="1600" dirty="0">
                <a:latin typeface="Courier New"/>
                <a:cs typeface="Courier New"/>
              </a:rPr>
              <a:t>'] == 'green':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green_worms.append</a:t>
            </a:r>
            <a:r>
              <a:rPr lang="en-US" sz="1600" dirty="0">
                <a:latin typeface="Courier New"/>
                <a:cs typeface="Courier New"/>
              </a:rPr>
              <a:t>(worm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b="1" i="1" dirty="0" smtClean="0">
                <a:solidFill>
                  <a:srgbClr val="4CFF00"/>
                </a:solidFill>
                <a:latin typeface="Lucida Console"/>
                <a:cs typeface="Lucida Console"/>
              </a:rPr>
              <a:t>R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green_worms</a:t>
            </a:r>
            <a:r>
              <a:rPr lang="en-US" sz="1600" dirty="0" smtClean="0">
                <a:latin typeface="Courier New"/>
                <a:cs typeface="Courier New"/>
              </a:rPr>
              <a:t> &lt;- </a:t>
            </a:r>
            <a:r>
              <a:rPr lang="en-US" sz="1600" dirty="0" err="1" smtClean="0">
                <a:latin typeface="Courier New"/>
                <a:cs typeface="Courier New"/>
              </a:rPr>
              <a:t>all_worms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all_worms$color</a:t>
            </a:r>
            <a:r>
              <a:rPr lang="en-US" sz="1600" dirty="0" smtClean="0">
                <a:latin typeface="Courier New"/>
                <a:cs typeface="Courier New"/>
              </a:rPr>
              <a:t> == 'green']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66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174329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294285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5341957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4142404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4638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174329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294285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5341957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4142404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0" y="4941375"/>
            <a:ext cx="1216076" cy="1216076"/>
          </a:xfrm>
          <a:prstGeom prst="rect">
            <a:avLst/>
          </a:prstGeom>
        </p:spPr>
      </p:pic>
      <p:pic>
        <p:nvPicPr>
          <p:cNvPr id="10" name="Picture 9" descr="Rlogo-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48" y="2838331"/>
            <a:ext cx="1556600" cy="1180869"/>
          </a:xfrm>
          <a:prstGeom prst="rect">
            <a:avLst/>
          </a:prstGeom>
        </p:spPr>
      </p:pic>
      <p:pic>
        <p:nvPicPr>
          <p:cNvPr id="11" name="Picture 10" descr="Pytho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3" y="1088983"/>
            <a:ext cx="2868491" cy="12141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333826" y="1501587"/>
            <a:ext cx="2456077" cy="478300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33826" y="3449235"/>
            <a:ext cx="2456077" cy="898354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33826" y="5578547"/>
            <a:ext cx="2456077" cy="1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33826" y="1582072"/>
            <a:ext cx="2456077" cy="152882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33826" y="3110894"/>
            <a:ext cx="2456077" cy="201288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3826" y="4355892"/>
            <a:ext cx="2456077" cy="1114949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33826" y="1688717"/>
            <a:ext cx="2456077" cy="265887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33826" y="3571244"/>
            <a:ext cx="2456077" cy="2007304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91578" y="552469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91578" y="4293735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578" y="3057040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1578" y="1926033"/>
            <a:ext cx="114159" cy="107707"/>
          </a:xfrm>
          <a:prstGeom prst="ellipse">
            <a:avLst/>
          </a:prstGeom>
          <a:solidFill>
            <a:srgbClr val="CCFFCC"/>
          </a:solidFill>
          <a:ln>
            <a:solidFill>
              <a:srgbClr val="4C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333826" y="1812759"/>
            <a:ext cx="2456077" cy="3765788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6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 flipV="1">
            <a:off x="3333826" y="1688717"/>
            <a:ext cx="2456077" cy="265887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33826" y="1812759"/>
            <a:ext cx="2456077" cy="3765788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174329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294285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5341957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4142404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0" y="4941375"/>
            <a:ext cx="1216076" cy="1216076"/>
          </a:xfrm>
          <a:prstGeom prst="rect">
            <a:avLst/>
          </a:prstGeom>
        </p:spPr>
      </p:pic>
      <p:pic>
        <p:nvPicPr>
          <p:cNvPr id="10" name="Picture 9" descr="Rlogo-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48" y="2838331"/>
            <a:ext cx="1556600" cy="1180869"/>
          </a:xfrm>
          <a:prstGeom prst="rect">
            <a:avLst/>
          </a:prstGeom>
        </p:spPr>
      </p:pic>
      <p:pic>
        <p:nvPicPr>
          <p:cNvPr id="11" name="Picture 10" descr="Pytho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3" y="1088983"/>
            <a:ext cx="2868491" cy="12141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333826" y="1501587"/>
            <a:ext cx="2456077" cy="478300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33826" y="3449235"/>
            <a:ext cx="2456077" cy="898354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33826" y="5578547"/>
            <a:ext cx="2456077" cy="1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33826" y="1582072"/>
            <a:ext cx="2456077" cy="1528822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33826" y="3110894"/>
            <a:ext cx="2456077" cy="201288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3826" y="4355892"/>
            <a:ext cx="2456077" cy="1114949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33826" y="3571244"/>
            <a:ext cx="2456077" cy="2007304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91578" y="552469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91578" y="4293735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578" y="3057040"/>
            <a:ext cx="114159" cy="107707"/>
          </a:xfrm>
          <a:prstGeom prst="ellipse">
            <a:avLst/>
          </a:prstGeom>
          <a:solidFill>
            <a:srgbClr val="CCFFCC"/>
          </a:solidFill>
          <a:ln>
            <a:solidFill>
              <a:srgbClr val="4C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1578" y="192603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flipV="1">
            <a:off x="3333826" y="1812759"/>
            <a:ext cx="2456077" cy="3765788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33826" y="3571244"/>
            <a:ext cx="2456077" cy="2007304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174329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294285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5341957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4142404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0" y="4941375"/>
            <a:ext cx="1216076" cy="1216076"/>
          </a:xfrm>
          <a:prstGeom prst="rect">
            <a:avLst/>
          </a:prstGeom>
        </p:spPr>
      </p:pic>
      <p:pic>
        <p:nvPicPr>
          <p:cNvPr id="10" name="Picture 9" descr="Rlogo-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48" y="2838331"/>
            <a:ext cx="1556600" cy="1180869"/>
          </a:xfrm>
          <a:prstGeom prst="rect">
            <a:avLst/>
          </a:prstGeom>
        </p:spPr>
      </p:pic>
      <p:pic>
        <p:nvPicPr>
          <p:cNvPr id="11" name="Picture 10" descr="Pytho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3" y="1088983"/>
            <a:ext cx="2868491" cy="12141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333826" y="1501587"/>
            <a:ext cx="2456077" cy="478300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33826" y="3449235"/>
            <a:ext cx="2456077" cy="898354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33826" y="5578547"/>
            <a:ext cx="2456077" cy="1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33826" y="1582072"/>
            <a:ext cx="2456077" cy="152882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33826" y="3110894"/>
            <a:ext cx="2456077" cy="201288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3826" y="4355892"/>
            <a:ext cx="2456077" cy="1114949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33826" y="1688717"/>
            <a:ext cx="2456077" cy="2658872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91578" y="552469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91578" y="4293735"/>
            <a:ext cx="114159" cy="107707"/>
          </a:xfrm>
          <a:prstGeom prst="ellipse">
            <a:avLst/>
          </a:prstGeom>
          <a:solidFill>
            <a:srgbClr val="CCFFCC"/>
          </a:solidFill>
          <a:ln>
            <a:solidFill>
              <a:srgbClr val="4C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578" y="3057040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1578" y="192603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174329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294285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5341957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4142404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0" y="4941375"/>
            <a:ext cx="1216076" cy="1216076"/>
          </a:xfrm>
          <a:prstGeom prst="rect">
            <a:avLst/>
          </a:prstGeom>
        </p:spPr>
      </p:pic>
      <p:pic>
        <p:nvPicPr>
          <p:cNvPr id="10" name="Picture 9" descr="Rlogo-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48" y="2838331"/>
            <a:ext cx="1556600" cy="1180869"/>
          </a:xfrm>
          <a:prstGeom prst="rect">
            <a:avLst/>
          </a:prstGeom>
        </p:spPr>
      </p:pic>
      <p:pic>
        <p:nvPicPr>
          <p:cNvPr id="11" name="Picture 10" descr="Pytho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3" y="1088983"/>
            <a:ext cx="2868491" cy="12141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333826" y="1501587"/>
            <a:ext cx="2456077" cy="478300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33826" y="3449235"/>
            <a:ext cx="2456077" cy="898354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33826" y="5578547"/>
            <a:ext cx="2456077" cy="1"/>
          </a:xfrm>
          <a:prstGeom prst="straightConnector1">
            <a:avLst/>
          </a:prstGeom>
          <a:ln>
            <a:solidFill>
              <a:srgbClr val="4C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33826" y="1582072"/>
            <a:ext cx="2456077" cy="152882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33826" y="3110894"/>
            <a:ext cx="2456077" cy="201288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3826" y="4355892"/>
            <a:ext cx="2456077" cy="1114949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33826" y="1688717"/>
            <a:ext cx="2456077" cy="2658872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33826" y="3571244"/>
            <a:ext cx="2456077" cy="2007304"/>
          </a:xfrm>
          <a:prstGeom prst="straightConnector1">
            <a:avLst/>
          </a:prstGeom>
          <a:ln>
            <a:solidFill>
              <a:srgbClr val="4CFF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91578" y="4293735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578" y="3057040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1578" y="192603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333826" y="1812759"/>
            <a:ext cx="2456077" cy="3765788"/>
          </a:xfrm>
          <a:prstGeom prst="straightConnector1">
            <a:avLst/>
          </a:prstGeom>
          <a:ln>
            <a:solidFill>
              <a:srgbClr val="4CFF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91578" y="5524693"/>
            <a:ext cx="114159" cy="107707"/>
          </a:xfrm>
          <a:prstGeom prst="ellipse">
            <a:avLst/>
          </a:prstGeom>
          <a:solidFill>
            <a:srgbClr val="CCFFCC"/>
          </a:solidFill>
          <a:ln>
            <a:solidFill>
              <a:srgbClr val="4C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20" y="920236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Text manipulation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20" y="1245778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Statistics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620" y="1896863"/>
            <a:ext cx="2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Interactive output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620" y="157132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Pretty graphs</a:t>
            </a:r>
            <a:endParaRPr lang="en-US" dirty="0">
              <a:latin typeface="Lucida Console"/>
              <a:cs typeface="Lucida Console"/>
            </a:endParaRPr>
          </a:p>
        </p:txBody>
      </p:sp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0" y="4941375"/>
            <a:ext cx="1216076" cy="1216076"/>
          </a:xfrm>
          <a:prstGeom prst="rect">
            <a:avLst/>
          </a:prstGeom>
        </p:spPr>
      </p:pic>
      <p:pic>
        <p:nvPicPr>
          <p:cNvPr id="10" name="Picture 9" descr="Rlogo-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48" y="2838331"/>
            <a:ext cx="1556600" cy="1180869"/>
          </a:xfrm>
          <a:prstGeom prst="rect">
            <a:avLst/>
          </a:prstGeom>
        </p:spPr>
      </p:pic>
      <p:pic>
        <p:nvPicPr>
          <p:cNvPr id="11" name="Picture 10" descr="Pytho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3" y="1088983"/>
            <a:ext cx="2868491" cy="1214176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2" idx="2"/>
          </p:cNvCxnSpPr>
          <p:nvPr/>
        </p:nvCxnSpPr>
        <p:spPr>
          <a:xfrm>
            <a:off x="3291578" y="1121553"/>
            <a:ext cx="2498325" cy="380034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0" idx="1"/>
          </p:cNvCxnSpPr>
          <p:nvPr/>
        </p:nvCxnSpPr>
        <p:spPr>
          <a:xfrm>
            <a:off x="3308296" y="1734556"/>
            <a:ext cx="2481607" cy="1714679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9" idx="5"/>
          </p:cNvCxnSpPr>
          <p:nvPr/>
        </p:nvCxnSpPr>
        <p:spPr>
          <a:xfrm>
            <a:off x="3389019" y="2136259"/>
            <a:ext cx="2400884" cy="3442289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1" idx="6"/>
          </p:cNvCxnSpPr>
          <p:nvPr/>
        </p:nvCxnSpPr>
        <p:spPr>
          <a:xfrm>
            <a:off x="3405737" y="1447095"/>
            <a:ext cx="2384166" cy="134977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1"/>
          </p:cNvCxnSpPr>
          <p:nvPr/>
        </p:nvCxnSpPr>
        <p:spPr>
          <a:xfrm>
            <a:off x="3308296" y="1409014"/>
            <a:ext cx="2481607" cy="1903168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0" idx="1"/>
          </p:cNvCxnSpPr>
          <p:nvPr/>
        </p:nvCxnSpPr>
        <p:spPr>
          <a:xfrm>
            <a:off x="3308296" y="1734556"/>
            <a:ext cx="2481607" cy="3736285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6"/>
          </p:cNvCxnSpPr>
          <p:nvPr/>
        </p:nvCxnSpPr>
        <p:spPr>
          <a:xfrm flipV="1">
            <a:off x="3405737" y="1688717"/>
            <a:ext cx="2384166" cy="83920"/>
          </a:xfrm>
          <a:prstGeom prst="straightConnector1">
            <a:avLst/>
          </a:prstGeom>
          <a:ln>
            <a:solidFill>
              <a:srgbClr val="0B25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9" idx="6"/>
          </p:cNvCxnSpPr>
          <p:nvPr/>
        </p:nvCxnSpPr>
        <p:spPr>
          <a:xfrm flipV="1">
            <a:off x="3405737" y="1812759"/>
            <a:ext cx="2384166" cy="285420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9" idx="1"/>
          </p:cNvCxnSpPr>
          <p:nvPr/>
        </p:nvCxnSpPr>
        <p:spPr>
          <a:xfrm>
            <a:off x="3308296" y="2060098"/>
            <a:ext cx="2481607" cy="1511146"/>
          </a:xfrm>
          <a:prstGeom prst="straightConnector1">
            <a:avLst/>
          </a:prstGeom>
          <a:ln>
            <a:solidFill>
              <a:srgbClr val="0B25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91578" y="2044325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91578" y="1718783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91578" y="1393241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1578" y="1067699"/>
            <a:ext cx="114159" cy="107707"/>
          </a:xfrm>
          <a:prstGeom prst="ellipse">
            <a:avLst/>
          </a:prstGeom>
          <a:solidFill>
            <a:srgbClr val="566B57"/>
          </a:solidFill>
          <a:ln>
            <a:solidFill>
              <a:srgbClr val="0B2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1091" y="3821544"/>
            <a:ext cx="4140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4CFF00"/>
                </a:solidFill>
                <a:latin typeface="Lucida Console"/>
                <a:cs typeface="Lucida Console"/>
              </a:rPr>
              <a:t>Ease of (re-)use</a:t>
            </a:r>
          </a:p>
          <a:p>
            <a:endParaRPr lang="en-US" sz="3200" dirty="0" smtClean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r>
              <a:rPr lang="en-US" sz="3200" dirty="0" smtClean="0">
                <a:solidFill>
                  <a:srgbClr val="4CFF00"/>
                </a:solidFill>
                <a:latin typeface="Lucida Console"/>
                <a:cs typeface="Lucida Console"/>
              </a:rPr>
              <a:t>Local support</a:t>
            </a:r>
            <a:endParaRPr lang="en-US" sz="3200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8327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 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7" name="Picture 6" descr="lenguajes-programa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9" y="840747"/>
            <a:ext cx="7050902" cy="3525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825" y="4373408"/>
            <a:ext cx="8186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Lucida Console"/>
                <a:cs typeface="Lucida Console"/>
              </a:rPr>
              <a:t>Same</a:t>
            </a:r>
            <a:r>
              <a:rPr lang="en-US" sz="4400" dirty="0" smtClean="0">
                <a:solidFill>
                  <a:srgbClr val="4CFF00"/>
                </a:solidFill>
                <a:latin typeface="Lucida Console"/>
                <a:cs typeface="Lucida Console"/>
              </a:rPr>
              <a:t> </a:t>
            </a:r>
            <a:r>
              <a:rPr lang="en-US" sz="4400" dirty="0" smtClean="0">
                <a:latin typeface="Lucida Console"/>
                <a:cs typeface="Lucida Console"/>
              </a:rPr>
              <a:t>underlying logic and concepts</a:t>
            </a:r>
            <a:endParaRPr lang="en-US" sz="4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36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 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7" name="Picture 6" descr="lenguajes-programa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9" y="840747"/>
            <a:ext cx="7050902" cy="3525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825" y="4373408"/>
            <a:ext cx="8186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Lucida Console"/>
                <a:cs typeface="Lucida Console"/>
              </a:rPr>
              <a:t>Best practice for all</a:t>
            </a:r>
            <a:endParaRPr lang="en-US" sz="4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944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799" y="161885"/>
            <a:ext cx="8454201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4CFF00"/>
                </a:solidFill>
                <a:latin typeface="Courier"/>
                <a:cs typeface="Courier"/>
              </a:rPr>
              <a:t>pro·gram·ming</a:t>
            </a:r>
            <a:endParaRPr lang="en-US" sz="2400" b="1" dirty="0">
              <a:solidFill>
                <a:srgbClr val="4CF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4CFF00"/>
                </a:solidFill>
                <a:latin typeface="Courier"/>
                <a:cs typeface="Courier"/>
              </a:rPr>
              <a:t>/</a:t>
            </a:r>
            <a:r>
              <a:rPr lang="en-US" sz="2400" b="1" dirty="0">
                <a:solidFill>
                  <a:srgbClr val="4CFF00"/>
                </a:solidFill>
                <a:latin typeface="Courier"/>
                <a:cs typeface="Courier"/>
              </a:rPr>
              <a:t>ˈ</a:t>
            </a:r>
            <a:r>
              <a:rPr lang="en-US" sz="2400" b="1" dirty="0" err="1">
                <a:solidFill>
                  <a:srgbClr val="4CFF00"/>
                </a:solidFill>
                <a:latin typeface="Courier"/>
                <a:cs typeface="Courier"/>
              </a:rPr>
              <a:t>prōˌɡramiNG</a:t>
            </a:r>
            <a:r>
              <a:rPr lang="en-US" sz="2400" b="1" dirty="0" smtClean="0">
                <a:solidFill>
                  <a:srgbClr val="4CFF00"/>
                </a:solidFill>
                <a:latin typeface="Courier"/>
                <a:cs typeface="Courier"/>
              </a:rPr>
              <a:t>/</a:t>
            </a:r>
            <a:endParaRPr lang="en-US" sz="2400" dirty="0">
              <a:solidFill>
                <a:srgbClr val="4CFF00"/>
              </a:solidFill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en-US" sz="1600" i="1" dirty="0" smtClean="0">
                <a:solidFill>
                  <a:schemeClr val="tx2"/>
                </a:solidFill>
                <a:latin typeface="Courier"/>
                <a:cs typeface="Courier"/>
              </a:rPr>
              <a:t>noun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  1. the 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action or process of writing computer programs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  2. the magic key to understanding some XKCD jokes.</a:t>
            </a:r>
            <a:endParaRPr lang="en-US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5799" y="2419996"/>
            <a:ext cx="8454201" cy="0"/>
          </a:xfrm>
          <a:prstGeom prst="line">
            <a:avLst/>
          </a:prstGeom>
          <a:ln w="9525" cmpd="sng">
            <a:solidFill>
              <a:srgbClr val="4C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xkcdr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756818"/>
            <a:ext cx="2984500" cy="37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3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kcd_well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9" y="1440200"/>
            <a:ext cx="3163111" cy="3889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 Choice 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8309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HP-Main-Image-Whe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t="11824" r="2935" b="8370"/>
          <a:stretch/>
        </p:blipFill>
        <p:spPr>
          <a:xfrm>
            <a:off x="1210015" y="910598"/>
            <a:ext cx="6661074" cy="3223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3943" y="4393198"/>
            <a:ext cx="8013070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Spend some time 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   - online 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   - talking with your local expert 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   - reading papers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0761" y="62508"/>
            <a:ext cx="470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Languages 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359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0D0D0D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Lucida Console"/>
                <a:cs typeface="Lucida Console"/>
              </a:rPr>
              <a:t>Interpreter / Compiler</a:t>
            </a:r>
            <a:endParaRPr lang="en-US" sz="2400" dirty="0" smtClean="0">
              <a:solidFill>
                <a:srgbClr val="0D0D0D"/>
              </a:solidFill>
              <a:latin typeface="Lucida Console"/>
              <a:cs typeface="Lucida Console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1175" y="923488"/>
            <a:ext cx="406961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Different operating </a:t>
            </a:r>
            <a:r>
              <a:rPr lang="en-US" sz="2400" dirty="0">
                <a:solidFill>
                  <a:srgbClr val="CCFFCC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ystems handle programming languages differently</a:t>
            </a: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36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0D0D0D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Lucida Console"/>
                <a:cs typeface="Lucida Console"/>
              </a:rPr>
              <a:t>Interpreter /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907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0D0D0D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Lucida Console"/>
                <a:cs typeface="Lucida Console"/>
              </a:rPr>
              <a:t>Interpreter /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404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715" y="62508"/>
            <a:ext cx="5788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Unix 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2742" y="1401855"/>
            <a:ext cx="321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Ctrl – Alt - T</a:t>
            </a:r>
            <a:endParaRPr lang="en-US" sz="2800" dirty="0">
              <a:latin typeface="Lucida Console"/>
              <a:cs typeface="Lucida Console"/>
            </a:endParaRPr>
          </a:p>
        </p:txBody>
      </p:sp>
      <p:pic>
        <p:nvPicPr>
          <p:cNvPr id="4" name="Picture 3" descr="term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44" y="2468220"/>
            <a:ext cx="5661825" cy="37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Apple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2" name="Picture 1" descr="Screen Shot 2017-03-09 at 8.58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995073"/>
            <a:ext cx="80518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515" y="1294028"/>
            <a:ext cx="689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Applications/Utilities/Terminal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9282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Apple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4" name="Picture 3" descr="Screen Shot 2017-03-09 at 8.5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3" y="2000928"/>
            <a:ext cx="5850674" cy="4457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515" y="1294028"/>
            <a:ext cx="689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Applications/Utilities/Terminal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1785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Apple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4" name="Picture 3" descr="Screen Shot 2017-03-09 at 8.5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07" y="1929056"/>
            <a:ext cx="6200846" cy="4445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515" y="1294028"/>
            <a:ext cx="689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Applications/Utilities/Terminal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1785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Apple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3515" y="1294028"/>
            <a:ext cx="689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Applications/Utilities/Terminal</a:t>
            </a:r>
            <a:endParaRPr lang="en-US" sz="2800" dirty="0">
              <a:latin typeface="Lucida Console"/>
              <a:cs typeface="Lucida Console"/>
            </a:endParaRPr>
          </a:p>
        </p:txBody>
      </p:sp>
      <p:pic>
        <p:nvPicPr>
          <p:cNvPr id="2" name="Picture 1" descr="Screen Shot 2017-03-09 at 9.0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23" y="2130755"/>
            <a:ext cx="7378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08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Windows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839" y="1294028"/>
            <a:ext cx="602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Depends on windows version: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3127" y="6135127"/>
            <a:ext cx="661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FFCC"/>
                </a:solidFill>
              </a:rPr>
              <a:t>https://</a:t>
            </a:r>
            <a:r>
              <a:rPr lang="en-US" dirty="0" err="1">
                <a:solidFill>
                  <a:srgbClr val="CCFFCC"/>
                </a:solidFill>
              </a:rPr>
              <a:t>www.lifewire.com</a:t>
            </a:r>
            <a:r>
              <a:rPr lang="en-US" dirty="0">
                <a:solidFill>
                  <a:srgbClr val="CCFFCC"/>
                </a:solidFill>
              </a:rPr>
              <a:t>/how-to-open-command-prompt-</a:t>
            </a:r>
            <a:r>
              <a:rPr lang="en-US" dirty="0" smtClean="0">
                <a:solidFill>
                  <a:srgbClr val="CCFFCC"/>
                </a:solidFill>
              </a:rPr>
              <a:t>2618089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69" y="2364621"/>
            <a:ext cx="364635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CFF00"/>
                </a:solidFill>
                <a:latin typeface="Lucida Console"/>
                <a:cs typeface="Lucida Console"/>
              </a:rPr>
              <a:t>Windows 10/8/8.1</a:t>
            </a:r>
          </a:p>
          <a:p>
            <a:pPr algn="ctr"/>
            <a:endParaRPr lang="en-US" sz="2800" dirty="0">
              <a:latin typeface="Lucida Console"/>
              <a:cs typeface="Lucida Console"/>
            </a:endParaRP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Start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All apps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Windows System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Command prompt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4030" y="2364621"/>
            <a:ext cx="407906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CFF00"/>
                </a:solidFill>
                <a:latin typeface="Lucida Console"/>
                <a:cs typeface="Lucida Console"/>
              </a:rPr>
              <a:t>Windows 7/XP/Vista</a:t>
            </a:r>
          </a:p>
          <a:p>
            <a:pPr algn="ctr"/>
            <a:endParaRPr lang="en-US" sz="2800" dirty="0">
              <a:latin typeface="Lucida Console"/>
              <a:cs typeface="Lucida Console"/>
            </a:endParaRP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Start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All programs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Accessories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Command prompt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3148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Windows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839" y="1294028"/>
            <a:ext cx="602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Depends on windows version: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3127" y="6135127"/>
            <a:ext cx="66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FFCC"/>
                </a:solidFill>
              </a:rPr>
              <a:t>https://</a:t>
            </a:r>
            <a:r>
              <a:rPr lang="en-US" dirty="0" err="1">
                <a:solidFill>
                  <a:srgbClr val="CCFFCC"/>
                </a:solidFill>
              </a:rPr>
              <a:t>www.lifewire.com</a:t>
            </a:r>
            <a:r>
              <a:rPr lang="en-US" dirty="0">
                <a:solidFill>
                  <a:srgbClr val="CCFFCC"/>
                </a:solidFill>
              </a:rPr>
              <a:t>/how-to-open-command-prompt-</a:t>
            </a:r>
            <a:r>
              <a:rPr lang="en-US" dirty="0" smtClean="0">
                <a:solidFill>
                  <a:srgbClr val="CCFFCC"/>
                </a:solidFill>
              </a:rPr>
              <a:t>2618089</a:t>
            </a:r>
          </a:p>
          <a:p>
            <a:r>
              <a:rPr lang="en-US" dirty="0">
                <a:solidFill>
                  <a:srgbClr val="CCFFCC"/>
                </a:solidFill>
              </a:rPr>
              <a:t>https://</a:t>
            </a:r>
            <a:r>
              <a:rPr lang="en-US" dirty="0" err="1">
                <a:solidFill>
                  <a:srgbClr val="CCFFCC"/>
                </a:solidFill>
              </a:rPr>
              <a:t>cygwin.com</a:t>
            </a:r>
            <a:r>
              <a:rPr lang="en-US" dirty="0">
                <a:solidFill>
                  <a:srgbClr val="CCFFCC"/>
                </a:solidFill>
              </a:rPr>
              <a:t>/</a:t>
            </a:r>
            <a:r>
              <a:rPr lang="en-US" dirty="0" err="1">
                <a:solidFill>
                  <a:srgbClr val="CCFFCC"/>
                </a:solidFill>
              </a:rPr>
              <a:t>install.html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469" y="2364621"/>
            <a:ext cx="364635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CFF00"/>
                </a:solidFill>
                <a:latin typeface="Lucida Console"/>
                <a:cs typeface="Lucida Console"/>
              </a:rPr>
              <a:t>Windows 10/8/8.1</a:t>
            </a:r>
          </a:p>
          <a:p>
            <a:pPr algn="ctr"/>
            <a:endParaRPr lang="en-US" sz="2800" dirty="0">
              <a:latin typeface="Lucida Console"/>
              <a:cs typeface="Lucida Console"/>
            </a:endParaRP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Start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All apps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Windows System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Command prompt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4030" y="2364621"/>
            <a:ext cx="407906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CFF00"/>
                </a:solidFill>
                <a:latin typeface="Lucida Console"/>
                <a:cs typeface="Lucida Console"/>
              </a:rPr>
              <a:t>Windows 7/XP/Vista</a:t>
            </a:r>
          </a:p>
          <a:p>
            <a:pPr algn="ctr"/>
            <a:endParaRPr lang="en-US" sz="2800" dirty="0">
              <a:latin typeface="Lucida Console"/>
              <a:cs typeface="Lucida Console"/>
            </a:endParaRP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Start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All programs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Accessories</a:t>
            </a:r>
          </a:p>
          <a:p>
            <a:pPr algn="ctr"/>
            <a:r>
              <a:rPr lang="en-US" sz="2000" dirty="0" smtClean="0">
                <a:latin typeface="Lucida Console"/>
                <a:cs typeface="Lucida Console"/>
              </a:rPr>
              <a:t>Command prompt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021" y="5041101"/>
            <a:ext cx="296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Lucida Console"/>
                <a:cs typeface="Lucida Console"/>
              </a:rPr>
              <a:t>Or, install </a:t>
            </a:r>
            <a:r>
              <a:rPr lang="en-US" sz="2400" dirty="0" smtClean="0">
                <a:solidFill>
                  <a:srgbClr val="4CFF00"/>
                </a:solidFill>
                <a:latin typeface="Lucida Console"/>
                <a:cs typeface="Lucida Console"/>
              </a:rPr>
              <a:t>Cygwin</a:t>
            </a:r>
            <a:endParaRPr lang="en-US" sz="2400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833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Command Line Prompt - Windows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3127" y="6135127"/>
            <a:ext cx="315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CCFFCC"/>
              </a:solidFill>
            </a:endParaRPr>
          </a:p>
          <a:p>
            <a:r>
              <a:rPr lang="en-US" dirty="0" smtClean="0">
                <a:solidFill>
                  <a:srgbClr val="CCFFCC"/>
                </a:solidFill>
              </a:rPr>
              <a:t>https</a:t>
            </a:r>
            <a:r>
              <a:rPr lang="en-US" dirty="0">
                <a:solidFill>
                  <a:srgbClr val="CCFFCC"/>
                </a:solidFill>
              </a:rPr>
              <a:t>://</a:t>
            </a:r>
            <a:r>
              <a:rPr lang="en-US" dirty="0" err="1">
                <a:solidFill>
                  <a:srgbClr val="CCFFCC"/>
                </a:solidFill>
              </a:rPr>
              <a:t>cygwin.com</a:t>
            </a:r>
            <a:r>
              <a:rPr lang="en-US" dirty="0">
                <a:solidFill>
                  <a:srgbClr val="CCFFCC"/>
                </a:solidFill>
              </a:rPr>
              <a:t>/</a:t>
            </a:r>
            <a:r>
              <a:rPr lang="en-US" dirty="0" err="1">
                <a:solidFill>
                  <a:srgbClr val="CCFFCC"/>
                </a:solidFill>
              </a:rPr>
              <a:t>install.html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033" y="1102737"/>
            <a:ext cx="49753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CFF00"/>
                </a:solidFill>
                <a:latin typeface="Lucida Console"/>
                <a:cs typeface="Lucida Console"/>
              </a:rPr>
              <a:t>Cygwin</a:t>
            </a:r>
          </a:p>
          <a:p>
            <a:endParaRPr lang="en-US" sz="28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Command line prompt for Windows</a:t>
            </a:r>
            <a:endParaRPr lang="en-US" sz="2800" dirty="0">
              <a:latin typeface="Lucida Console"/>
              <a:cs typeface="Lucida Console"/>
            </a:endParaRPr>
          </a:p>
        </p:txBody>
      </p:sp>
      <p:pic>
        <p:nvPicPr>
          <p:cNvPr id="2" name="Picture 1" descr="cygwin-rxvt-conso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8"/>
          <a:stretch/>
        </p:blipFill>
        <p:spPr>
          <a:xfrm>
            <a:off x="1282700" y="2773104"/>
            <a:ext cx="6578600" cy="30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762842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4CFF00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Lucida Console"/>
                <a:cs typeface="Lucida Console"/>
              </a:rPr>
              <a:t>Interpreter /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0499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Simple Text Editors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06910" y="807756"/>
            <a:ext cx="6825148" cy="4511770"/>
            <a:chOff x="1719921" y="760154"/>
            <a:chExt cx="6825148" cy="4511770"/>
          </a:xfrm>
        </p:grpSpPr>
        <p:sp>
          <p:nvSpPr>
            <p:cNvPr id="15" name="Rounded Rectangle 14"/>
            <p:cNvSpPr/>
            <p:nvPr/>
          </p:nvSpPr>
          <p:spPr>
            <a:xfrm>
              <a:off x="4236124" y="2767757"/>
              <a:ext cx="1911312" cy="1054391"/>
            </a:xfrm>
            <a:prstGeom prst="roundRect">
              <a:avLst/>
            </a:prstGeom>
            <a:gradFill flip="none" rotWithShape="1">
              <a:gsLst>
                <a:gs pos="1000">
                  <a:schemeClr val="bg1">
                    <a:lumMod val="85000"/>
                    <a:lumOff val="15000"/>
                  </a:schemeClr>
                </a:gs>
                <a:gs pos="73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633757" y="2767757"/>
              <a:ext cx="1911312" cy="1054391"/>
            </a:xfrm>
            <a:prstGeom prst="roundRect">
              <a:avLst/>
            </a:prstGeom>
            <a:gradFill flip="none" rotWithShape="1">
              <a:gsLst>
                <a:gs pos="1000">
                  <a:schemeClr val="bg1">
                    <a:lumMod val="85000"/>
                    <a:lumOff val="15000"/>
                  </a:schemeClr>
                </a:gs>
                <a:gs pos="73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8492" y="2769373"/>
              <a:ext cx="1911312" cy="1054391"/>
            </a:xfrm>
            <a:prstGeom prst="roundRect">
              <a:avLst/>
            </a:prstGeom>
            <a:gradFill flip="none" rotWithShape="1">
              <a:gsLst>
                <a:gs pos="1000">
                  <a:schemeClr val="bg1">
                    <a:lumMod val="85000"/>
                    <a:lumOff val="15000"/>
                  </a:schemeClr>
                </a:gs>
                <a:gs pos="73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pple_logo_PNG1969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90" y="963522"/>
              <a:ext cx="1000768" cy="1211520"/>
            </a:xfrm>
            <a:prstGeom prst="rect">
              <a:avLst/>
            </a:prstGeom>
          </p:spPr>
        </p:pic>
        <p:pic>
          <p:nvPicPr>
            <p:cNvPr id="8" name="Picture 7" descr="kerne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921" y="760154"/>
              <a:ext cx="2125723" cy="1594292"/>
            </a:xfrm>
            <a:prstGeom prst="rect">
              <a:avLst/>
            </a:prstGeom>
          </p:spPr>
        </p:pic>
        <p:pic>
          <p:nvPicPr>
            <p:cNvPr id="9" name="Picture 8" descr="Windows1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304" y="1163778"/>
              <a:ext cx="949922" cy="9547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354101" y="3111902"/>
              <a:ext cx="8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Lucida Console"/>
                  <a:cs typeface="Lucida Console"/>
                </a:rPr>
                <a:t>gedit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9847" y="2796901"/>
              <a:ext cx="1853693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err="1" smtClean="0">
                  <a:latin typeface="Lucida Console"/>
                  <a:cs typeface="Lucida Console"/>
                </a:rPr>
                <a:t>TextWrangler</a:t>
              </a:r>
              <a:endParaRPr lang="en-US" dirty="0" smtClean="0">
                <a:latin typeface="Lucida Console"/>
                <a:cs typeface="Lucida Console"/>
              </a:endParaRPr>
            </a:p>
            <a:p>
              <a:pPr algn="ctr">
                <a:lnSpc>
                  <a:spcPct val="150000"/>
                </a:lnSpc>
              </a:pPr>
              <a:r>
                <a:rPr lang="en-US" dirty="0" err="1" smtClean="0">
                  <a:latin typeface="Lucida Console"/>
                  <a:cs typeface="Lucida Console"/>
                </a:rPr>
                <a:t>TextMate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1195" y="3110286"/>
              <a:ext cx="1436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Notepad++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38492" y="4217533"/>
              <a:ext cx="6706577" cy="1054391"/>
              <a:chOff x="1838492" y="4541047"/>
              <a:chExt cx="6706577" cy="105439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838492" y="4541047"/>
                <a:ext cx="6706577" cy="1054391"/>
              </a:xfrm>
              <a:prstGeom prst="roundRect">
                <a:avLst/>
              </a:prstGeom>
              <a:gradFill flip="none" rotWithShape="1">
                <a:gsLst>
                  <a:gs pos="1000">
                    <a:schemeClr val="bg1">
                      <a:lumMod val="85000"/>
                      <a:lumOff val="15000"/>
                    </a:schemeClr>
                  </a:gs>
                  <a:gs pos="73000">
                    <a:schemeClr val="bg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64934" y="4553029"/>
                <a:ext cx="1853693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Lucida Console"/>
                    <a:cs typeface="Lucida Console"/>
                  </a:rPr>
                  <a:t>atom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Lucida Console"/>
                    <a:cs typeface="Lucida Console"/>
                  </a:rPr>
                  <a:t>Sublime Text</a:t>
                </a:r>
                <a:endParaRPr lang="en-US" dirty="0">
                  <a:latin typeface="Lucida Console"/>
                  <a:cs typeface="Lucida Console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84383" y="2222644"/>
            <a:ext cx="72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Linux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3626" y="2221155"/>
            <a:ext cx="72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Apple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8293" y="2204021"/>
            <a:ext cx="94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Windows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0478" y="5295928"/>
            <a:ext cx="4511772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Pros: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     </a:t>
            </a:r>
            <a:r>
              <a:rPr lang="en-US" sz="2000" dirty="0">
                <a:latin typeface="Lucida Console"/>
                <a:cs typeface="Lucida Console"/>
              </a:rPr>
              <a:t>S</a:t>
            </a:r>
            <a:r>
              <a:rPr lang="en-US" sz="2000" dirty="0" smtClean="0">
                <a:latin typeface="Lucida Console"/>
                <a:cs typeface="Lucida Console"/>
              </a:rPr>
              <a:t>yntax highlighting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     Integrated code </a:t>
            </a:r>
            <a:r>
              <a:rPr lang="en-US" sz="2000" dirty="0" err="1" smtClean="0">
                <a:latin typeface="Lucida Console"/>
                <a:cs typeface="Lucida Console"/>
              </a:rPr>
              <a:t>linting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301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595959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Interpreter / 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255" y="2688110"/>
            <a:ext cx="3246674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Depends on programming language</a:t>
            </a: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443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595959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Interpreter / 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Access to internet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1255" y="2688110"/>
            <a:ext cx="3246674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Depends on programming language</a:t>
            </a: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56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Getting Started – What do you need?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21" y="500940"/>
            <a:ext cx="4583306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Computer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Brains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Coffee/Tea/Beer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Terminal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Lucida Console"/>
                <a:cs typeface="Lucida Console"/>
              </a:rPr>
              <a:t>Text editor </a:t>
            </a:r>
            <a:r>
              <a:rPr lang="en-US" sz="2400" u="sng" dirty="0" smtClean="0">
                <a:solidFill>
                  <a:srgbClr val="595959"/>
                </a:solidFill>
                <a:latin typeface="Lucida Console"/>
                <a:cs typeface="Lucida Console"/>
              </a:rPr>
              <a:t>(not Word)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Lucida Console"/>
                <a:cs typeface="Lucida Console"/>
              </a:rPr>
              <a:t>Interpreter / Compiler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Lucida Console"/>
                <a:cs typeface="Lucida Console"/>
              </a:rPr>
              <a:t>Developing environment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Access to internet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56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9804" y="62508"/>
            <a:ext cx="514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Good (online) resources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254" y="1184100"/>
            <a:ext cx="8872746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Google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Stack overflow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Whatever website for your favorite language / library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Youtube</a:t>
            </a:r>
            <a:r>
              <a:rPr lang="en-US" sz="2400" dirty="0" smtClean="0">
                <a:latin typeface="Lucida Console"/>
                <a:cs typeface="Lucida Console"/>
              </a:rPr>
              <a:t> (tutorials / </a:t>
            </a:r>
            <a:r>
              <a:rPr lang="en-US" sz="2400" dirty="0" err="1" smtClean="0">
                <a:latin typeface="Lucida Console"/>
                <a:cs typeface="Lucida Console"/>
              </a:rPr>
              <a:t>pycon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Coursera</a:t>
            </a:r>
            <a:r>
              <a:rPr lang="en-US" sz="2400" dirty="0" smtClean="0">
                <a:latin typeface="Lucida Console"/>
                <a:cs typeface="Lucida Console"/>
              </a:rPr>
              <a:t> / </a:t>
            </a:r>
            <a:r>
              <a:rPr lang="en-US" sz="2400" dirty="0" err="1" smtClean="0">
                <a:latin typeface="Lucida Console"/>
                <a:cs typeface="Lucida Console"/>
              </a:rPr>
              <a:t>edX</a:t>
            </a:r>
            <a:endParaRPr lang="en-US" sz="2400" dirty="0" smtClean="0"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4CFF00"/>
                </a:solidFill>
                <a:latin typeface="Lucida Console"/>
                <a:cs typeface="Lucida Console"/>
              </a:rPr>
              <a:t>Your local </a:t>
            </a:r>
            <a:r>
              <a:rPr lang="en-US" sz="2400" dirty="0" err="1" smtClean="0">
                <a:solidFill>
                  <a:srgbClr val="4CFF00"/>
                </a:solidFill>
                <a:latin typeface="Lucida Console"/>
                <a:cs typeface="Lucida Console"/>
              </a:rPr>
              <a:t>bioinformatician</a:t>
            </a:r>
            <a:endParaRPr lang="en-US" sz="2400" dirty="0" smtClean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36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7" y="1473582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Problem?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2248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7" y="1473582"/>
            <a:ext cx="115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/>
                <a:cs typeface="Lucida Console"/>
              </a:rPr>
              <a:t>Problem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37" y="2181237"/>
            <a:ext cx="644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Steps to solve the problem (in plain English)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984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7" y="1473582"/>
            <a:ext cx="115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  <a:latin typeface="Lucida Console"/>
                <a:cs typeface="Lucida Console"/>
              </a:rPr>
              <a:t>Problem</a:t>
            </a:r>
            <a:endParaRPr lang="en-US" dirty="0">
              <a:solidFill>
                <a:srgbClr val="262626"/>
              </a:solidFill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37" y="2181237"/>
            <a:ext cx="644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  <a:latin typeface="Lucida Console"/>
                <a:cs typeface="Lucida Console"/>
              </a:rPr>
              <a:t>Steps to solve the problem (in plain English)</a:t>
            </a:r>
            <a:endParaRPr lang="en-US" dirty="0">
              <a:solidFill>
                <a:srgbClr val="262626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737" y="3784952"/>
            <a:ext cx="658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Steps to solve the problem (in computer speak)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362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7" y="1473582"/>
            <a:ext cx="769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  <a:latin typeface="Lucida Console"/>
                <a:cs typeface="Lucida Console"/>
              </a:rPr>
              <a:t>Problem</a:t>
            </a:r>
            <a:r>
              <a:rPr lang="en-US" dirty="0" smtClean="0">
                <a:latin typeface="Lucida Console"/>
                <a:cs typeface="Lucida Console"/>
              </a:rPr>
              <a:t>: Which worms on the plate are expressing GFP?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37" y="3784952"/>
            <a:ext cx="658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  <a:latin typeface="Lucida Console"/>
                <a:cs typeface="Lucida Console"/>
              </a:rPr>
              <a:t>Steps to solve the problem (in computer speak)</a:t>
            </a:r>
            <a:endParaRPr lang="en-U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737" y="2181237"/>
            <a:ext cx="8529799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CCFFCC"/>
                </a:solidFill>
                <a:latin typeface="Lucida Console"/>
                <a:cs typeface="Lucida Console"/>
              </a:rPr>
              <a:t>Steps to solve the problem</a:t>
            </a:r>
            <a:r>
              <a:rPr lang="en-US" i="1" dirty="0" smtClean="0">
                <a:latin typeface="Lucida Console"/>
                <a:cs typeface="Lucida Console"/>
              </a:rPr>
              <a:t> (in plain English):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get a fresh plate for the green worms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look at all the worms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identify glowing worms and move them to the fresh plate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6449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328" y="4365077"/>
            <a:ext cx="8529633" cy="175200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35548" y="62508"/>
            <a:ext cx="25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204" y="801167"/>
            <a:ext cx="78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CFF00"/>
                </a:solidFill>
                <a:latin typeface="Lucida Console"/>
                <a:cs typeface="Lucida Console"/>
              </a:rPr>
              <a:t>Set of instructions given to a computer to do something</a:t>
            </a:r>
            <a:endParaRPr lang="en-US" dirty="0">
              <a:solidFill>
                <a:srgbClr val="4CFF00"/>
              </a:solidFill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7" y="1473582"/>
            <a:ext cx="769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  <a:latin typeface="Lucida Console"/>
                <a:cs typeface="Lucida Console"/>
              </a:rPr>
              <a:t>Problem</a:t>
            </a:r>
            <a:r>
              <a:rPr lang="en-US" dirty="0" smtClean="0">
                <a:latin typeface="Lucida Console"/>
                <a:cs typeface="Lucida Console"/>
              </a:rPr>
              <a:t>: Which worms on the plate are expressing GFP?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737" y="3784952"/>
            <a:ext cx="64181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  <a:latin typeface="Lucida Console"/>
                <a:cs typeface="Lucida Console"/>
              </a:rPr>
              <a:t>Program</a:t>
            </a:r>
            <a:r>
              <a:rPr lang="en-US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greenWorms</a:t>
            </a:r>
            <a:r>
              <a:rPr lang="en-US" dirty="0">
                <a:latin typeface="Courier New"/>
                <a:cs typeface="Courier New"/>
              </a:rPr>
              <a:t> = [];</a:t>
            </a: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allWormsOnThePlate.forEach</a:t>
            </a:r>
            <a:r>
              <a:rPr lang="en-US" dirty="0">
                <a:latin typeface="Courier New"/>
                <a:cs typeface="Courier New"/>
              </a:rPr>
              <a:t>(function(worm){</a:t>
            </a: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 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worm.color</a:t>
            </a:r>
            <a:r>
              <a:rPr lang="en-US" dirty="0">
                <a:latin typeface="Courier New"/>
                <a:cs typeface="Courier New"/>
              </a:rPr>
              <a:t> === 'green'){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   </a:t>
            </a:r>
            <a:r>
              <a:rPr lang="en-US" dirty="0" err="1" smtClean="0">
                <a:latin typeface="Courier New"/>
                <a:cs typeface="Courier New"/>
              </a:rPr>
              <a:t>greenWorms.push</a:t>
            </a:r>
            <a:r>
              <a:rPr lang="en-US" dirty="0">
                <a:latin typeface="Courier New"/>
                <a:cs typeface="Courier New"/>
              </a:rPr>
              <a:t>(worm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}</a:t>
            </a:r>
            <a:r>
              <a:rPr lang="en-US" dirty="0">
                <a:latin typeface="Courier New"/>
                <a:cs typeface="Courier New"/>
              </a:rPr>
              <a:t>); 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37" y="2181237"/>
            <a:ext cx="8529799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CCFFCC"/>
                </a:solidFill>
                <a:latin typeface="Lucida Console"/>
                <a:cs typeface="Lucida Console"/>
              </a:rPr>
              <a:t>Steps to solve the problem</a:t>
            </a:r>
            <a:r>
              <a:rPr lang="en-US" i="1" dirty="0" smtClean="0">
                <a:latin typeface="Lucida Console"/>
                <a:cs typeface="Lucida Console"/>
              </a:rPr>
              <a:t> (in plain English)</a:t>
            </a:r>
            <a:r>
              <a:rPr lang="en-US" dirty="0" smtClean="0">
                <a:latin typeface="Lucida Console"/>
                <a:cs typeface="Lucida Console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get a fresh plate for the green worms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look at all the worms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- identify glowing worms and move them to the fresh plate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764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0761" y="62508"/>
            <a:ext cx="470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Languages 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7" name="Picture 6" descr="lenguajes-programa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11921</TotalTime>
  <Words>1479</Words>
  <Application>Microsoft Macintosh PowerPoint</Application>
  <PresentationFormat>On-screen Show (4:3)</PresentationFormat>
  <Paragraphs>307</Paragraphs>
  <Slides>38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What is Programming?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programming?</dc:title>
  <dc:creator>Thomas , Cristel (NIH/NIAID) [C]</dc:creator>
  <cp:lastModifiedBy>Thomas , Cristel (NIH/NIAID) [C]</cp:lastModifiedBy>
  <cp:revision>77</cp:revision>
  <dcterms:created xsi:type="dcterms:W3CDTF">2017-03-02T21:09:05Z</dcterms:created>
  <dcterms:modified xsi:type="dcterms:W3CDTF">2017-03-22T14:11:40Z</dcterms:modified>
</cp:coreProperties>
</file>