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C3C6A-4300-4074-A266-4E7926100620}" v="41" dt="2022-04-30T00:14:48.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19" autoAdjust="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ode/rishabh057/healthcare-dataset-stroke-data/notebook"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dirty="0">
                <a:solidFill>
                  <a:schemeClr val="tx1"/>
                </a:solidFill>
              </a:rPr>
              <a:t>Data Wrangling and Exploratory Analysis -Healthcare Stroke data</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Susmitha Chereddy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186813"/>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773389"/>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Exploring Relation between columns using bar chart and scatter plot.</a:t>
            </a:r>
          </a:p>
        </p:txBody>
      </p:sp>
      <p:pic>
        <p:nvPicPr>
          <p:cNvPr id="6" name="Picture 5">
            <a:extLst>
              <a:ext uri="{FF2B5EF4-FFF2-40B4-BE49-F238E27FC236}">
                <a16:creationId xmlns:a16="http://schemas.microsoft.com/office/drawing/2014/main" id="{26D798C0-86A1-4279-8585-FFBA0BA9ED94}"/>
              </a:ext>
            </a:extLst>
          </p:cNvPr>
          <p:cNvPicPr>
            <a:picLocks noChangeAspect="1"/>
          </p:cNvPicPr>
          <p:nvPr/>
        </p:nvPicPr>
        <p:blipFill>
          <a:blip r:embed="rId2"/>
          <a:stretch>
            <a:fillRect/>
          </a:stretch>
        </p:blipFill>
        <p:spPr>
          <a:xfrm>
            <a:off x="569166" y="1407464"/>
            <a:ext cx="3036225" cy="2601580"/>
          </a:xfrm>
          <a:prstGeom prst="rect">
            <a:avLst/>
          </a:prstGeom>
        </p:spPr>
      </p:pic>
      <p:pic>
        <p:nvPicPr>
          <p:cNvPr id="10" name="Picture 9">
            <a:extLst>
              <a:ext uri="{FF2B5EF4-FFF2-40B4-BE49-F238E27FC236}">
                <a16:creationId xmlns:a16="http://schemas.microsoft.com/office/drawing/2014/main" id="{61AAD8A3-22FF-4013-92B5-5F392AEDFB14}"/>
              </a:ext>
            </a:extLst>
          </p:cNvPr>
          <p:cNvPicPr>
            <a:picLocks noChangeAspect="1"/>
          </p:cNvPicPr>
          <p:nvPr/>
        </p:nvPicPr>
        <p:blipFill>
          <a:blip r:embed="rId3"/>
          <a:stretch>
            <a:fillRect/>
          </a:stretch>
        </p:blipFill>
        <p:spPr>
          <a:xfrm>
            <a:off x="3881318" y="1407464"/>
            <a:ext cx="3484302" cy="2287458"/>
          </a:xfrm>
          <a:prstGeom prst="rect">
            <a:avLst/>
          </a:prstGeom>
        </p:spPr>
      </p:pic>
      <p:pic>
        <p:nvPicPr>
          <p:cNvPr id="13" name="Picture 12">
            <a:extLst>
              <a:ext uri="{FF2B5EF4-FFF2-40B4-BE49-F238E27FC236}">
                <a16:creationId xmlns:a16="http://schemas.microsoft.com/office/drawing/2014/main" id="{EFF3650D-BF0C-44FB-B5BD-3956815028FC}"/>
              </a:ext>
            </a:extLst>
          </p:cNvPr>
          <p:cNvPicPr>
            <a:picLocks noChangeAspect="1"/>
          </p:cNvPicPr>
          <p:nvPr/>
        </p:nvPicPr>
        <p:blipFill>
          <a:blip r:embed="rId4"/>
          <a:stretch>
            <a:fillRect/>
          </a:stretch>
        </p:blipFill>
        <p:spPr>
          <a:xfrm>
            <a:off x="4202809" y="4011665"/>
            <a:ext cx="3162811" cy="2384965"/>
          </a:xfrm>
          <a:prstGeom prst="rect">
            <a:avLst/>
          </a:prstGeom>
        </p:spPr>
      </p:pic>
      <p:pic>
        <p:nvPicPr>
          <p:cNvPr id="15" name="Picture 14">
            <a:extLst>
              <a:ext uri="{FF2B5EF4-FFF2-40B4-BE49-F238E27FC236}">
                <a16:creationId xmlns:a16="http://schemas.microsoft.com/office/drawing/2014/main" id="{9125C306-11AC-4C0B-93BA-4CA59651D0F3}"/>
              </a:ext>
            </a:extLst>
          </p:cNvPr>
          <p:cNvPicPr>
            <a:picLocks noChangeAspect="1"/>
          </p:cNvPicPr>
          <p:nvPr/>
        </p:nvPicPr>
        <p:blipFill>
          <a:blip r:embed="rId5"/>
          <a:stretch>
            <a:fillRect/>
          </a:stretch>
        </p:blipFill>
        <p:spPr>
          <a:xfrm>
            <a:off x="442581" y="4087303"/>
            <a:ext cx="3164403" cy="2309327"/>
          </a:xfrm>
          <a:prstGeom prst="rect">
            <a:avLst/>
          </a:prstGeom>
        </p:spPr>
      </p:pic>
      <p:sp>
        <p:nvSpPr>
          <p:cNvPr id="16" name="TextBox 15">
            <a:extLst>
              <a:ext uri="{FF2B5EF4-FFF2-40B4-BE49-F238E27FC236}">
                <a16:creationId xmlns:a16="http://schemas.microsoft.com/office/drawing/2014/main" id="{2270225F-8A8F-4F87-8E8F-FCDEC849A985}"/>
              </a:ext>
            </a:extLst>
          </p:cNvPr>
          <p:cNvSpPr txBox="1"/>
          <p:nvPr/>
        </p:nvSpPr>
        <p:spPr>
          <a:xfrm>
            <a:off x="7365620" y="1494940"/>
            <a:ext cx="4482851" cy="3785652"/>
          </a:xfrm>
          <a:prstGeom prst="rect">
            <a:avLst/>
          </a:prstGeom>
          <a:solidFill>
            <a:srgbClr val="66CCFF">
              <a:alpha val="50196"/>
            </a:srgbClr>
          </a:solidFill>
          <a:ln>
            <a:solidFill>
              <a:schemeClr val="tx1"/>
            </a:solidFill>
          </a:ln>
        </p:spPr>
        <p:txBody>
          <a:bodyPr wrap="square" rtlCol="0">
            <a:spAutoFit/>
          </a:bodyPr>
          <a:lstStyle/>
          <a:p>
            <a:r>
              <a:rPr lang="en-US" sz="1600" dirty="0"/>
              <a:t>From the above bar charts, we could see the below</a:t>
            </a:r>
          </a:p>
          <a:p>
            <a:endParaRPr lang="en-US" sz="1600" dirty="0"/>
          </a:p>
          <a:p>
            <a:pPr marL="285750" indent="-285750">
              <a:buFont typeface="Arial" panose="020B0604020202020204" pitchFamily="34" charset="0"/>
              <a:buChar char="•"/>
            </a:pPr>
            <a:r>
              <a:rPr lang="en-US" sz="1600" dirty="0"/>
              <a:t>Although most of the children don't smoke, there is a tiny percentage of children who have smoked in the past.</a:t>
            </a:r>
          </a:p>
          <a:p>
            <a:pPr marL="285750" indent="-285750">
              <a:buFont typeface="Arial" panose="020B0604020202020204" pitchFamily="34" charset="0"/>
              <a:buChar char="•"/>
            </a:pPr>
            <a:r>
              <a:rPr lang="en-US" sz="1600" dirty="0"/>
              <a:t>percentage of patients who never smokes seems to be much higher among women.</a:t>
            </a:r>
          </a:p>
          <a:p>
            <a:pPr marL="285750" indent="-285750">
              <a:buFont typeface="Arial" panose="020B0604020202020204" pitchFamily="34" charset="0"/>
              <a:buChar char="•"/>
            </a:pPr>
            <a:r>
              <a:rPr lang="en-US" sz="1600" dirty="0"/>
              <a:t>Heart disease seems to be slightly more in men compared to women.</a:t>
            </a:r>
          </a:p>
          <a:p>
            <a:pPr marL="285750" indent="-285750">
              <a:buFont typeface="Arial" panose="020B0604020202020204" pitchFamily="34" charset="0"/>
              <a:buChar char="•"/>
            </a:pPr>
            <a:r>
              <a:rPr lang="en-US" sz="1600" dirty="0"/>
              <a:t>smoking does not seem to a strong indicator of heart disease since there seem to a lot patients who actively smoke/have smoked in past among the patients who did not have stroke.</a:t>
            </a:r>
          </a:p>
        </p:txBody>
      </p:sp>
    </p:spTree>
    <p:extLst>
      <p:ext uri="{BB962C8B-B14F-4D97-AF65-F5344CB8AC3E}">
        <p14:creationId xmlns:p14="http://schemas.microsoft.com/office/powerpoint/2010/main" val="616916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186813"/>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773389"/>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Exploring Relation between columns using scatter plot.</a:t>
            </a:r>
          </a:p>
        </p:txBody>
      </p:sp>
      <p:sp>
        <p:nvSpPr>
          <p:cNvPr id="16" name="TextBox 15">
            <a:extLst>
              <a:ext uri="{FF2B5EF4-FFF2-40B4-BE49-F238E27FC236}">
                <a16:creationId xmlns:a16="http://schemas.microsoft.com/office/drawing/2014/main" id="{2270225F-8A8F-4F87-8E8F-FCDEC849A985}"/>
              </a:ext>
            </a:extLst>
          </p:cNvPr>
          <p:cNvSpPr txBox="1"/>
          <p:nvPr/>
        </p:nvSpPr>
        <p:spPr>
          <a:xfrm>
            <a:off x="783772" y="4365693"/>
            <a:ext cx="10403633" cy="1569660"/>
          </a:xfrm>
          <a:prstGeom prst="rect">
            <a:avLst/>
          </a:prstGeom>
          <a:solidFill>
            <a:srgbClr val="66CCFF">
              <a:alpha val="50196"/>
            </a:srgbClr>
          </a:solidFill>
          <a:ln>
            <a:solidFill>
              <a:schemeClr val="tx1"/>
            </a:solidFill>
          </a:ln>
        </p:spPr>
        <p:txBody>
          <a:bodyPr wrap="square" rtlCol="0">
            <a:spAutoFit/>
          </a:bodyPr>
          <a:lstStyle/>
          <a:p>
            <a:r>
              <a:rPr lang="en-US" sz="1600" dirty="0"/>
              <a:t>From the above scatter plots, we could see the below</a:t>
            </a:r>
          </a:p>
          <a:p>
            <a:endParaRPr lang="en-US" sz="1600" dirty="0"/>
          </a:p>
          <a:p>
            <a:r>
              <a:rPr lang="en-US" sz="1600" dirty="0"/>
              <a:t>1. BMI tends to go up with increase in avg glucose levels.</a:t>
            </a:r>
          </a:p>
          <a:p>
            <a:r>
              <a:rPr lang="en-US" sz="1600" dirty="0"/>
              <a:t>2. As the age of the patient progresses, BMI tends to go up. But, we see a slight correction in trends as the patient age near 70's and 80's</a:t>
            </a:r>
          </a:p>
          <a:p>
            <a:r>
              <a:rPr lang="en-US" sz="1600" dirty="0"/>
              <a:t>3. Also, from the last lot, we see that </a:t>
            </a:r>
            <a:r>
              <a:rPr lang="en-US" sz="1600" dirty="0" err="1"/>
              <a:t>Avg_glucose_level</a:t>
            </a:r>
            <a:r>
              <a:rPr lang="en-US" sz="1600" dirty="0"/>
              <a:t> seems to be slowly increasing with age.</a:t>
            </a:r>
          </a:p>
        </p:txBody>
      </p:sp>
      <p:pic>
        <p:nvPicPr>
          <p:cNvPr id="5" name="Picture 4">
            <a:extLst>
              <a:ext uri="{FF2B5EF4-FFF2-40B4-BE49-F238E27FC236}">
                <a16:creationId xmlns:a16="http://schemas.microsoft.com/office/drawing/2014/main" id="{38261378-2962-4E44-9977-5BD68294D328}"/>
              </a:ext>
            </a:extLst>
          </p:cNvPr>
          <p:cNvPicPr>
            <a:picLocks noChangeAspect="1"/>
          </p:cNvPicPr>
          <p:nvPr/>
        </p:nvPicPr>
        <p:blipFill>
          <a:blip r:embed="rId2"/>
          <a:stretch>
            <a:fillRect/>
          </a:stretch>
        </p:blipFill>
        <p:spPr>
          <a:xfrm>
            <a:off x="861168" y="1570668"/>
            <a:ext cx="3510672" cy="2227274"/>
          </a:xfrm>
          <a:prstGeom prst="rect">
            <a:avLst/>
          </a:prstGeom>
        </p:spPr>
      </p:pic>
      <p:pic>
        <p:nvPicPr>
          <p:cNvPr id="8" name="Picture 7">
            <a:extLst>
              <a:ext uri="{FF2B5EF4-FFF2-40B4-BE49-F238E27FC236}">
                <a16:creationId xmlns:a16="http://schemas.microsoft.com/office/drawing/2014/main" id="{F0918BCC-A3E6-40C5-B03E-929CDCD44F63}"/>
              </a:ext>
            </a:extLst>
          </p:cNvPr>
          <p:cNvPicPr>
            <a:picLocks noChangeAspect="1"/>
          </p:cNvPicPr>
          <p:nvPr/>
        </p:nvPicPr>
        <p:blipFill>
          <a:blip r:embed="rId3"/>
          <a:stretch>
            <a:fillRect/>
          </a:stretch>
        </p:blipFill>
        <p:spPr>
          <a:xfrm>
            <a:off x="4964427" y="1570668"/>
            <a:ext cx="3373464" cy="2191761"/>
          </a:xfrm>
          <a:prstGeom prst="rect">
            <a:avLst/>
          </a:prstGeom>
        </p:spPr>
      </p:pic>
      <p:pic>
        <p:nvPicPr>
          <p:cNvPr id="11" name="Picture 10">
            <a:extLst>
              <a:ext uri="{FF2B5EF4-FFF2-40B4-BE49-F238E27FC236}">
                <a16:creationId xmlns:a16="http://schemas.microsoft.com/office/drawing/2014/main" id="{A9A689AB-5AEC-4C83-AF3E-59A3B5A54C0F}"/>
              </a:ext>
            </a:extLst>
          </p:cNvPr>
          <p:cNvPicPr>
            <a:picLocks noChangeAspect="1"/>
          </p:cNvPicPr>
          <p:nvPr/>
        </p:nvPicPr>
        <p:blipFill>
          <a:blip r:embed="rId4"/>
          <a:stretch>
            <a:fillRect/>
          </a:stretch>
        </p:blipFill>
        <p:spPr>
          <a:xfrm>
            <a:off x="8566610" y="1570668"/>
            <a:ext cx="3373464" cy="2149693"/>
          </a:xfrm>
          <a:prstGeom prst="rect">
            <a:avLst/>
          </a:prstGeom>
        </p:spPr>
      </p:pic>
    </p:spTree>
    <p:extLst>
      <p:ext uri="{BB962C8B-B14F-4D97-AF65-F5344CB8AC3E}">
        <p14:creationId xmlns:p14="http://schemas.microsoft.com/office/powerpoint/2010/main" val="191716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186813"/>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773389"/>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Exploring Relation between columns using pie chart.</a:t>
            </a:r>
          </a:p>
        </p:txBody>
      </p:sp>
      <p:sp>
        <p:nvSpPr>
          <p:cNvPr id="16" name="TextBox 15">
            <a:extLst>
              <a:ext uri="{FF2B5EF4-FFF2-40B4-BE49-F238E27FC236}">
                <a16:creationId xmlns:a16="http://schemas.microsoft.com/office/drawing/2014/main" id="{2270225F-8A8F-4F87-8E8F-FCDEC849A985}"/>
              </a:ext>
            </a:extLst>
          </p:cNvPr>
          <p:cNvSpPr txBox="1"/>
          <p:nvPr/>
        </p:nvSpPr>
        <p:spPr>
          <a:xfrm>
            <a:off x="7359372" y="1536174"/>
            <a:ext cx="4482851" cy="3785652"/>
          </a:xfrm>
          <a:prstGeom prst="rect">
            <a:avLst/>
          </a:prstGeom>
          <a:solidFill>
            <a:srgbClr val="66CCFF">
              <a:alpha val="50196"/>
            </a:srgbClr>
          </a:solidFill>
          <a:ln>
            <a:solidFill>
              <a:schemeClr val="tx1"/>
            </a:solidFill>
          </a:ln>
        </p:spPr>
        <p:txBody>
          <a:bodyPr wrap="square" rtlCol="0">
            <a:spAutoFit/>
          </a:bodyPr>
          <a:lstStyle/>
          <a:p>
            <a:r>
              <a:rPr lang="en-US" sz="1600" dirty="0"/>
              <a:t>From the above pie charts, we could see the below</a:t>
            </a:r>
          </a:p>
          <a:p>
            <a:endParaRPr lang="en-US" sz="1600" dirty="0"/>
          </a:p>
          <a:p>
            <a:pPr marL="285750" indent="-285750">
              <a:buFont typeface="Arial" panose="020B0604020202020204" pitchFamily="34" charset="0"/>
              <a:buChar char="•"/>
            </a:pPr>
            <a:r>
              <a:rPr lang="en-US" sz="1600" dirty="0"/>
              <a:t>Only 5% of the entries in the data have stroke. In other words, only a few patients are stroke affected.</a:t>
            </a:r>
          </a:p>
          <a:p>
            <a:pPr marL="285750" indent="-285750">
              <a:buFont typeface="Arial" panose="020B0604020202020204" pitchFamily="34" charset="0"/>
              <a:buChar char="•"/>
            </a:pPr>
            <a:r>
              <a:rPr lang="en-US" sz="1600" dirty="0"/>
              <a:t>Majority of the people are privately employed form the above pie charts with 58% being employed in private sector</a:t>
            </a:r>
          </a:p>
          <a:p>
            <a:pPr marL="285750" indent="-285750">
              <a:buFont typeface="Arial" panose="020B0604020202020204" pitchFamily="34" charset="0"/>
              <a:buChar char="•"/>
            </a:pPr>
            <a:r>
              <a:rPr lang="en-US" sz="1600" dirty="0"/>
              <a:t>while most of them don't smoke, we have almost 1/3 of people who either smoke actively/have smoked in the past.</a:t>
            </a:r>
          </a:p>
          <a:p>
            <a:pPr marL="285750" indent="-285750">
              <a:buFont typeface="Arial" panose="020B0604020202020204" pitchFamily="34" charset="0"/>
              <a:buChar char="•"/>
            </a:pPr>
            <a:r>
              <a:rPr lang="en-US" sz="1600" dirty="0"/>
              <a:t>We also see unequal distribution of data when it comes to gender with 59% being female and 41% being male.</a:t>
            </a:r>
          </a:p>
        </p:txBody>
      </p:sp>
      <p:pic>
        <p:nvPicPr>
          <p:cNvPr id="5" name="Picture 4">
            <a:extLst>
              <a:ext uri="{FF2B5EF4-FFF2-40B4-BE49-F238E27FC236}">
                <a16:creationId xmlns:a16="http://schemas.microsoft.com/office/drawing/2014/main" id="{69F38533-898F-4180-86B6-F5720EEDB25E}"/>
              </a:ext>
            </a:extLst>
          </p:cNvPr>
          <p:cNvPicPr>
            <a:picLocks noChangeAspect="1"/>
          </p:cNvPicPr>
          <p:nvPr/>
        </p:nvPicPr>
        <p:blipFill>
          <a:blip r:embed="rId2"/>
          <a:stretch>
            <a:fillRect/>
          </a:stretch>
        </p:blipFill>
        <p:spPr>
          <a:xfrm>
            <a:off x="343529" y="1267632"/>
            <a:ext cx="2705334" cy="2491956"/>
          </a:xfrm>
          <a:prstGeom prst="rect">
            <a:avLst/>
          </a:prstGeom>
        </p:spPr>
      </p:pic>
      <p:pic>
        <p:nvPicPr>
          <p:cNvPr id="8" name="Picture 7">
            <a:extLst>
              <a:ext uri="{FF2B5EF4-FFF2-40B4-BE49-F238E27FC236}">
                <a16:creationId xmlns:a16="http://schemas.microsoft.com/office/drawing/2014/main" id="{45AC85A8-92C0-4379-AB6C-88CDB6466DEC}"/>
              </a:ext>
            </a:extLst>
          </p:cNvPr>
          <p:cNvPicPr>
            <a:picLocks noChangeAspect="1"/>
          </p:cNvPicPr>
          <p:nvPr/>
        </p:nvPicPr>
        <p:blipFill>
          <a:blip r:embed="rId3"/>
          <a:stretch>
            <a:fillRect/>
          </a:stretch>
        </p:blipFill>
        <p:spPr>
          <a:xfrm>
            <a:off x="3902890" y="1400993"/>
            <a:ext cx="2408129" cy="2225233"/>
          </a:xfrm>
          <a:prstGeom prst="rect">
            <a:avLst/>
          </a:prstGeom>
        </p:spPr>
      </p:pic>
      <p:pic>
        <p:nvPicPr>
          <p:cNvPr id="11" name="Picture 10">
            <a:extLst>
              <a:ext uri="{FF2B5EF4-FFF2-40B4-BE49-F238E27FC236}">
                <a16:creationId xmlns:a16="http://schemas.microsoft.com/office/drawing/2014/main" id="{D9189D37-240B-4F21-9449-0B971E182A98}"/>
              </a:ext>
            </a:extLst>
          </p:cNvPr>
          <p:cNvPicPr>
            <a:picLocks noChangeAspect="1"/>
          </p:cNvPicPr>
          <p:nvPr/>
        </p:nvPicPr>
        <p:blipFill>
          <a:blip r:embed="rId4"/>
          <a:stretch>
            <a:fillRect/>
          </a:stretch>
        </p:blipFill>
        <p:spPr>
          <a:xfrm>
            <a:off x="569167" y="3743890"/>
            <a:ext cx="2720576" cy="2415749"/>
          </a:xfrm>
          <a:prstGeom prst="rect">
            <a:avLst/>
          </a:prstGeom>
        </p:spPr>
      </p:pic>
      <p:pic>
        <p:nvPicPr>
          <p:cNvPr id="14" name="Picture 13">
            <a:extLst>
              <a:ext uri="{FF2B5EF4-FFF2-40B4-BE49-F238E27FC236}">
                <a16:creationId xmlns:a16="http://schemas.microsoft.com/office/drawing/2014/main" id="{A4A0837F-C617-4F72-80F8-7283C52A7F05}"/>
              </a:ext>
            </a:extLst>
          </p:cNvPr>
          <p:cNvPicPr>
            <a:picLocks noChangeAspect="1"/>
          </p:cNvPicPr>
          <p:nvPr/>
        </p:nvPicPr>
        <p:blipFill>
          <a:blip r:embed="rId5"/>
          <a:stretch>
            <a:fillRect/>
          </a:stretch>
        </p:blipFill>
        <p:spPr>
          <a:xfrm>
            <a:off x="3708563" y="3676482"/>
            <a:ext cx="2796782" cy="2408129"/>
          </a:xfrm>
          <a:prstGeom prst="rect">
            <a:avLst/>
          </a:prstGeom>
        </p:spPr>
      </p:pic>
    </p:spTree>
    <p:extLst>
      <p:ext uri="{BB962C8B-B14F-4D97-AF65-F5344CB8AC3E}">
        <p14:creationId xmlns:p14="http://schemas.microsoft.com/office/powerpoint/2010/main" val="69167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236696"/>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 Interesting Questions</a:t>
            </a:r>
          </a:p>
        </p:txBody>
      </p:sp>
      <p:sp>
        <p:nvSpPr>
          <p:cNvPr id="3" name="TextBox 2">
            <a:extLst>
              <a:ext uri="{FF2B5EF4-FFF2-40B4-BE49-F238E27FC236}">
                <a16:creationId xmlns:a16="http://schemas.microsoft.com/office/drawing/2014/main" id="{1CBDF849-48E9-4196-AE3D-26035696A760}"/>
              </a:ext>
            </a:extLst>
          </p:cNvPr>
          <p:cNvSpPr txBox="1"/>
          <p:nvPr/>
        </p:nvSpPr>
        <p:spPr>
          <a:xfrm>
            <a:off x="558281" y="970162"/>
            <a:ext cx="11075437" cy="369332"/>
          </a:xfrm>
          <a:prstGeom prst="rect">
            <a:avLst/>
          </a:prstGeom>
          <a:solidFill>
            <a:srgbClr val="66CCFF">
              <a:alpha val="50196"/>
            </a:srgbClr>
          </a:solidFill>
          <a:ln>
            <a:solidFill>
              <a:schemeClr val="tx1"/>
            </a:solidFill>
          </a:ln>
        </p:spPr>
        <p:txBody>
          <a:bodyPr wrap="square" rtlCol="0">
            <a:spAutoFit/>
          </a:bodyPr>
          <a:lstStyle/>
          <a:p>
            <a:pPr algn="l"/>
            <a:r>
              <a:rPr lang="en-US" b="1" i="0" dirty="0">
                <a:solidFill>
                  <a:srgbClr val="000000"/>
                </a:solidFill>
                <a:effectLst/>
                <a:latin typeface="Helvetica Neue"/>
              </a:rPr>
              <a:t>Question 1: Are males more prone to stroke than females?</a:t>
            </a:r>
          </a:p>
        </p:txBody>
      </p:sp>
      <p:sp>
        <p:nvSpPr>
          <p:cNvPr id="16" name="TextBox 15">
            <a:extLst>
              <a:ext uri="{FF2B5EF4-FFF2-40B4-BE49-F238E27FC236}">
                <a16:creationId xmlns:a16="http://schemas.microsoft.com/office/drawing/2014/main" id="{2270225F-8A8F-4F87-8E8F-FCDEC849A985}"/>
              </a:ext>
            </a:extLst>
          </p:cNvPr>
          <p:cNvSpPr txBox="1"/>
          <p:nvPr/>
        </p:nvSpPr>
        <p:spPr>
          <a:xfrm>
            <a:off x="470357" y="4661929"/>
            <a:ext cx="11273056" cy="584775"/>
          </a:xfrm>
          <a:prstGeom prst="rect">
            <a:avLst/>
          </a:prstGeom>
          <a:solidFill>
            <a:srgbClr val="66CCFF">
              <a:alpha val="50196"/>
            </a:srgbClr>
          </a:solidFill>
          <a:ln>
            <a:solidFill>
              <a:schemeClr val="tx1"/>
            </a:solidFill>
          </a:ln>
        </p:spPr>
        <p:txBody>
          <a:bodyPr wrap="square" rtlCol="0">
            <a:spAutoFit/>
          </a:bodyPr>
          <a:lstStyle/>
          <a:p>
            <a:r>
              <a:rPr lang="en-US" sz="1600" dirty="0"/>
              <a:t>From the above the bar chart, we can see that stroke does affect male patients and female patients equally. In other words, Male patients are not more prone to stroke compared to female patients.</a:t>
            </a:r>
          </a:p>
        </p:txBody>
      </p:sp>
      <p:pic>
        <p:nvPicPr>
          <p:cNvPr id="6" name="Picture 5">
            <a:extLst>
              <a:ext uri="{FF2B5EF4-FFF2-40B4-BE49-F238E27FC236}">
                <a16:creationId xmlns:a16="http://schemas.microsoft.com/office/drawing/2014/main" id="{3F7ADAA7-31AE-496E-9316-BA417E2D28DF}"/>
              </a:ext>
            </a:extLst>
          </p:cNvPr>
          <p:cNvPicPr>
            <a:picLocks noChangeAspect="1"/>
          </p:cNvPicPr>
          <p:nvPr/>
        </p:nvPicPr>
        <p:blipFill>
          <a:blip r:embed="rId2"/>
          <a:stretch>
            <a:fillRect/>
          </a:stretch>
        </p:blipFill>
        <p:spPr>
          <a:xfrm>
            <a:off x="3895526" y="1611296"/>
            <a:ext cx="3673158" cy="2804403"/>
          </a:xfrm>
          <a:prstGeom prst="rect">
            <a:avLst/>
          </a:prstGeom>
        </p:spPr>
      </p:pic>
    </p:spTree>
    <p:extLst>
      <p:ext uri="{BB962C8B-B14F-4D97-AF65-F5344CB8AC3E}">
        <p14:creationId xmlns:p14="http://schemas.microsoft.com/office/powerpoint/2010/main" val="277970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236696"/>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 Interesting Questions</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995734"/>
            <a:ext cx="11075437" cy="369332"/>
          </a:xfrm>
          <a:prstGeom prst="rect">
            <a:avLst/>
          </a:prstGeom>
          <a:solidFill>
            <a:srgbClr val="66CCFF">
              <a:alpha val="50196"/>
            </a:srgbClr>
          </a:solidFill>
          <a:ln>
            <a:solidFill>
              <a:schemeClr val="tx1"/>
            </a:solidFill>
          </a:ln>
        </p:spPr>
        <p:txBody>
          <a:bodyPr wrap="square" rtlCol="0">
            <a:spAutoFit/>
          </a:bodyPr>
          <a:lstStyle/>
          <a:p>
            <a:pPr algn="l"/>
            <a:r>
              <a:rPr lang="en-US" b="1" i="0" dirty="0">
                <a:solidFill>
                  <a:srgbClr val="000000"/>
                </a:solidFill>
                <a:effectLst/>
                <a:latin typeface="Helvetica Neue"/>
              </a:rPr>
              <a:t>Question2: Does people with Govt jobs have a higher BMI?</a:t>
            </a:r>
          </a:p>
        </p:txBody>
      </p:sp>
      <p:sp>
        <p:nvSpPr>
          <p:cNvPr id="16" name="TextBox 15">
            <a:extLst>
              <a:ext uri="{FF2B5EF4-FFF2-40B4-BE49-F238E27FC236}">
                <a16:creationId xmlns:a16="http://schemas.microsoft.com/office/drawing/2014/main" id="{2270225F-8A8F-4F87-8E8F-FCDEC849A985}"/>
              </a:ext>
            </a:extLst>
          </p:cNvPr>
          <p:cNvSpPr txBox="1"/>
          <p:nvPr/>
        </p:nvSpPr>
        <p:spPr>
          <a:xfrm>
            <a:off x="470357" y="4661929"/>
            <a:ext cx="11273056" cy="584775"/>
          </a:xfrm>
          <a:prstGeom prst="rect">
            <a:avLst/>
          </a:prstGeom>
          <a:solidFill>
            <a:srgbClr val="66CCFF">
              <a:alpha val="50196"/>
            </a:srgbClr>
          </a:solidFill>
          <a:ln>
            <a:solidFill>
              <a:schemeClr val="tx1"/>
            </a:solidFill>
          </a:ln>
        </p:spPr>
        <p:txBody>
          <a:bodyPr wrap="square" rtlCol="0">
            <a:spAutoFit/>
          </a:bodyPr>
          <a:lstStyle/>
          <a:p>
            <a:r>
              <a:rPr lang="en-US" sz="1600" dirty="0"/>
              <a:t>When we look at the mean of BMI among different work types, we see that people with Govt jobs tend to have slightly higher BMI than other groups.</a:t>
            </a:r>
          </a:p>
        </p:txBody>
      </p:sp>
      <p:pic>
        <p:nvPicPr>
          <p:cNvPr id="5" name="Picture 4">
            <a:extLst>
              <a:ext uri="{FF2B5EF4-FFF2-40B4-BE49-F238E27FC236}">
                <a16:creationId xmlns:a16="http://schemas.microsoft.com/office/drawing/2014/main" id="{6C645893-E5E7-44B7-8EEE-2E60F0A01591}"/>
              </a:ext>
            </a:extLst>
          </p:cNvPr>
          <p:cNvPicPr>
            <a:picLocks noChangeAspect="1"/>
          </p:cNvPicPr>
          <p:nvPr/>
        </p:nvPicPr>
        <p:blipFill>
          <a:blip r:embed="rId2"/>
          <a:stretch>
            <a:fillRect/>
          </a:stretch>
        </p:blipFill>
        <p:spPr>
          <a:xfrm>
            <a:off x="2379070" y="1704427"/>
            <a:ext cx="7247248" cy="2339543"/>
          </a:xfrm>
          <a:prstGeom prst="rect">
            <a:avLst/>
          </a:prstGeom>
        </p:spPr>
      </p:pic>
    </p:spTree>
    <p:extLst>
      <p:ext uri="{BB962C8B-B14F-4D97-AF65-F5344CB8AC3E}">
        <p14:creationId xmlns:p14="http://schemas.microsoft.com/office/powerpoint/2010/main" val="392370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236696"/>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 Interesting Questions</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995734"/>
            <a:ext cx="11075437" cy="369332"/>
          </a:xfrm>
          <a:prstGeom prst="rect">
            <a:avLst/>
          </a:prstGeom>
          <a:solidFill>
            <a:srgbClr val="66CCFF">
              <a:alpha val="50196"/>
            </a:srgbClr>
          </a:solidFill>
          <a:ln>
            <a:solidFill>
              <a:schemeClr val="tx1"/>
            </a:solidFill>
          </a:ln>
        </p:spPr>
        <p:txBody>
          <a:bodyPr wrap="square" rtlCol="0">
            <a:spAutoFit/>
          </a:bodyPr>
          <a:lstStyle/>
          <a:p>
            <a:pPr algn="l"/>
            <a:r>
              <a:rPr lang="en-US" b="1" i="0" dirty="0">
                <a:solidFill>
                  <a:srgbClr val="000000"/>
                </a:solidFill>
                <a:effectLst/>
                <a:latin typeface="Helvetica Neue"/>
              </a:rPr>
              <a:t>Question 3 :what is the effect of age and </a:t>
            </a:r>
            <a:r>
              <a:rPr lang="en-US" b="1" i="0" dirty="0" err="1">
                <a:solidFill>
                  <a:srgbClr val="000000"/>
                </a:solidFill>
                <a:effectLst/>
                <a:latin typeface="Helvetica Neue"/>
              </a:rPr>
              <a:t>avg_glucose_level</a:t>
            </a:r>
            <a:r>
              <a:rPr lang="en-US" b="1" i="0" dirty="0">
                <a:solidFill>
                  <a:srgbClr val="000000"/>
                </a:solidFill>
                <a:effectLst/>
                <a:latin typeface="Helvetica Neue"/>
              </a:rPr>
              <a:t> for getting a stroke?</a:t>
            </a:r>
          </a:p>
        </p:txBody>
      </p:sp>
      <p:sp>
        <p:nvSpPr>
          <p:cNvPr id="16" name="TextBox 15">
            <a:extLst>
              <a:ext uri="{FF2B5EF4-FFF2-40B4-BE49-F238E27FC236}">
                <a16:creationId xmlns:a16="http://schemas.microsoft.com/office/drawing/2014/main" id="{2270225F-8A8F-4F87-8E8F-FCDEC849A985}"/>
              </a:ext>
            </a:extLst>
          </p:cNvPr>
          <p:cNvSpPr txBox="1"/>
          <p:nvPr/>
        </p:nvSpPr>
        <p:spPr>
          <a:xfrm>
            <a:off x="459472" y="5203105"/>
            <a:ext cx="11273056" cy="338554"/>
          </a:xfrm>
          <a:prstGeom prst="rect">
            <a:avLst/>
          </a:prstGeom>
          <a:solidFill>
            <a:srgbClr val="66CCFF">
              <a:alpha val="50196"/>
            </a:srgbClr>
          </a:solidFill>
          <a:ln>
            <a:solidFill>
              <a:schemeClr val="tx1"/>
            </a:solidFill>
          </a:ln>
        </p:spPr>
        <p:txBody>
          <a:bodyPr wrap="square" rtlCol="0">
            <a:spAutoFit/>
          </a:bodyPr>
          <a:lstStyle/>
          <a:p>
            <a:r>
              <a:rPr lang="en-US" sz="1600" dirty="0"/>
              <a:t>From the above plot, we can say as age progress and your glucose level increases, you are more prone to stroke.</a:t>
            </a:r>
          </a:p>
        </p:txBody>
      </p:sp>
      <p:pic>
        <p:nvPicPr>
          <p:cNvPr id="6" name="Picture 5">
            <a:extLst>
              <a:ext uri="{FF2B5EF4-FFF2-40B4-BE49-F238E27FC236}">
                <a16:creationId xmlns:a16="http://schemas.microsoft.com/office/drawing/2014/main" id="{12039D44-BED5-42EC-A6E4-BA644F6B3A17}"/>
              </a:ext>
            </a:extLst>
          </p:cNvPr>
          <p:cNvPicPr>
            <a:picLocks noChangeAspect="1"/>
          </p:cNvPicPr>
          <p:nvPr/>
        </p:nvPicPr>
        <p:blipFill>
          <a:blip r:embed="rId2"/>
          <a:stretch>
            <a:fillRect/>
          </a:stretch>
        </p:blipFill>
        <p:spPr>
          <a:xfrm>
            <a:off x="3715903" y="2438933"/>
            <a:ext cx="3901778" cy="2530059"/>
          </a:xfrm>
          <a:prstGeom prst="rect">
            <a:avLst/>
          </a:prstGeom>
        </p:spPr>
      </p:pic>
      <p:pic>
        <p:nvPicPr>
          <p:cNvPr id="8" name="Picture 7">
            <a:extLst>
              <a:ext uri="{FF2B5EF4-FFF2-40B4-BE49-F238E27FC236}">
                <a16:creationId xmlns:a16="http://schemas.microsoft.com/office/drawing/2014/main" id="{F535F352-D10E-4E16-8BCC-0F9EACFC54DA}"/>
              </a:ext>
            </a:extLst>
          </p:cNvPr>
          <p:cNvPicPr>
            <a:picLocks noChangeAspect="1"/>
          </p:cNvPicPr>
          <p:nvPr/>
        </p:nvPicPr>
        <p:blipFill>
          <a:blip r:embed="rId3"/>
          <a:stretch>
            <a:fillRect/>
          </a:stretch>
        </p:blipFill>
        <p:spPr>
          <a:xfrm>
            <a:off x="2910361" y="1599179"/>
            <a:ext cx="5662151" cy="731583"/>
          </a:xfrm>
          <a:prstGeom prst="rect">
            <a:avLst/>
          </a:prstGeom>
        </p:spPr>
      </p:pic>
    </p:spTree>
    <p:extLst>
      <p:ext uri="{BB962C8B-B14F-4D97-AF65-F5344CB8AC3E}">
        <p14:creationId xmlns:p14="http://schemas.microsoft.com/office/powerpoint/2010/main" val="179699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236696"/>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 Interesting Questions</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995734"/>
            <a:ext cx="11075437" cy="369332"/>
          </a:xfrm>
          <a:prstGeom prst="rect">
            <a:avLst/>
          </a:prstGeom>
          <a:solidFill>
            <a:srgbClr val="66CCFF">
              <a:alpha val="50196"/>
            </a:srgbClr>
          </a:solidFill>
          <a:ln>
            <a:solidFill>
              <a:schemeClr val="tx1"/>
            </a:solidFill>
          </a:ln>
        </p:spPr>
        <p:txBody>
          <a:bodyPr wrap="square" rtlCol="0">
            <a:spAutoFit/>
          </a:bodyPr>
          <a:lstStyle/>
          <a:p>
            <a:pPr algn="l"/>
            <a:r>
              <a:rPr lang="en-US" b="1" i="0" dirty="0">
                <a:solidFill>
                  <a:srgbClr val="000000"/>
                </a:solidFill>
                <a:effectLst/>
                <a:latin typeface="Helvetica Neue"/>
              </a:rPr>
              <a:t>Question 4: how does </a:t>
            </a:r>
            <a:r>
              <a:rPr lang="en-US" b="1" i="0" dirty="0" err="1">
                <a:solidFill>
                  <a:srgbClr val="000000"/>
                </a:solidFill>
                <a:effectLst/>
                <a:latin typeface="Helvetica Neue"/>
              </a:rPr>
              <a:t>bmi</a:t>
            </a:r>
            <a:r>
              <a:rPr lang="en-US" b="1" i="0" dirty="0">
                <a:solidFill>
                  <a:srgbClr val="000000"/>
                </a:solidFill>
                <a:effectLst/>
                <a:latin typeface="Helvetica Neue"/>
              </a:rPr>
              <a:t> and </a:t>
            </a:r>
            <a:r>
              <a:rPr lang="en-US" b="1" i="0" dirty="0" err="1">
                <a:solidFill>
                  <a:srgbClr val="000000"/>
                </a:solidFill>
                <a:effectLst/>
                <a:latin typeface="Helvetica Neue"/>
              </a:rPr>
              <a:t>avg_glucose_level</a:t>
            </a:r>
            <a:r>
              <a:rPr lang="en-US" b="1" i="0" dirty="0">
                <a:solidFill>
                  <a:srgbClr val="000000"/>
                </a:solidFill>
                <a:effectLst/>
                <a:latin typeface="Helvetica Neue"/>
              </a:rPr>
              <a:t> affect stroke</a:t>
            </a:r>
          </a:p>
        </p:txBody>
      </p:sp>
      <p:sp>
        <p:nvSpPr>
          <p:cNvPr id="16" name="TextBox 15">
            <a:extLst>
              <a:ext uri="{FF2B5EF4-FFF2-40B4-BE49-F238E27FC236}">
                <a16:creationId xmlns:a16="http://schemas.microsoft.com/office/drawing/2014/main" id="{2270225F-8A8F-4F87-8E8F-FCDEC849A985}"/>
              </a:ext>
            </a:extLst>
          </p:cNvPr>
          <p:cNvSpPr txBox="1"/>
          <p:nvPr/>
        </p:nvSpPr>
        <p:spPr>
          <a:xfrm>
            <a:off x="470357" y="5361725"/>
            <a:ext cx="11273056" cy="584775"/>
          </a:xfrm>
          <a:prstGeom prst="rect">
            <a:avLst/>
          </a:prstGeom>
          <a:solidFill>
            <a:srgbClr val="66CCFF">
              <a:alpha val="50196"/>
            </a:srgbClr>
          </a:solidFill>
          <a:ln>
            <a:solidFill>
              <a:schemeClr val="tx1"/>
            </a:solidFill>
          </a:ln>
        </p:spPr>
        <p:txBody>
          <a:bodyPr wrap="square" rtlCol="0">
            <a:spAutoFit/>
          </a:bodyPr>
          <a:lstStyle/>
          <a:p>
            <a:r>
              <a:rPr lang="en-US" sz="1600" dirty="0"/>
              <a:t>From the above plot, we could say that although </a:t>
            </a:r>
            <a:r>
              <a:rPr lang="en-US" sz="1600" dirty="0" err="1"/>
              <a:t>bmi</a:t>
            </a:r>
            <a:r>
              <a:rPr lang="en-US" sz="1600" dirty="0"/>
              <a:t> and glucose level  are contributors for stroke, it is </a:t>
            </a:r>
            <a:r>
              <a:rPr lang="en-US" sz="1600" dirty="0" err="1"/>
              <a:t>evidnet</a:t>
            </a:r>
            <a:r>
              <a:rPr lang="en-US" sz="1600" dirty="0"/>
              <a:t> that </a:t>
            </a:r>
            <a:r>
              <a:rPr lang="en-US" sz="1600" dirty="0" err="1"/>
              <a:t>avg_glucose_level</a:t>
            </a:r>
            <a:r>
              <a:rPr lang="en-US" sz="1600" dirty="0"/>
              <a:t> is bigger </a:t>
            </a:r>
            <a:r>
              <a:rPr lang="en-US" sz="1600" dirty="0" err="1"/>
              <a:t>constributer</a:t>
            </a:r>
            <a:r>
              <a:rPr lang="en-US" sz="1600" dirty="0"/>
              <a:t> for stroke.</a:t>
            </a:r>
          </a:p>
        </p:txBody>
      </p:sp>
      <p:pic>
        <p:nvPicPr>
          <p:cNvPr id="6" name="Picture 5">
            <a:extLst>
              <a:ext uri="{FF2B5EF4-FFF2-40B4-BE49-F238E27FC236}">
                <a16:creationId xmlns:a16="http://schemas.microsoft.com/office/drawing/2014/main" id="{09934D3E-22DD-4092-B925-662B9FB5D1B6}"/>
              </a:ext>
            </a:extLst>
          </p:cNvPr>
          <p:cNvPicPr>
            <a:picLocks noChangeAspect="1"/>
          </p:cNvPicPr>
          <p:nvPr/>
        </p:nvPicPr>
        <p:blipFill>
          <a:blip r:embed="rId2"/>
          <a:stretch>
            <a:fillRect/>
          </a:stretch>
        </p:blipFill>
        <p:spPr>
          <a:xfrm>
            <a:off x="2612571" y="1535831"/>
            <a:ext cx="6463107" cy="3512559"/>
          </a:xfrm>
          <a:prstGeom prst="rect">
            <a:avLst/>
          </a:prstGeom>
        </p:spPr>
      </p:pic>
    </p:spTree>
    <p:extLst>
      <p:ext uri="{BB962C8B-B14F-4D97-AF65-F5344CB8AC3E}">
        <p14:creationId xmlns:p14="http://schemas.microsoft.com/office/powerpoint/2010/main" val="158254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236696"/>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 Interesting Questions</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1037830"/>
            <a:ext cx="11075437" cy="369332"/>
          </a:xfrm>
          <a:prstGeom prst="rect">
            <a:avLst/>
          </a:prstGeom>
          <a:solidFill>
            <a:srgbClr val="66CCFF">
              <a:alpha val="50196"/>
            </a:srgbClr>
          </a:solidFill>
          <a:ln>
            <a:solidFill>
              <a:schemeClr val="tx1"/>
            </a:solidFill>
          </a:ln>
        </p:spPr>
        <p:txBody>
          <a:bodyPr wrap="square" rtlCol="0">
            <a:spAutoFit/>
          </a:bodyPr>
          <a:lstStyle/>
          <a:p>
            <a:pPr algn="l"/>
            <a:r>
              <a:rPr lang="en-US" b="1" i="0" dirty="0">
                <a:solidFill>
                  <a:srgbClr val="000000"/>
                </a:solidFill>
                <a:effectLst/>
                <a:latin typeface="Helvetica Neue"/>
              </a:rPr>
              <a:t>Question 5:does your </a:t>
            </a:r>
            <a:r>
              <a:rPr lang="en-US" b="1" i="0" dirty="0" err="1">
                <a:solidFill>
                  <a:srgbClr val="000000"/>
                </a:solidFill>
                <a:effectLst/>
                <a:latin typeface="Helvetica Neue"/>
              </a:rPr>
              <a:t>bmi</a:t>
            </a:r>
            <a:r>
              <a:rPr lang="en-US" b="1" i="0" dirty="0">
                <a:solidFill>
                  <a:srgbClr val="000000"/>
                </a:solidFill>
                <a:effectLst/>
                <a:latin typeface="Helvetica Neue"/>
              </a:rPr>
              <a:t> and </a:t>
            </a:r>
            <a:r>
              <a:rPr lang="en-US" b="1" i="0" dirty="0" err="1">
                <a:solidFill>
                  <a:srgbClr val="000000"/>
                </a:solidFill>
                <a:effectLst/>
                <a:latin typeface="Helvetica Neue"/>
              </a:rPr>
              <a:t>avg_glucose_level</a:t>
            </a:r>
            <a:r>
              <a:rPr lang="en-US" b="1" i="0" dirty="0">
                <a:solidFill>
                  <a:srgbClr val="000000"/>
                </a:solidFill>
                <a:effectLst/>
                <a:latin typeface="Helvetica Neue"/>
              </a:rPr>
              <a:t> go up after getting married?</a:t>
            </a:r>
          </a:p>
        </p:txBody>
      </p:sp>
      <p:sp>
        <p:nvSpPr>
          <p:cNvPr id="16" name="TextBox 15">
            <a:extLst>
              <a:ext uri="{FF2B5EF4-FFF2-40B4-BE49-F238E27FC236}">
                <a16:creationId xmlns:a16="http://schemas.microsoft.com/office/drawing/2014/main" id="{2270225F-8A8F-4F87-8E8F-FCDEC849A985}"/>
              </a:ext>
            </a:extLst>
          </p:cNvPr>
          <p:cNvSpPr txBox="1"/>
          <p:nvPr/>
        </p:nvSpPr>
        <p:spPr>
          <a:xfrm>
            <a:off x="470357" y="5361725"/>
            <a:ext cx="11273056" cy="584775"/>
          </a:xfrm>
          <a:prstGeom prst="rect">
            <a:avLst/>
          </a:prstGeom>
          <a:solidFill>
            <a:srgbClr val="66CCFF">
              <a:alpha val="50196"/>
            </a:srgbClr>
          </a:solidFill>
          <a:ln>
            <a:solidFill>
              <a:schemeClr val="tx1"/>
            </a:solidFill>
          </a:ln>
        </p:spPr>
        <p:txBody>
          <a:bodyPr wrap="square" rtlCol="0">
            <a:spAutoFit/>
          </a:bodyPr>
          <a:lstStyle/>
          <a:p>
            <a:r>
              <a:rPr lang="en-US" sz="1600" dirty="0"/>
              <a:t>At the first glance it might looks like people who are not married have a good chance of keeping their </a:t>
            </a:r>
            <a:r>
              <a:rPr lang="en-US" sz="1600" dirty="0" err="1"/>
              <a:t>bmi</a:t>
            </a:r>
            <a:r>
              <a:rPr lang="en-US" sz="1600" dirty="0"/>
              <a:t> and glucose levels low. but let's look more details to conclude this.</a:t>
            </a:r>
          </a:p>
        </p:txBody>
      </p:sp>
      <p:pic>
        <p:nvPicPr>
          <p:cNvPr id="5" name="Picture 4">
            <a:extLst>
              <a:ext uri="{FF2B5EF4-FFF2-40B4-BE49-F238E27FC236}">
                <a16:creationId xmlns:a16="http://schemas.microsoft.com/office/drawing/2014/main" id="{AC20E391-E048-441C-BA24-0593332C3161}"/>
              </a:ext>
            </a:extLst>
          </p:cNvPr>
          <p:cNvPicPr>
            <a:picLocks noChangeAspect="1"/>
          </p:cNvPicPr>
          <p:nvPr/>
        </p:nvPicPr>
        <p:blipFill>
          <a:blip r:embed="rId2"/>
          <a:stretch>
            <a:fillRect/>
          </a:stretch>
        </p:blipFill>
        <p:spPr>
          <a:xfrm>
            <a:off x="2769581" y="1782937"/>
            <a:ext cx="6652837" cy="3292125"/>
          </a:xfrm>
          <a:prstGeom prst="rect">
            <a:avLst/>
          </a:prstGeom>
        </p:spPr>
      </p:pic>
    </p:spTree>
    <p:extLst>
      <p:ext uri="{BB962C8B-B14F-4D97-AF65-F5344CB8AC3E}">
        <p14:creationId xmlns:p14="http://schemas.microsoft.com/office/powerpoint/2010/main" val="24583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236696"/>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 Interesting Questions</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1037830"/>
            <a:ext cx="11075437" cy="369332"/>
          </a:xfrm>
          <a:prstGeom prst="rect">
            <a:avLst/>
          </a:prstGeom>
          <a:solidFill>
            <a:srgbClr val="66CCFF">
              <a:alpha val="50196"/>
            </a:srgbClr>
          </a:solidFill>
          <a:ln>
            <a:solidFill>
              <a:schemeClr val="tx1"/>
            </a:solidFill>
          </a:ln>
        </p:spPr>
        <p:txBody>
          <a:bodyPr wrap="square" rtlCol="0">
            <a:spAutoFit/>
          </a:bodyPr>
          <a:lstStyle/>
          <a:p>
            <a:pPr algn="l"/>
            <a:r>
              <a:rPr lang="en-US" b="1" i="0" dirty="0">
                <a:solidFill>
                  <a:srgbClr val="000000"/>
                </a:solidFill>
                <a:effectLst/>
                <a:latin typeface="Helvetica Neue"/>
              </a:rPr>
              <a:t>Question 5:does your </a:t>
            </a:r>
            <a:r>
              <a:rPr lang="en-US" b="1" i="0" dirty="0" err="1">
                <a:solidFill>
                  <a:srgbClr val="000000"/>
                </a:solidFill>
                <a:effectLst/>
                <a:latin typeface="Helvetica Neue"/>
              </a:rPr>
              <a:t>bmi</a:t>
            </a:r>
            <a:r>
              <a:rPr lang="en-US" b="1" i="0" dirty="0">
                <a:solidFill>
                  <a:srgbClr val="000000"/>
                </a:solidFill>
                <a:effectLst/>
                <a:latin typeface="Helvetica Neue"/>
              </a:rPr>
              <a:t> and </a:t>
            </a:r>
            <a:r>
              <a:rPr lang="en-US" b="1" i="0" dirty="0" err="1">
                <a:solidFill>
                  <a:srgbClr val="000000"/>
                </a:solidFill>
                <a:effectLst/>
                <a:latin typeface="Helvetica Neue"/>
              </a:rPr>
              <a:t>avg_glucose_level</a:t>
            </a:r>
            <a:r>
              <a:rPr lang="en-US" b="1" i="0" dirty="0">
                <a:solidFill>
                  <a:srgbClr val="000000"/>
                </a:solidFill>
                <a:effectLst/>
                <a:latin typeface="Helvetica Neue"/>
              </a:rPr>
              <a:t> go up after getting married?</a:t>
            </a:r>
          </a:p>
        </p:txBody>
      </p:sp>
      <p:sp>
        <p:nvSpPr>
          <p:cNvPr id="16" name="TextBox 15">
            <a:extLst>
              <a:ext uri="{FF2B5EF4-FFF2-40B4-BE49-F238E27FC236}">
                <a16:creationId xmlns:a16="http://schemas.microsoft.com/office/drawing/2014/main" id="{2270225F-8A8F-4F87-8E8F-FCDEC849A985}"/>
              </a:ext>
            </a:extLst>
          </p:cNvPr>
          <p:cNvSpPr txBox="1"/>
          <p:nvPr/>
        </p:nvSpPr>
        <p:spPr>
          <a:xfrm>
            <a:off x="470357" y="5361725"/>
            <a:ext cx="11273056" cy="584775"/>
          </a:xfrm>
          <a:prstGeom prst="rect">
            <a:avLst/>
          </a:prstGeom>
          <a:solidFill>
            <a:srgbClr val="66CCFF">
              <a:alpha val="50196"/>
            </a:srgbClr>
          </a:solidFill>
          <a:ln>
            <a:solidFill>
              <a:schemeClr val="tx1"/>
            </a:solidFill>
          </a:ln>
        </p:spPr>
        <p:txBody>
          <a:bodyPr wrap="square" rtlCol="0">
            <a:spAutoFit/>
          </a:bodyPr>
          <a:lstStyle/>
          <a:p>
            <a:r>
              <a:rPr lang="en-US" sz="1600" dirty="0"/>
              <a:t>Certainly our previous observation is not right since unmarried people are usually young and healthy. Hence we marital status has nothing to with BMI and Glucose levels.</a:t>
            </a:r>
          </a:p>
        </p:txBody>
      </p:sp>
      <p:pic>
        <p:nvPicPr>
          <p:cNvPr id="6" name="Picture 5">
            <a:extLst>
              <a:ext uri="{FF2B5EF4-FFF2-40B4-BE49-F238E27FC236}">
                <a16:creationId xmlns:a16="http://schemas.microsoft.com/office/drawing/2014/main" id="{CDB423BE-1EC3-4705-8032-5CDE4EDA0C5C}"/>
              </a:ext>
            </a:extLst>
          </p:cNvPr>
          <p:cNvPicPr>
            <a:picLocks noChangeAspect="1"/>
          </p:cNvPicPr>
          <p:nvPr/>
        </p:nvPicPr>
        <p:blipFill>
          <a:blip r:embed="rId2"/>
          <a:stretch>
            <a:fillRect/>
          </a:stretch>
        </p:blipFill>
        <p:spPr>
          <a:xfrm>
            <a:off x="2920483" y="1640862"/>
            <a:ext cx="5523800" cy="3609445"/>
          </a:xfrm>
          <a:prstGeom prst="rect">
            <a:avLst/>
          </a:prstGeom>
        </p:spPr>
      </p:pic>
    </p:spTree>
    <p:extLst>
      <p:ext uri="{BB962C8B-B14F-4D97-AF65-F5344CB8AC3E}">
        <p14:creationId xmlns:p14="http://schemas.microsoft.com/office/powerpoint/2010/main" val="304874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236696"/>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Inferences and conclusions</a:t>
            </a:r>
          </a:p>
        </p:txBody>
      </p:sp>
      <p:sp>
        <p:nvSpPr>
          <p:cNvPr id="16" name="TextBox 15">
            <a:extLst>
              <a:ext uri="{FF2B5EF4-FFF2-40B4-BE49-F238E27FC236}">
                <a16:creationId xmlns:a16="http://schemas.microsoft.com/office/drawing/2014/main" id="{2270225F-8A8F-4F87-8E8F-FCDEC849A985}"/>
              </a:ext>
            </a:extLst>
          </p:cNvPr>
          <p:cNvSpPr txBox="1"/>
          <p:nvPr/>
        </p:nvSpPr>
        <p:spPr>
          <a:xfrm>
            <a:off x="569167" y="911022"/>
            <a:ext cx="11075437" cy="5016758"/>
          </a:xfrm>
          <a:prstGeom prst="rect">
            <a:avLst/>
          </a:prstGeom>
          <a:solidFill>
            <a:srgbClr val="66CCFF">
              <a:alpha val="50196"/>
            </a:srgbClr>
          </a:solidFill>
          <a:ln>
            <a:solidFill>
              <a:schemeClr val="tx1"/>
            </a:solidFill>
          </a:ln>
        </p:spPr>
        <p:txBody>
          <a:bodyPr wrap="square" rtlCol="0">
            <a:spAutoFit/>
          </a:bodyPr>
          <a:lstStyle/>
          <a:p>
            <a:r>
              <a:rPr lang="en-US" sz="1600" dirty="0"/>
              <a:t>Below are some of the inferences from the health-care stroke dataset:</a:t>
            </a:r>
          </a:p>
          <a:p>
            <a:endParaRPr lang="en-US" sz="1600" dirty="0"/>
          </a:p>
          <a:p>
            <a:r>
              <a:rPr lang="en-US" sz="1600" dirty="0"/>
              <a:t>- Based on the data, we see that 59% of the records corresponds to women while only 41% is male.</a:t>
            </a:r>
          </a:p>
          <a:p>
            <a:endParaRPr lang="en-US" sz="1600" dirty="0"/>
          </a:p>
          <a:p>
            <a:r>
              <a:rPr lang="en-US" sz="1600" dirty="0"/>
              <a:t>- Although data unequally distributed in terms of males and females, we see that number of stroke patient among males and females is equally distributed.</a:t>
            </a:r>
          </a:p>
          <a:p>
            <a:endParaRPr lang="en-US" sz="1600" dirty="0"/>
          </a:p>
          <a:p>
            <a:r>
              <a:rPr lang="en-US" sz="1600" dirty="0"/>
              <a:t>- Although this data is focused on predicting the stroke on patients. Only 5% of the patients in the records actually had a stroke which 95% never had it.</a:t>
            </a:r>
          </a:p>
          <a:p>
            <a:endParaRPr lang="en-US" sz="1600" dirty="0"/>
          </a:p>
          <a:p>
            <a:r>
              <a:rPr lang="en-US" sz="1600" dirty="0"/>
              <a:t>- Majority of the patient work in private sector and very less percentage of people have not worked.</a:t>
            </a:r>
          </a:p>
          <a:p>
            <a:endParaRPr lang="en-US" sz="1600" dirty="0"/>
          </a:p>
          <a:p>
            <a:r>
              <a:rPr lang="en-US" sz="1600" dirty="0"/>
              <a:t>- One of the major health indices considered worldwide is BMI - Body Mass Index and from the data, we observe that Average BMI of people working at Govt Institutions is slightly higher than people working in private institutions.</a:t>
            </a:r>
          </a:p>
          <a:p>
            <a:endParaRPr lang="en-US" sz="1600" dirty="0"/>
          </a:p>
          <a:p>
            <a:r>
              <a:rPr lang="en-US" sz="1600" dirty="0"/>
              <a:t>- When we look at the age and the </a:t>
            </a:r>
            <a:r>
              <a:rPr lang="en-US" sz="1600" dirty="0" err="1"/>
              <a:t>avg_glucose_level</a:t>
            </a:r>
            <a:r>
              <a:rPr lang="en-US" sz="1600" dirty="0"/>
              <a:t> of the patients, we see that as age progresses, with higher glucose level, patients have a much higher chance of ending up with a stroke.</a:t>
            </a:r>
          </a:p>
          <a:p>
            <a:endParaRPr lang="en-US" sz="1600" dirty="0"/>
          </a:p>
          <a:p>
            <a:r>
              <a:rPr lang="en-US" sz="1600" dirty="0"/>
              <a:t>- One interesting observation we see was among unmarried people </a:t>
            </a:r>
            <a:r>
              <a:rPr lang="en-US" sz="1600" dirty="0" err="1"/>
              <a:t>bmi</a:t>
            </a:r>
            <a:r>
              <a:rPr lang="en-US" sz="1600" dirty="0"/>
              <a:t> and average glucose levels relatively much better. But form another observation, we saw that most of the unmarried people have better BMI because they are below 20's and healthy.</a:t>
            </a:r>
          </a:p>
        </p:txBody>
      </p:sp>
    </p:spTree>
    <p:extLst>
      <p:ext uri="{BB962C8B-B14F-4D97-AF65-F5344CB8AC3E}">
        <p14:creationId xmlns:p14="http://schemas.microsoft.com/office/powerpoint/2010/main" val="335684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186813"/>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Introduction</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821094"/>
            <a:ext cx="11075437" cy="1477328"/>
          </a:xfrm>
          <a:prstGeom prst="rect">
            <a:avLst/>
          </a:prstGeom>
          <a:solidFill>
            <a:srgbClr val="66CCFF">
              <a:alpha val="50196"/>
            </a:srgbClr>
          </a:solidFill>
          <a:ln>
            <a:solidFill>
              <a:schemeClr val="tx1"/>
            </a:solidFill>
          </a:ln>
        </p:spPr>
        <p:txBody>
          <a:bodyPr wrap="square" rtlCol="0">
            <a:spAutoFit/>
          </a:bodyPr>
          <a:lstStyle/>
          <a:p>
            <a:r>
              <a:rPr lang="en-US" dirty="0"/>
              <a:t>For purpose of this project, I have chosen Health care stroke Data form Kaggle to perform Data wrangling and exploratory analysis on the same.</a:t>
            </a:r>
          </a:p>
          <a:p>
            <a:endParaRPr lang="en-US" dirty="0"/>
          </a:p>
          <a:p>
            <a:r>
              <a:rPr lang="en-US" dirty="0"/>
              <a:t>Kaggle link: </a:t>
            </a:r>
            <a:r>
              <a:rPr lang="en-US" dirty="0">
                <a:hlinkClick r:id="rId2"/>
              </a:rPr>
              <a:t>https://www.kaggle.com/code/rishabh057/healthcare-dataset-stroke-data/notebook</a:t>
            </a:r>
            <a:endParaRPr lang="en-US" dirty="0"/>
          </a:p>
          <a:p>
            <a:endParaRPr lang="en-US" dirty="0"/>
          </a:p>
        </p:txBody>
      </p:sp>
      <p:sp>
        <p:nvSpPr>
          <p:cNvPr id="4" name="TextBox 3">
            <a:extLst>
              <a:ext uri="{FF2B5EF4-FFF2-40B4-BE49-F238E27FC236}">
                <a16:creationId xmlns:a16="http://schemas.microsoft.com/office/drawing/2014/main" id="{3A98586E-7CE8-4B2B-91AC-099E26303660}"/>
              </a:ext>
            </a:extLst>
          </p:cNvPr>
          <p:cNvSpPr txBox="1"/>
          <p:nvPr/>
        </p:nvSpPr>
        <p:spPr>
          <a:xfrm>
            <a:off x="569167" y="2578359"/>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Data Contains 5110 rows and 12 Columns as shown below.</a:t>
            </a:r>
          </a:p>
        </p:txBody>
      </p:sp>
      <p:pic>
        <p:nvPicPr>
          <p:cNvPr id="7" name="Picture 6">
            <a:extLst>
              <a:ext uri="{FF2B5EF4-FFF2-40B4-BE49-F238E27FC236}">
                <a16:creationId xmlns:a16="http://schemas.microsoft.com/office/drawing/2014/main" id="{9150E0DE-19AA-440A-B941-13066712FEA4}"/>
              </a:ext>
            </a:extLst>
          </p:cNvPr>
          <p:cNvPicPr>
            <a:picLocks noChangeAspect="1"/>
          </p:cNvPicPr>
          <p:nvPr/>
        </p:nvPicPr>
        <p:blipFill>
          <a:blip r:embed="rId3"/>
          <a:stretch>
            <a:fillRect/>
          </a:stretch>
        </p:blipFill>
        <p:spPr>
          <a:xfrm>
            <a:off x="569167" y="3265861"/>
            <a:ext cx="5710336" cy="838273"/>
          </a:xfrm>
          <a:prstGeom prst="rect">
            <a:avLst/>
          </a:prstGeom>
        </p:spPr>
      </p:pic>
      <p:sp>
        <p:nvSpPr>
          <p:cNvPr id="10" name="TextBox 9">
            <a:extLst>
              <a:ext uri="{FF2B5EF4-FFF2-40B4-BE49-F238E27FC236}">
                <a16:creationId xmlns:a16="http://schemas.microsoft.com/office/drawing/2014/main" id="{82F99EDC-0A87-4E02-AAE8-EA5D354A1EFC}"/>
              </a:ext>
            </a:extLst>
          </p:cNvPr>
          <p:cNvSpPr txBox="1"/>
          <p:nvPr/>
        </p:nvSpPr>
        <p:spPr>
          <a:xfrm>
            <a:off x="569167" y="4524795"/>
            <a:ext cx="11075437" cy="1200329"/>
          </a:xfrm>
          <a:prstGeom prst="rect">
            <a:avLst/>
          </a:prstGeom>
          <a:solidFill>
            <a:srgbClr val="66CCFF">
              <a:alpha val="50196"/>
            </a:srgbClr>
          </a:solidFill>
          <a:ln>
            <a:solidFill>
              <a:schemeClr val="tx1"/>
            </a:solidFill>
          </a:ln>
        </p:spPr>
        <p:txBody>
          <a:bodyPr wrap="square" rtlCol="0">
            <a:spAutoFit/>
          </a:bodyPr>
          <a:lstStyle/>
          <a:p>
            <a:pPr marL="0" marR="0">
              <a:spcBef>
                <a:spcPts val="0"/>
              </a:spcBef>
              <a:spcAft>
                <a:spcPts val="0"/>
              </a:spcAft>
            </a:pPr>
            <a:r>
              <a:rPr lang="en-US" sz="1800" dirty="0">
                <a:solidFill>
                  <a:srgbClr val="000000"/>
                </a:solidFill>
                <a:effectLst/>
                <a:latin typeface="Calibri" panose="020F0502020204030204" pitchFamily="34" charset="0"/>
              </a:rPr>
              <a:t>0   id                               1   gender                   2   age                              3   hypertension    </a:t>
            </a:r>
          </a:p>
          <a:p>
            <a:pPr marL="0" marR="0">
              <a:spcBef>
                <a:spcPts val="0"/>
              </a:spcBef>
              <a:spcAft>
                <a:spcPts val="0"/>
              </a:spcAft>
            </a:pPr>
            <a:r>
              <a:rPr lang="en-US" sz="1800" dirty="0">
                <a:solidFill>
                  <a:srgbClr val="000000"/>
                </a:solidFill>
                <a:effectLst/>
                <a:latin typeface="Calibri" panose="020F0502020204030204" pitchFamily="34" charset="0"/>
              </a:rPr>
              <a:t>4   </a:t>
            </a:r>
            <a:r>
              <a:rPr lang="en-US" sz="1800" dirty="0" err="1">
                <a:solidFill>
                  <a:srgbClr val="000000"/>
                </a:solidFill>
                <a:effectLst/>
                <a:latin typeface="Calibri" panose="020F0502020204030204" pitchFamily="34" charset="0"/>
              </a:rPr>
              <a:t>heart_disease</a:t>
            </a:r>
            <a:r>
              <a:rPr lang="en-US" sz="1800" dirty="0">
                <a:solidFill>
                  <a:srgbClr val="000000"/>
                </a:solidFill>
                <a:effectLst/>
                <a:latin typeface="Calibri" panose="020F0502020204030204" pitchFamily="34" charset="0"/>
              </a:rPr>
              <a:t>          5   </a:t>
            </a:r>
            <a:r>
              <a:rPr lang="en-US" sz="1800" dirty="0" err="1">
                <a:solidFill>
                  <a:srgbClr val="000000"/>
                </a:solidFill>
                <a:effectLst/>
                <a:latin typeface="Calibri" panose="020F0502020204030204" pitchFamily="34" charset="0"/>
              </a:rPr>
              <a:t>ever_married</a:t>
            </a:r>
            <a:r>
              <a:rPr lang="en-US" sz="1800" dirty="0">
                <a:solidFill>
                  <a:srgbClr val="000000"/>
                </a:solidFill>
                <a:effectLst/>
                <a:latin typeface="Calibri" panose="020F0502020204030204" pitchFamily="34" charset="0"/>
              </a:rPr>
              <a:t>       6   </a:t>
            </a:r>
            <a:r>
              <a:rPr lang="en-US" sz="1800" dirty="0" err="1">
                <a:solidFill>
                  <a:srgbClr val="000000"/>
                </a:solidFill>
                <a:effectLst/>
                <a:latin typeface="Calibri" panose="020F0502020204030204" pitchFamily="34" charset="0"/>
              </a:rPr>
              <a:t>work_type</a:t>
            </a:r>
            <a:r>
              <a:rPr lang="en-US" sz="1800" dirty="0">
                <a:solidFill>
                  <a:srgbClr val="000000"/>
                </a:solidFill>
                <a:effectLst/>
                <a:latin typeface="Calibri" panose="020F0502020204030204" pitchFamily="34" charset="0"/>
              </a:rPr>
              <a:t>                 7   </a:t>
            </a:r>
            <a:r>
              <a:rPr lang="en-US" sz="1800" dirty="0" err="1">
                <a:solidFill>
                  <a:srgbClr val="000000"/>
                </a:solidFill>
                <a:effectLst/>
                <a:latin typeface="Calibri" panose="020F0502020204030204" pitchFamily="34" charset="0"/>
              </a:rPr>
              <a:t>Residence_type</a:t>
            </a:r>
            <a:r>
              <a:rPr lang="en-US" sz="1800" dirty="0">
                <a:solidFill>
                  <a:srgbClr val="000000"/>
                </a:solidFill>
                <a:effectLst/>
                <a:latin typeface="Calibri" panose="020F0502020204030204" pitchFamily="34" charset="0"/>
              </a:rPr>
              <a:t>      </a:t>
            </a:r>
          </a:p>
          <a:p>
            <a:pPr marL="0" marR="0">
              <a:spcBef>
                <a:spcPts val="0"/>
              </a:spcBef>
              <a:spcAft>
                <a:spcPts val="0"/>
              </a:spcAft>
            </a:pPr>
            <a:r>
              <a:rPr lang="en-US" sz="1800" dirty="0">
                <a:solidFill>
                  <a:srgbClr val="000000"/>
                </a:solidFill>
                <a:effectLst/>
                <a:latin typeface="Calibri" panose="020F0502020204030204" pitchFamily="34" charset="0"/>
              </a:rPr>
              <a:t>8   </a:t>
            </a:r>
            <a:r>
              <a:rPr lang="en-US" sz="1800" dirty="0" err="1">
                <a:solidFill>
                  <a:srgbClr val="000000"/>
                </a:solidFill>
                <a:effectLst/>
                <a:latin typeface="Calibri" panose="020F0502020204030204" pitchFamily="34" charset="0"/>
              </a:rPr>
              <a:t>avg_glucose_level</a:t>
            </a:r>
            <a:r>
              <a:rPr lang="en-US" sz="1800" dirty="0">
                <a:solidFill>
                  <a:srgbClr val="000000"/>
                </a:solidFill>
                <a:effectLst/>
                <a:latin typeface="Calibri" panose="020F0502020204030204" pitchFamily="34" charset="0"/>
              </a:rPr>
              <a:t>   9   </a:t>
            </a:r>
            <a:r>
              <a:rPr lang="en-US" sz="1800" dirty="0" err="1">
                <a:solidFill>
                  <a:srgbClr val="000000"/>
                </a:solidFill>
                <a:effectLst/>
                <a:latin typeface="Calibri" panose="020F0502020204030204" pitchFamily="34" charset="0"/>
              </a:rPr>
              <a:t>bmi</a:t>
            </a:r>
            <a:r>
              <a:rPr lang="en-US" sz="1800" dirty="0">
                <a:solidFill>
                  <a:srgbClr val="000000"/>
                </a:solidFill>
                <a:effectLst/>
                <a:latin typeface="Calibri" panose="020F0502020204030204" pitchFamily="34" charset="0"/>
              </a:rPr>
              <a:t>                        10  </a:t>
            </a:r>
            <a:r>
              <a:rPr lang="en-US" sz="1800" dirty="0" err="1">
                <a:solidFill>
                  <a:srgbClr val="000000"/>
                </a:solidFill>
                <a:effectLst/>
                <a:latin typeface="Calibri" panose="020F0502020204030204" pitchFamily="34" charset="0"/>
              </a:rPr>
              <a:t>smoking_status</a:t>
            </a:r>
            <a:r>
              <a:rPr lang="en-US" sz="1800" dirty="0">
                <a:solidFill>
                  <a:srgbClr val="000000"/>
                </a:solidFill>
                <a:effectLst/>
                <a:latin typeface="Calibri" panose="020F0502020204030204" pitchFamily="34" charset="0"/>
              </a:rPr>
              <a:t>       11  stroke      </a:t>
            </a:r>
          </a:p>
          <a:p>
            <a:endParaRPr lang="en-US" dirty="0"/>
          </a:p>
        </p:txBody>
      </p:sp>
    </p:spTree>
    <p:extLst>
      <p:ext uri="{BB962C8B-B14F-4D97-AF65-F5344CB8AC3E}">
        <p14:creationId xmlns:p14="http://schemas.microsoft.com/office/powerpoint/2010/main" val="3863535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4DF065-6C93-40FE-996A-B3268B3057BD}"/>
              </a:ext>
            </a:extLst>
          </p:cNvPr>
          <p:cNvPicPr>
            <a:picLocks noChangeAspect="1"/>
          </p:cNvPicPr>
          <p:nvPr/>
        </p:nvPicPr>
        <p:blipFill>
          <a:blip r:embed="rId2"/>
          <a:stretch>
            <a:fillRect/>
          </a:stretch>
        </p:blipFill>
        <p:spPr>
          <a:xfrm>
            <a:off x="3619285" y="2297332"/>
            <a:ext cx="4953429" cy="2263336"/>
          </a:xfrm>
          <a:prstGeom prst="rect">
            <a:avLst/>
          </a:prstGeom>
        </p:spPr>
      </p:pic>
    </p:spTree>
    <p:extLst>
      <p:ext uri="{BB962C8B-B14F-4D97-AF65-F5344CB8AC3E}">
        <p14:creationId xmlns:p14="http://schemas.microsoft.com/office/powerpoint/2010/main" val="270267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186813"/>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a:t>
            </a:r>
          </a:p>
        </p:txBody>
      </p:sp>
      <p:sp>
        <p:nvSpPr>
          <p:cNvPr id="3" name="TextBox 2">
            <a:extLst>
              <a:ext uri="{FF2B5EF4-FFF2-40B4-BE49-F238E27FC236}">
                <a16:creationId xmlns:a16="http://schemas.microsoft.com/office/drawing/2014/main" id="{1CBDF849-48E9-4196-AE3D-26035696A760}"/>
              </a:ext>
            </a:extLst>
          </p:cNvPr>
          <p:cNvSpPr txBox="1"/>
          <p:nvPr/>
        </p:nvSpPr>
        <p:spPr>
          <a:xfrm>
            <a:off x="558281" y="1063690"/>
            <a:ext cx="11075437" cy="646331"/>
          </a:xfrm>
          <a:prstGeom prst="rect">
            <a:avLst/>
          </a:prstGeom>
          <a:solidFill>
            <a:srgbClr val="66CCFF">
              <a:alpha val="50196"/>
            </a:srgbClr>
          </a:solidFill>
          <a:ln>
            <a:solidFill>
              <a:schemeClr val="tx1"/>
            </a:solidFill>
          </a:ln>
        </p:spPr>
        <p:txBody>
          <a:bodyPr wrap="square" rtlCol="0">
            <a:spAutoFit/>
          </a:bodyPr>
          <a:lstStyle/>
          <a:p>
            <a:r>
              <a:rPr lang="en-US" dirty="0"/>
              <a:t>Data Contains 7 numerical columns (of which 3 are float and 4 are integer) and 5-character columns as shown below.</a:t>
            </a:r>
          </a:p>
        </p:txBody>
      </p:sp>
      <p:pic>
        <p:nvPicPr>
          <p:cNvPr id="6" name="Picture 5">
            <a:extLst>
              <a:ext uri="{FF2B5EF4-FFF2-40B4-BE49-F238E27FC236}">
                <a16:creationId xmlns:a16="http://schemas.microsoft.com/office/drawing/2014/main" id="{83627B43-F1A4-4993-B3E9-54D35F477483}"/>
              </a:ext>
            </a:extLst>
          </p:cNvPr>
          <p:cNvPicPr>
            <a:picLocks noChangeAspect="1"/>
          </p:cNvPicPr>
          <p:nvPr/>
        </p:nvPicPr>
        <p:blipFill>
          <a:blip r:embed="rId2"/>
          <a:stretch>
            <a:fillRect/>
          </a:stretch>
        </p:blipFill>
        <p:spPr>
          <a:xfrm>
            <a:off x="558281" y="2125234"/>
            <a:ext cx="7102455" cy="3566469"/>
          </a:xfrm>
          <a:prstGeom prst="rect">
            <a:avLst/>
          </a:prstGeom>
        </p:spPr>
      </p:pic>
    </p:spTree>
    <p:extLst>
      <p:ext uri="{BB962C8B-B14F-4D97-AF65-F5344CB8AC3E}">
        <p14:creationId xmlns:p14="http://schemas.microsoft.com/office/powerpoint/2010/main" val="6633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186813"/>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6" y="923731"/>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Below are the ranges of both Numerical and categorical data. </a:t>
            </a:r>
          </a:p>
        </p:txBody>
      </p:sp>
      <p:sp>
        <p:nvSpPr>
          <p:cNvPr id="5" name="TextBox 4">
            <a:extLst>
              <a:ext uri="{FF2B5EF4-FFF2-40B4-BE49-F238E27FC236}">
                <a16:creationId xmlns:a16="http://schemas.microsoft.com/office/drawing/2014/main" id="{380C154B-575F-4645-A2AD-D758CA5722C4}"/>
              </a:ext>
            </a:extLst>
          </p:cNvPr>
          <p:cNvSpPr txBox="1"/>
          <p:nvPr/>
        </p:nvSpPr>
        <p:spPr>
          <a:xfrm>
            <a:off x="569166" y="1479676"/>
            <a:ext cx="11075437" cy="4247317"/>
          </a:xfrm>
          <a:prstGeom prst="rect">
            <a:avLst/>
          </a:prstGeom>
          <a:solidFill>
            <a:srgbClr val="66CCFF">
              <a:alpha val="50196"/>
            </a:srgbClr>
          </a:solidFill>
          <a:ln>
            <a:solidFill>
              <a:schemeClr val="tx1"/>
            </a:solidFill>
          </a:ln>
        </p:spPr>
        <p:txBody>
          <a:bodyPr wrap="square" rtlCol="0">
            <a:spAutoFit/>
          </a:bodyPr>
          <a:lstStyle/>
          <a:p>
            <a:pPr marL="0" marR="0">
              <a:spcBef>
                <a:spcPts val="0"/>
              </a:spcBef>
              <a:spcAft>
                <a:spcPts val="0"/>
              </a:spcAft>
            </a:pPr>
            <a:r>
              <a:rPr lang="en-US" sz="1800" dirty="0">
                <a:solidFill>
                  <a:srgbClr val="000000"/>
                </a:solidFill>
                <a:effectLst/>
                <a:latin typeface="Calibri" panose="020F0502020204030204" pitchFamily="34" charset="0"/>
              </a:rPr>
              <a:t>0   id   			- A unique id on the data                           </a:t>
            </a:r>
          </a:p>
          <a:p>
            <a:pPr marL="342900" marR="0" indent="-342900">
              <a:spcBef>
                <a:spcPts val="0"/>
              </a:spcBef>
              <a:spcAft>
                <a:spcPts val="0"/>
              </a:spcAft>
              <a:buAutoNum type="arabicPlain"/>
            </a:pPr>
            <a:r>
              <a:rPr lang="en-US" sz="1800" dirty="0">
                <a:solidFill>
                  <a:srgbClr val="000000"/>
                </a:solidFill>
                <a:effectLst/>
                <a:latin typeface="Calibri" panose="020F0502020204030204" pitchFamily="34" charset="0"/>
              </a:rPr>
              <a:t>gender                	- Male/Female</a:t>
            </a:r>
          </a:p>
          <a:p>
            <a:pPr marL="342900" marR="0" indent="-342900">
              <a:spcBef>
                <a:spcPts val="0"/>
              </a:spcBef>
              <a:spcAft>
                <a:spcPts val="0"/>
              </a:spcAft>
              <a:buAutoNum type="arabicPlain"/>
            </a:pPr>
            <a:r>
              <a:rPr lang="en-US" sz="1800" dirty="0">
                <a:solidFill>
                  <a:srgbClr val="000000"/>
                </a:solidFill>
                <a:effectLst/>
                <a:latin typeface="Calibri" panose="020F0502020204030204" pitchFamily="34" charset="0"/>
              </a:rPr>
              <a:t>age                  		- Numerical column ranging from 0.08 - 82        </a:t>
            </a:r>
          </a:p>
          <a:p>
            <a:pPr marL="342900" marR="0" indent="-342900">
              <a:spcBef>
                <a:spcPts val="0"/>
              </a:spcBef>
              <a:spcAft>
                <a:spcPts val="0"/>
              </a:spcAft>
              <a:buAutoNum type="arabicPlain"/>
            </a:pPr>
            <a:r>
              <a:rPr lang="en-US" sz="1800" dirty="0">
                <a:solidFill>
                  <a:srgbClr val="000000"/>
                </a:solidFill>
                <a:effectLst/>
                <a:latin typeface="Calibri" panose="020F0502020204030204" pitchFamily="34" charset="0"/>
              </a:rPr>
              <a:t>hypertension   		- It a categorical variable 0 /1</a:t>
            </a:r>
          </a:p>
          <a:p>
            <a:pPr marL="342900" marR="0" indent="-342900">
              <a:spcBef>
                <a:spcPts val="0"/>
              </a:spcBef>
              <a:spcAft>
                <a:spcPts val="0"/>
              </a:spcAft>
              <a:buAutoNum type="arabicPlain" startAt="4"/>
            </a:pPr>
            <a:r>
              <a:rPr lang="en-US" sz="1800" dirty="0" err="1">
                <a:solidFill>
                  <a:srgbClr val="000000"/>
                </a:solidFill>
                <a:effectLst/>
                <a:latin typeface="Calibri" panose="020F0502020204030204" pitchFamily="34" charset="0"/>
              </a:rPr>
              <a:t>heart_disease</a:t>
            </a:r>
            <a:r>
              <a:rPr lang="en-US" dirty="0">
                <a:solidFill>
                  <a:srgbClr val="000000"/>
                </a:solidFill>
                <a:latin typeface="Calibri" panose="020F0502020204030204" pitchFamily="34" charset="0"/>
              </a:rPr>
              <a:t>		- categorial variable 0/1</a:t>
            </a:r>
          </a:p>
          <a:p>
            <a:pPr marL="342900" marR="0" indent="-342900">
              <a:spcBef>
                <a:spcPts val="0"/>
              </a:spcBef>
              <a:spcAft>
                <a:spcPts val="0"/>
              </a:spcAft>
              <a:buAutoNum type="arabicPlain" startAt="4"/>
            </a:pPr>
            <a:r>
              <a:rPr lang="en-US" sz="1800" dirty="0" err="1">
                <a:solidFill>
                  <a:srgbClr val="000000"/>
                </a:solidFill>
                <a:effectLst/>
                <a:latin typeface="Calibri" panose="020F0502020204030204" pitchFamily="34" charset="0"/>
              </a:rPr>
              <a:t>ever_married</a:t>
            </a:r>
            <a:r>
              <a:rPr lang="en-US" dirty="0">
                <a:solidFill>
                  <a:srgbClr val="000000"/>
                </a:solidFill>
                <a:latin typeface="Calibri" panose="020F0502020204030204" pitchFamily="34" charset="0"/>
              </a:rPr>
              <a:t>		- categorial variable 0/1</a:t>
            </a:r>
          </a:p>
          <a:p>
            <a:pPr marL="342900" marR="0" indent="-342900">
              <a:spcBef>
                <a:spcPts val="0"/>
              </a:spcBef>
              <a:spcAft>
                <a:spcPts val="0"/>
              </a:spcAft>
              <a:buAutoNum type="arabicPlain" startAt="4"/>
            </a:pPr>
            <a:r>
              <a:rPr lang="en-US" dirty="0" err="1">
                <a:solidFill>
                  <a:srgbClr val="000000"/>
                </a:solidFill>
                <a:effectLst/>
                <a:latin typeface="Calibri" panose="020F0502020204030204" pitchFamily="34" charset="0"/>
              </a:rPr>
              <a:t>work_type</a:t>
            </a:r>
            <a:r>
              <a:rPr lang="en-US" dirty="0">
                <a:solidFill>
                  <a:srgbClr val="000000"/>
                </a:solidFill>
                <a:effectLst/>
                <a:latin typeface="Calibri" panose="020F0502020204030204" pitchFamily="34" charset="0"/>
              </a:rPr>
              <a:t>         		- categorical </a:t>
            </a:r>
            <a:r>
              <a:rPr lang="en-US" dirty="0" err="1">
                <a:solidFill>
                  <a:srgbClr val="000000"/>
                </a:solidFill>
                <a:effectLst/>
                <a:latin typeface="Calibri" panose="020F0502020204030204" pitchFamily="34" charset="0"/>
              </a:rPr>
              <a:t>varible</a:t>
            </a:r>
            <a:r>
              <a:rPr lang="en-US" dirty="0">
                <a:solidFill>
                  <a:srgbClr val="000000"/>
                </a:solidFill>
                <a:effectLst/>
                <a:latin typeface="Calibri" panose="020F0502020204030204" pitchFamily="34" charset="0"/>
              </a:rPr>
              <a:t> with 5 levels </a:t>
            </a:r>
          </a:p>
          <a:p>
            <a:pPr marR="0">
              <a:spcBef>
                <a:spcPts val="0"/>
              </a:spcBef>
              <a:spcAft>
                <a:spcPts val="0"/>
              </a:spcAft>
            </a:pPr>
            <a:r>
              <a:rPr lang="en-US" dirty="0">
                <a:solidFill>
                  <a:srgbClr val="000000"/>
                </a:solidFill>
                <a:effectLst/>
                <a:latin typeface="Calibri" panose="020F0502020204030204" pitchFamily="34" charset="0"/>
              </a:rPr>
              <a:t>			  (Private/</a:t>
            </a:r>
            <a:r>
              <a:rPr lang="en-US" dirty="0" err="1">
                <a:solidFill>
                  <a:srgbClr val="000000"/>
                </a:solidFill>
                <a:effectLst/>
                <a:latin typeface="Calibri" panose="020F0502020204030204" pitchFamily="34" charset="0"/>
              </a:rPr>
              <a:t>Self_employed</a:t>
            </a:r>
            <a:r>
              <a:rPr lang="en-US" dirty="0">
                <a:solidFill>
                  <a:srgbClr val="000000"/>
                </a:solidFill>
                <a:effectLst/>
                <a:latin typeface="Calibri" panose="020F0502020204030204" pitchFamily="34" charset="0"/>
              </a:rPr>
              <a:t>/children/</a:t>
            </a:r>
            <a:r>
              <a:rPr lang="en-US" dirty="0" err="1">
                <a:solidFill>
                  <a:srgbClr val="000000"/>
                </a:solidFill>
                <a:effectLst/>
                <a:latin typeface="Calibri" panose="020F0502020204030204" pitchFamily="34" charset="0"/>
              </a:rPr>
              <a:t>Govt_Job</a:t>
            </a:r>
            <a:r>
              <a:rPr lang="en-US" dirty="0">
                <a:solidFill>
                  <a:srgbClr val="000000"/>
                </a:solidFill>
                <a:effectLst/>
                <a:latin typeface="Calibri" panose="020F0502020204030204" pitchFamily="34" charset="0"/>
              </a:rPr>
              <a:t>/</a:t>
            </a:r>
            <a:r>
              <a:rPr lang="en-US" dirty="0" err="1">
                <a:solidFill>
                  <a:srgbClr val="000000"/>
                </a:solidFill>
                <a:effectLst/>
                <a:latin typeface="Calibri" panose="020F0502020204030204" pitchFamily="34" charset="0"/>
              </a:rPr>
              <a:t>never_worked</a:t>
            </a:r>
            <a:r>
              <a:rPr lang="en-US" dirty="0">
                <a:solidFill>
                  <a:srgbClr val="000000"/>
                </a:solidFill>
                <a:effectLst/>
                <a:latin typeface="Calibri" panose="020F0502020204030204" pitchFamily="34" charset="0"/>
              </a:rPr>
              <a:t>)</a:t>
            </a:r>
          </a:p>
          <a:p>
            <a:pPr marL="342900" marR="0" indent="-342900">
              <a:spcBef>
                <a:spcPts val="0"/>
              </a:spcBef>
              <a:spcAft>
                <a:spcPts val="0"/>
              </a:spcAft>
              <a:buAutoNum type="arabicPlain" startAt="4"/>
            </a:pPr>
            <a:r>
              <a:rPr lang="en-US" sz="1800" dirty="0" err="1">
                <a:solidFill>
                  <a:srgbClr val="000000"/>
                </a:solidFill>
                <a:effectLst/>
                <a:latin typeface="Calibri" panose="020F0502020204030204" pitchFamily="34" charset="0"/>
              </a:rPr>
              <a:t>Residence_type</a:t>
            </a:r>
            <a:r>
              <a:rPr lang="en-US" sz="1800" dirty="0">
                <a:solidFill>
                  <a:srgbClr val="000000"/>
                </a:solidFill>
                <a:effectLst/>
                <a:latin typeface="Calibri" panose="020F0502020204030204" pitchFamily="34" charset="0"/>
              </a:rPr>
              <a:t>		- </a:t>
            </a:r>
            <a:r>
              <a:rPr lang="en-US" sz="1800" dirty="0" err="1">
                <a:solidFill>
                  <a:srgbClr val="000000"/>
                </a:solidFill>
                <a:effectLst/>
                <a:latin typeface="Calibri" panose="020F0502020204030204" pitchFamily="34" charset="0"/>
              </a:rPr>
              <a:t>catergorical</a:t>
            </a:r>
            <a:r>
              <a:rPr lang="en-US" sz="1800" dirty="0">
                <a:solidFill>
                  <a:srgbClr val="000000"/>
                </a:solidFill>
                <a:effectLst/>
                <a:latin typeface="Calibri" panose="020F0502020204030204" pitchFamily="34" charset="0"/>
              </a:rPr>
              <a:t> variable with two levels (Urban/Rural)      </a:t>
            </a:r>
          </a:p>
          <a:p>
            <a:pPr marL="342900" marR="0" indent="-342900">
              <a:spcBef>
                <a:spcPts val="0"/>
              </a:spcBef>
              <a:spcAft>
                <a:spcPts val="0"/>
              </a:spcAft>
              <a:buAutoNum type="arabicPlain" startAt="8"/>
            </a:pPr>
            <a:r>
              <a:rPr lang="en-US" sz="1800" dirty="0" err="1">
                <a:solidFill>
                  <a:srgbClr val="000000"/>
                </a:solidFill>
                <a:effectLst/>
                <a:latin typeface="Calibri" panose="020F0502020204030204" pitchFamily="34" charset="0"/>
              </a:rPr>
              <a:t>avg_glucose_level</a:t>
            </a:r>
            <a:r>
              <a:rPr lang="en-US" sz="1800" dirty="0">
                <a:solidFill>
                  <a:srgbClr val="000000"/>
                </a:solidFill>
                <a:effectLst/>
                <a:latin typeface="Calibri" panose="020F0502020204030204" pitchFamily="34" charset="0"/>
              </a:rPr>
              <a:t>	- Numerical variable ranging from min 55.1 to  max of 271.7 </a:t>
            </a:r>
          </a:p>
          <a:p>
            <a:pPr marL="342900" marR="0" indent="-342900">
              <a:spcBef>
                <a:spcPts val="0"/>
              </a:spcBef>
              <a:spcAft>
                <a:spcPts val="0"/>
              </a:spcAft>
              <a:buAutoNum type="arabicPlain" startAt="8"/>
            </a:pPr>
            <a:r>
              <a:rPr lang="en-US" sz="1800" dirty="0" err="1">
                <a:solidFill>
                  <a:srgbClr val="000000"/>
                </a:solidFill>
                <a:effectLst/>
                <a:latin typeface="Calibri" panose="020F0502020204030204" pitchFamily="34" charset="0"/>
              </a:rPr>
              <a:t>Bmi</a:t>
            </a:r>
            <a:r>
              <a:rPr lang="en-US" sz="1800" dirty="0">
                <a:solidFill>
                  <a:srgbClr val="000000"/>
                </a:solidFill>
                <a:effectLst/>
                <a:latin typeface="Calibri" panose="020F0502020204030204" pitchFamily="34" charset="0"/>
              </a:rPr>
              <a:t>			- Numerical variable ranging form 10.3 to 97.6</a:t>
            </a:r>
          </a:p>
          <a:p>
            <a:pPr marL="342900" marR="0" indent="-342900">
              <a:spcBef>
                <a:spcPts val="0"/>
              </a:spcBef>
              <a:spcAft>
                <a:spcPts val="0"/>
              </a:spcAft>
              <a:buAutoNum type="arabicPlain" startAt="8"/>
            </a:pPr>
            <a:r>
              <a:rPr lang="en-US" sz="1800" dirty="0" err="1">
                <a:solidFill>
                  <a:srgbClr val="000000"/>
                </a:solidFill>
                <a:effectLst/>
                <a:latin typeface="Calibri" panose="020F0502020204030204" pitchFamily="34" charset="0"/>
              </a:rPr>
              <a:t>smoking_status</a:t>
            </a:r>
            <a:r>
              <a:rPr lang="en-US" sz="1800" dirty="0">
                <a:solidFill>
                  <a:srgbClr val="000000"/>
                </a:solidFill>
                <a:effectLst/>
                <a:latin typeface="Calibri" panose="020F0502020204030204" pitchFamily="34" charset="0"/>
              </a:rPr>
              <a:t>		- categorical variable with four levels</a:t>
            </a:r>
          </a:p>
          <a:p>
            <a:pPr lvl="6"/>
            <a:r>
              <a:rPr lang="en-US" dirty="0">
                <a:solidFill>
                  <a:srgbClr val="000000"/>
                </a:solidFill>
                <a:latin typeface="Calibri" panose="020F0502020204030204" pitchFamily="34" charset="0"/>
              </a:rPr>
              <a:t>   </a:t>
            </a:r>
            <a:r>
              <a:rPr lang="en-US" sz="1800" dirty="0">
                <a:solidFill>
                  <a:srgbClr val="000000"/>
                </a:solidFill>
                <a:effectLst/>
                <a:latin typeface="Calibri" panose="020F0502020204030204" pitchFamily="34" charset="0"/>
              </a:rPr>
              <a:t>(</a:t>
            </a:r>
            <a:r>
              <a:rPr lang="en-US" sz="1800" dirty="0" err="1">
                <a:solidFill>
                  <a:srgbClr val="000000"/>
                </a:solidFill>
                <a:effectLst/>
                <a:latin typeface="Calibri" panose="020F0502020204030204" pitchFamily="34" charset="0"/>
              </a:rPr>
              <a:t>never_smoked</a:t>
            </a:r>
            <a:r>
              <a:rPr lang="en-US" dirty="0">
                <a:solidFill>
                  <a:srgbClr val="000000"/>
                </a:solidFill>
                <a:latin typeface="Calibri" panose="020F0502020204030204" pitchFamily="34" charset="0"/>
              </a:rPr>
              <a:t>/Unknown/</a:t>
            </a:r>
            <a:r>
              <a:rPr lang="en-US" dirty="0" err="1">
                <a:solidFill>
                  <a:srgbClr val="000000"/>
                </a:solidFill>
                <a:latin typeface="Calibri" panose="020F0502020204030204" pitchFamily="34" charset="0"/>
              </a:rPr>
              <a:t>formerly_smoked</a:t>
            </a:r>
            <a:r>
              <a:rPr lang="en-US" dirty="0">
                <a:solidFill>
                  <a:srgbClr val="000000"/>
                </a:solidFill>
                <a:latin typeface="Calibri" panose="020F0502020204030204" pitchFamily="34" charset="0"/>
              </a:rPr>
              <a:t>/smokes</a:t>
            </a:r>
            <a:r>
              <a:rPr lang="en-US" sz="1800" dirty="0">
                <a:solidFill>
                  <a:srgbClr val="000000"/>
                </a:solidFill>
                <a:effectLst/>
                <a:latin typeface="Calibri" panose="020F0502020204030204" pitchFamily="34" charset="0"/>
              </a:rPr>
              <a:t>) </a:t>
            </a:r>
            <a:endParaRPr lang="en-US" dirty="0">
              <a:solidFill>
                <a:srgbClr val="000000"/>
              </a:solidFill>
              <a:effectLst/>
              <a:latin typeface="Calibri" panose="020F0502020204030204" pitchFamily="34" charset="0"/>
            </a:endParaRPr>
          </a:p>
          <a:p>
            <a:pPr marL="342900" marR="0" indent="-342900">
              <a:spcBef>
                <a:spcPts val="0"/>
              </a:spcBef>
              <a:spcAft>
                <a:spcPts val="0"/>
              </a:spcAft>
              <a:buAutoNum type="arabicPlain" startAt="8"/>
            </a:pPr>
            <a:r>
              <a:rPr lang="en-US" dirty="0">
                <a:solidFill>
                  <a:srgbClr val="000000"/>
                </a:solidFill>
                <a:latin typeface="Calibri" panose="020F0502020204030204" pitchFamily="34" charset="0"/>
              </a:rPr>
              <a:t>Stroke 		- categorical variable 0/1</a:t>
            </a:r>
            <a:endParaRPr lang="en-US" sz="180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46852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186813"/>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Dealing with missing values</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1011576"/>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From the data we see that there are 201 values in BMI that are missing, and we replaced them by mean of BMI.</a:t>
            </a:r>
          </a:p>
        </p:txBody>
      </p:sp>
      <p:pic>
        <p:nvPicPr>
          <p:cNvPr id="5" name="Picture 4">
            <a:extLst>
              <a:ext uri="{FF2B5EF4-FFF2-40B4-BE49-F238E27FC236}">
                <a16:creationId xmlns:a16="http://schemas.microsoft.com/office/drawing/2014/main" id="{0A6040D6-C9BE-494A-A3C7-4AE58A0CB3DA}"/>
              </a:ext>
            </a:extLst>
          </p:cNvPr>
          <p:cNvPicPr>
            <a:picLocks noChangeAspect="1"/>
          </p:cNvPicPr>
          <p:nvPr/>
        </p:nvPicPr>
        <p:blipFill>
          <a:blip r:embed="rId2"/>
          <a:stretch>
            <a:fillRect/>
          </a:stretch>
        </p:blipFill>
        <p:spPr>
          <a:xfrm>
            <a:off x="2252934" y="2629720"/>
            <a:ext cx="2255715" cy="2606266"/>
          </a:xfrm>
          <a:prstGeom prst="rect">
            <a:avLst/>
          </a:prstGeom>
        </p:spPr>
      </p:pic>
      <p:pic>
        <p:nvPicPr>
          <p:cNvPr id="8" name="Picture 7">
            <a:extLst>
              <a:ext uri="{FF2B5EF4-FFF2-40B4-BE49-F238E27FC236}">
                <a16:creationId xmlns:a16="http://schemas.microsoft.com/office/drawing/2014/main" id="{69148542-12CA-40E6-9941-41EF2F80CD6E}"/>
              </a:ext>
            </a:extLst>
          </p:cNvPr>
          <p:cNvPicPr>
            <a:picLocks noChangeAspect="1"/>
          </p:cNvPicPr>
          <p:nvPr/>
        </p:nvPicPr>
        <p:blipFill>
          <a:blip r:embed="rId3"/>
          <a:stretch>
            <a:fillRect/>
          </a:stretch>
        </p:blipFill>
        <p:spPr>
          <a:xfrm>
            <a:off x="7835764" y="2629720"/>
            <a:ext cx="2103302" cy="2591025"/>
          </a:xfrm>
          <a:prstGeom prst="rect">
            <a:avLst/>
          </a:prstGeom>
        </p:spPr>
      </p:pic>
      <p:sp>
        <p:nvSpPr>
          <p:cNvPr id="9" name="Arrow: Right 8">
            <a:extLst>
              <a:ext uri="{FF2B5EF4-FFF2-40B4-BE49-F238E27FC236}">
                <a16:creationId xmlns:a16="http://schemas.microsoft.com/office/drawing/2014/main" id="{4146AB68-55CB-4428-AB3E-1496746731E3}"/>
              </a:ext>
            </a:extLst>
          </p:cNvPr>
          <p:cNvSpPr/>
          <p:nvPr/>
        </p:nvSpPr>
        <p:spPr>
          <a:xfrm>
            <a:off x="5589037" y="3429000"/>
            <a:ext cx="1399592" cy="536510"/>
          </a:xfrm>
          <a:prstGeom prst="rightArrow">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A6759B9-0215-46F1-B1A1-CB32BDE6F6BF}"/>
              </a:ext>
            </a:extLst>
          </p:cNvPr>
          <p:cNvPicPr>
            <a:picLocks noChangeAspect="1"/>
          </p:cNvPicPr>
          <p:nvPr/>
        </p:nvPicPr>
        <p:blipFill>
          <a:blip r:embed="rId4"/>
          <a:stretch>
            <a:fillRect/>
          </a:stretch>
        </p:blipFill>
        <p:spPr>
          <a:xfrm>
            <a:off x="4196839" y="1744006"/>
            <a:ext cx="3406435" cy="434378"/>
          </a:xfrm>
          <a:prstGeom prst="rect">
            <a:avLst/>
          </a:prstGeom>
        </p:spPr>
      </p:pic>
    </p:spTree>
    <p:extLst>
      <p:ext uri="{BB962C8B-B14F-4D97-AF65-F5344CB8AC3E}">
        <p14:creationId xmlns:p14="http://schemas.microsoft.com/office/powerpoint/2010/main" val="194418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186813"/>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Wrangling</a:t>
            </a:r>
          </a:p>
        </p:txBody>
      </p:sp>
      <p:sp>
        <p:nvSpPr>
          <p:cNvPr id="3" name="TextBox 2">
            <a:extLst>
              <a:ext uri="{FF2B5EF4-FFF2-40B4-BE49-F238E27FC236}">
                <a16:creationId xmlns:a16="http://schemas.microsoft.com/office/drawing/2014/main" id="{1CBDF849-48E9-4196-AE3D-26035696A760}"/>
              </a:ext>
            </a:extLst>
          </p:cNvPr>
          <p:cNvSpPr txBox="1"/>
          <p:nvPr/>
        </p:nvSpPr>
        <p:spPr>
          <a:xfrm>
            <a:off x="558281" y="1063690"/>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We observed that age contains Decimal values, and we are converting that to whole numbers using ceil function.</a:t>
            </a:r>
          </a:p>
        </p:txBody>
      </p:sp>
      <p:pic>
        <p:nvPicPr>
          <p:cNvPr id="5" name="Picture 4">
            <a:extLst>
              <a:ext uri="{FF2B5EF4-FFF2-40B4-BE49-F238E27FC236}">
                <a16:creationId xmlns:a16="http://schemas.microsoft.com/office/drawing/2014/main" id="{DC6C5443-42CD-4C02-91D3-AE699F374C62}"/>
              </a:ext>
            </a:extLst>
          </p:cNvPr>
          <p:cNvPicPr>
            <a:picLocks noChangeAspect="1"/>
          </p:cNvPicPr>
          <p:nvPr/>
        </p:nvPicPr>
        <p:blipFill>
          <a:blip r:embed="rId2"/>
          <a:stretch>
            <a:fillRect/>
          </a:stretch>
        </p:blipFill>
        <p:spPr>
          <a:xfrm>
            <a:off x="2120056" y="3165079"/>
            <a:ext cx="2110923" cy="2263336"/>
          </a:xfrm>
          <a:prstGeom prst="rect">
            <a:avLst/>
          </a:prstGeom>
        </p:spPr>
      </p:pic>
      <p:pic>
        <p:nvPicPr>
          <p:cNvPr id="8" name="Picture 7">
            <a:extLst>
              <a:ext uri="{FF2B5EF4-FFF2-40B4-BE49-F238E27FC236}">
                <a16:creationId xmlns:a16="http://schemas.microsoft.com/office/drawing/2014/main" id="{ED399741-F6A0-4103-BC61-61DFC10FEA09}"/>
              </a:ext>
            </a:extLst>
          </p:cNvPr>
          <p:cNvPicPr>
            <a:picLocks noChangeAspect="1"/>
          </p:cNvPicPr>
          <p:nvPr/>
        </p:nvPicPr>
        <p:blipFill>
          <a:blip r:embed="rId3"/>
          <a:stretch>
            <a:fillRect/>
          </a:stretch>
        </p:blipFill>
        <p:spPr>
          <a:xfrm>
            <a:off x="7360050" y="3005677"/>
            <a:ext cx="2118544" cy="2339543"/>
          </a:xfrm>
          <a:prstGeom prst="rect">
            <a:avLst/>
          </a:prstGeom>
        </p:spPr>
      </p:pic>
      <p:sp>
        <p:nvSpPr>
          <p:cNvPr id="9" name="Arrow: Right 8">
            <a:extLst>
              <a:ext uri="{FF2B5EF4-FFF2-40B4-BE49-F238E27FC236}">
                <a16:creationId xmlns:a16="http://schemas.microsoft.com/office/drawing/2014/main" id="{AEB07ECA-474A-4623-BCA4-9547795031EE}"/>
              </a:ext>
            </a:extLst>
          </p:cNvPr>
          <p:cNvSpPr/>
          <p:nvPr/>
        </p:nvSpPr>
        <p:spPr>
          <a:xfrm>
            <a:off x="5113176" y="3853543"/>
            <a:ext cx="1651518" cy="578498"/>
          </a:xfrm>
          <a:prstGeom prst="rightArrow">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8E6124F-D03E-4161-9A38-CAC36907624C}"/>
              </a:ext>
            </a:extLst>
          </p:cNvPr>
          <p:cNvPicPr>
            <a:picLocks noChangeAspect="1"/>
          </p:cNvPicPr>
          <p:nvPr/>
        </p:nvPicPr>
        <p:blipFill>
          <a:blip r:embed="rId4"/>
          <a:stretch>
            <a:fillRect/>
          </a:stretch>
        </p:blipFill>
        <p:spPr>
          <a:xfrm>
            <a:off x="3729188" y="2221133"/>
            <a:ext cx="3998024" cy="369332"/>
          </a:xfrm>
          <a:prstGeom prst="rect">
            <a:avLst/>
          </a:prstGeom>
        </p:spPr>
      </p:pic>
    </p:spTree>
    <p:extLst>
      <p:ext uri="{BB962C8B-B14F-4D97-AF65-F5344CB8AC3E}">
        <p14:creationId xmlns:p14="http://schemas.microsoft.com/office/powerpoint/2010/main" val="208844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69167" y="98148"/>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Exploratory Data Analysis</a:t>
            </a:r>
          </a:p>
        </p:txBody>
      </p:sp>
      <p:sp>
        <p:nvSpPr>
          <p:cNvPr id="3" name="TextBox 2">
            <a:extLst>
              <a:ext uri="{FF2B5EF4-FFF2-40B4-BE49-F238E27FC236}">
                <a16:creationId xmlns:a16="http://schemas.microsoft.com/office/drawing/2014/main" id="{1CBDF849-48E9-4196-AE3D-26035696A760}"/>
              </a:ext>
            </a:extLst>
          </p:cNvPr>
          <p:cNvSpPr txBox="1"/>
          <p:nvPr/>
        </p:nvSpPr>
        <p:spPr>
          <a:xfrm>
            <a:off x="569167" y="670623"/>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Mean, sum, range and standard deviation of all numerical columns.</a:t>
            </a:r>
          </a:p>
        </p:txBody>
      </p:sp>
      <p:pic>
        <p:nvPicPr>
          <p:cNvPr id="6" name="Picture 5">
            <a:extLst>
              <a:ext uri="{FF2B5EF4-FFF2-40B4-BE49-F238E27FC236}">
                <a16:creationId xmlns:a16="http://schemas.microsoft.com/office/drawing/2014/main" id="{739DFD1C-8D2A-4964-B1B8-FC8E3281BCC2}"/>
              </a:ext>
            </a:extLst>
          </p:cNvPr>
          <p:cNvPicPr>
            <a:picLocks noChangeAspect="1"/>
          </p:cNvPicPr>
          <p:nvPr/>
        </p:nvPicPr>
        <p:blipFill>
          <a:blip r:embed="rId2"/>
          <a:stretch>
            <a:fillRect/>
          </a:stretch>
        </p:blipFill>
        <p:spPr>
          <a:xfrm>
            <a:off x="569165" y="1195074"/>
            <a:ext cx="3375953" cy="1691787"/>
          </a:xfrm>
          <a:prstGeom prst="rect">
            <a:avLst/>
          </a:prstGeom>
        </p:spPr>
      </p:pic>
      <p:pic>
        <p:nvPicPr>
          <p:cNvPr id="10" name="Picture 9">
            <a:extLst>
              <a:ext uri="{FF2B5EF4-FFF2-40B4-BE49-F238E27FC236}">
                <a16:creationId xmlns:a16="http://schemas.microsoft.com/office/drawing/2014/main" id="{481985CD-D08A-456B-8747-0208D9C4F70A}"/>
              </a:ext>
            </a:extLst>
          </p:cNvPr>
          <p:cNvPicPr>
            <a:picLocks noChangeAspect="1"/>
          </p:cNvPicPr>
          <p:nvPr/>
        </p:nvPicPr>
        <p:blipFill>
          <a:blip r:embed="rId3"/>
          <a:stretch>
            <a:fillRect/>
          </a:stretch>
        </p:blipFill>
        <p:spPr>
          <a:xfrm>
            <a:off x="6677028" y="1150765"/>
            <a:ext cx="3139712" cy="1950889"/>
          </a:xfrm>
          <a:prstGeom prst="rect">
            <a:avLst/>
          </a:prstGeom>
        </p:spPr>
      </p:pic>
      <p:pic>
        <p:nvPicPr>
          <p:cNvPr id="13" name="Picture 12">
            <a:extLst>
              <a:ext uri="{FF2B5EF4-FFF2-40B4-BE49-F238E27FC236}">
                <a16:creationId xmlns:a16="http://schemas.microsoft.com/office/drawing/2014/main" id="{3BAE689B-5E15-4D8C-BEF9-7BB0B03A72A8}"/>
              </a:ext>
            </a:extLst>
          </p:cNvPr>
          <p:cNvPicPr>
            <a:picLocks noChangeAspect="1"/>
          </p:cNvPicPr>
          <p:nvPr/>
        </p:nvPicPr>
        <p:blipFill>
          <a:blip r:embed="rId4"/>
          <a:stretch>
            <a:fillRect/>
          </a:stretch>
        </p:blipFill>
        <p:spPr>
          <a:xfrm>
            <a:off x="569165" y="3041980"/>
            <a:ext cx="3543607" cy="2225233"/>
          </a:xfrm>
          <a:prstGeom prst="rect">
            <a:avLst/>
          </a:prstGeom>
        </p:spPr>
      </p:pic>
      <p:pic>
        <p:nvPicPr>
          <p:cNvPr id="15" name="Picture 14">
            <a:extLst>
              <a:ext uri="{FF2B5EF4-FFF2-40B4-BE49-F238E27FC236}">
                <a16:creationId xmlns:a16="http://schemas.microsoft.com/office/drawing/2014/main" id="{E1774610-BB99-4F33-89E3-E12F2C6E1EDE}"/>
              </a:ext>
            </a:extLst>
          </p:cNvPr>
          <p:cNvPicPr>
            <a:picLocks noChangeAspect="1"/>
          </p:cNvPicPr>
          <p:nvPr/>
        </p:nvPicPr>
        <p:blipFill>
          <a:blip r:embed="rId5"/>
          <a:stretch>
            <a:fillRect/>
          </a:stretch>
        </p:blipFill>
        <p:spPr>
          <a:xfrm>
            <a:off x="6677028" y="3088434"/>
            <a:ext cx="3132091" cy="2004234"/>
          </a:xfrm>
          <a:prstGeom prst="rect">
            <a:avLst/>
          </a:prstGeom>
        </p:spPr>
      </p:pic>
      <p:sp>
        <p:nvSpPr>
          <p:cNvPr id="16" name="TextBox 15">
            <a:extLst>
              <a:ext uri="{FF2B5EF4-FFF2-40B4-BE49-F238E27FC236}">
                <a16:creationId xmlns:a16="http://schemas.microsoft.com/office/drawing/2014/main" id="{C6992B96-3C5D-4E1A-A52D-8E0710B19E02}"/>
              </a:ext>
            </a:extLst>
          </p:cNvPr>
          <p:cNvSpPr txBox="1"/>
          <p:nvPr/>
        </p:nvSpPr>
        <p:spPr>
          <a:xfrm>
            <a:off x="569167" y="5422332"/>
            <a:ext cx="11308702" cy="830997"/>
          </a:xfrm>
          <a:prstGeom prst="rect">
            <a:avLst/>
          </a:prstGeom>
          <a:solidFill>
            <a:srgbClr val="66CCFF">
              <a:alpha val="50196"/>
            </a:srgbClr>
          </a:solidFill>
          <a:ln>
            <a:solidFill>
              <a:schemeClr val="tx1"/>
            </a:solidFill>
          </a:ln>
        </p:spPr>
        <p:txBody>
          <a:bodyPr wrap="square" rtlCol="0">
            <a:spAutoFit/>
          </a:bodyPr>
          <a:lstStyle/>
          <a:p>
            <a:pPr marL="285750" indent="-285750">
              <a:buFont typeface="Arial" panose="020B0604020202020204" pitchFamily="34" charset="0"/>
              <a:buChar char="•"/>
            </a:pPr>
            <a:r>
              <a:rPr lang="en-US" sz="1600" dirty="0"/>
              <a:t>Mean age of the patient from the data is 43.2 while the mean </a:t>
            </a:r>
            <a:r>
              <a:rPr lang="en-US" sz="1600" dirty="0" err="1"/>
              <a:t>avg_glucose_level</a:t>
            </a:r>
            <a:r>
              <a:rPr lang="en-US" sz="1600" dirty="0"/>
              <a:t> is 106 and mean BMI is 28.8.</a:t>
            </a:r>
          </a:p>
          <a:p>
            <a:pPr marL="285750" indent="-285750">
              <a:buFont typeface="Arial" panose="020B0604020202020204" pitchFamily="34" charset="0"/>
              <a:buChar char="•"/>
            </a:pPr>
            <a:r>
              <a:rPr lang="en-US" sz="1600" dirty="0"/>
              <a:t>we can see that the sum of ages of all patient is 220,888 years and their total BMI and </a:t>
            </a:r>
            <a:r>
              <a:rPr lang="en-US" sz="1600" dirty="0" err="1"/>
              <a:t>avg_glucose</a:t>
            </a:r>
            <a:r>
              <a:rPr lang="en-US" sz="1600" dirty="0"/>
              <a:t> levels are 542,414 and 141,836 respectively. Also, among the data,498 patient have hypertension, 276 have heart disease and 249 have stroke</a:t>
            </a:r>
          </a:p>
        </p:txBody>
      </p:sp>
    </p:spTree>
    <p:extLst>
      <p:ext uri="{BB962C8B-B14F-4D97-AF65-F5344CB8AC3E}">
        <p14:creationId xmlns:p14="http://schemas.microsoft.com/office/powerpoint/2010/main" val="46421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58281" y="9531"/>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a:t>
            </a:r>
          </a:p>
        </p:txBody>
      </p:sp>
      <p:sp>
        <p:nvSpPr>
          <p:cNvPr id="3" name="TextBox 2">
            <a:extLst>
              <a:ext uri="{FF2B5EF4-FFF2-40B4-BE49-F238E27FC236}">
                <a16:creationId xmlns:a16="http://schemas.microsoft.com/office/drawing/2014/main" id="{1CBDF849-48E9-4196-AE3D-26035696A760}"/>
              </a:ext>
            </a:extLst>
          </p:cNvPr>
          <p:cNvSpPr txBox="1"/>
          <p:nvPr/>
        </p:nvSpPr>
        <p:spPr>
          <a:xfrm>
            <a:off x="558280" y="561513"/>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Exploring Numerical Columns using Histograms.</a:t>
            </a:r>
          </a:p>
        </p:txBody>
      </p:sp>
      <p:pic>
        <p:nvPicPr>
          <p:cNvPr id="6" name="Picture 5">
            <a:extLst>
              <a:ext uri="{FF2B5EF4-FFF2-40B4-BE49-F238E27FC236}">
                <a16:creationId xmlns:a16="http://schemas.microsoft.com/office/drawing/2014/main" id="{37CEC7CB-F21A-48AE-818B-F1F221EDE2B0}"/>
              </a:ext>
            </a:extLst>
          </p:cNvPr>
          <p:cNvPicPr>
            <a:picLocks noChangeAspect="1"/>
          </p:cNvPicPr>
          <p:nvPr/>
        </p:nvPicPr>
        <p:blipFill>
          <a:blip r:embed="rId2"/>
          <a:stretch>
            <a:fillRect/>
          </a:stretch>
        </p:blipFill>
        <p:spPr>
          <a:xfrm>
            <a:off x="558281" y="1390495"/>
            <a:ext cx="3564542" cy="2388404"/>
          </a:xfrm>
          <a:prstGeom prst="rect">
            <a:avLst/>
          </a:prstGeom>
        </p:spPr>
      </p:pic>
      <p:sp>
        <p:nvSpPr>
          <p:cNvPr id="12" name="TextBox 11">
            <a:extLst>
              <a:ext uri="{FF2B5EF4-FFF2-40B4-BE49-F238E27FC236}">
                <a16:creationId xmlns:a16="http://schemas.microsoft.com/office/drawing/2014/main" id="{B15D7D18-9664-4BD1-AD54-C7A4C999F956}"/>
              </a:ext>
            </a:extLst>
          </p:cNvPr>
          <p:cNvSpPr txBox="1"/>
          <p:nvPr/>
        </p:nvSpPr>
        <p:spPr>
          <a:xfrm>
            <a:off x="558280" y="1021162"/>
            <a:ext cx="3584512" cy="369332"/>
          </a:xfrm>
          <a:prstGeom prst="rect">
            <a:avLst/>
          </a:prstGeom>
          <a:solidFill>
            <a:srgbClr val="66CCFF">
              <a:alpha val="50196"/>
            </a:srgbClr>
          </a:solidFill>
          <a:ln>
            <a:solidFill>
              <a:schemeClr val="tx1"/>
            </a:solidFill>
          </a:ln>
        </p:spPr>
        <p:txBody>
          <a:bodyPr wrap="square" rtlCol="0">
            <a:spAutoFit/>
          </a:bodyPr>
          <a:lstStyle/>
          <a:p>
            <a:pPr algn="ctr"/>
            <a:r>
              <a:rPr lang="en-US" dirty="0"/>
              <a:t>Age</a:t>
            </a:r>
          </a:p>
        </p:txBody>
      </p:sp>
      <p:pic>
        <p:nvPicPr>
          <p:cNvPr id="13" name="Picture 12">
            <a:extLst>
              <a:ext uri="{FF2B5EF4-FFF2-40B4-BE49-F238E27FC236}">
                <a16:creationId xmlns:a16="http://schemas.microsoft.com/office/drawing/2014/main" id="{FB9C2CB8-3B81-46E1-9E3A-D65E066443C7}"/>
              </a:ext>
            </a:extLst>
          </p:cNvPr>
          <p:cNvPicPr>
            <a:picLocks noChangeAspect="1"/>
          </p:cNvPicPr>
          <p:nvPr/>
        </p:nvPicPr>
        <p:blipFill>
          <a:blip r:embed="rId3"/>
          <a:stretch>
            <a:fillRect/>
          </a:stretch>
        </p:blipFill>
        <p:spPr>
          <a:xfrm>
            <a:off x="4466723" y="1345336"/>
            <a:ext cx="3697563" cy="2484172"/>
          </a:xfrm>
          <a:prstGeom prst="rect">
            <a:avLst/>
          </a:prstGeom>
        </p:spPr>
      </p:pic>
      <p:sp>
        <p:nvSpPr>
          <p:cNvPr id="14" name="TextBox 13">
            <a:extLst>
              <a:ext uri="{FF2B5EF4-FFF2-40B4-BE49-F238E27FC236}">
                <a16:creationId xmlns:a16="http://schemas.microsoft.com/office/drawing/2014/main" id="{C0F0B742-DD30-4173-B8F6-F73BC7F2A709}"/>
              </a:ext>
            </a:extLst>
          </p:cNvPr>
          <p:cNvSpPr txBox="1"/>
          <p:nvPr/>
        </p:nvSpPr>
        <p:spPr>
          <a:xfrm>
            <a:off x="4669972" y="976004"/>
            <a:ext cx="3379238" cy="369332"/>
          </a:xfrm>
          <a:prstGeom prst="rect">
            <a:avLst/>
          </a:prstGeom>
          <a:solidFill>
            <a:srgbClr val="66CCFF">
              <a:alpha val="50196"/>
            </a:srgbClr>
          </a:solidFill>
          <a:ln>
            <a:solidFill>
              <a:schemeClr val="tx1"/>
            </a:solidFill>
          </a:ln>
        </p:spPr>
        <p:txBody>
          <a:bodyPr wrap="square" rtlCol="0">
            <a:spAutoFit/>
          </a:bodyPr>
          <a:lstStyle/>
          <a:p>
            <a:pPr algn="ctr"/>
            <a:r>
              <a:rPr lang="en-US" dirty="0" err="1"/>
              <a:t>Average_glucose_level</a:t>
            </a:r>
            <a:endParaRPr lang="en-US" dirty="0"/>
          </a:p>
        </p:txBody>
      </p:sp>
      <p:pic>
        <p:nvPicPr>
          <p:cNvPr id="16" name="Picture 15">
            <a:extLst>
              <a:ext uri="{FF2B5EF4-FFF2-40B4-BE49-F238E27FC236}">
                <a16:creationId xmlns:a16="http://schemas.microsoft.com/office/drawing/2014/main" id="{F06D88A1-B5EF-4A92-96B4-C150834CD764}"/>
              </a:ext>
            </a:extLst>
          </p:cNvPr>
          <p:cNvPicPr>
            <a:picLocks noChangeAspect="1"/>
          </p:cNvPicPr>
          <p:nvPr/>
        </p:nvPicPr>
        <p:blipFill>
          <a:blip r:embed="rId4"/>
          <a:stretch>
            <a:fillRect/>
          </a:stretch>
        </p:blipFill>
        <p:spPr>
          <a:xfrm>
            <a:off x="8286673" y="1342611"/>
            <a:ext cx="3745046" cy="2484172"/>
          </a:xfrm>
          <a:prstGeom prst="rect">
            <a:avLst/>
          </a:prstGeom>
        </p:spPr>
      </p:pic>
      <p:sp>
        <p:nvSpPr>
          <p:cNvPr id="17" name="TextBox 16">
            <a:extLst>
              <a:ext uri="{FF2B5EF4-FFF2-40B4-BE49-F238E27FC236}">
                <a16:creationId xmlns:a16="http://schemas.microsoft.com/office/drawing/2014/main" id="{2873A49F-6091-428E-8346-FA8A9B854A92}"/>
              </a:ext>
            </a:extLst>
          </p:cNvPr>
          <p:cNvSpPr txBox="1"/>
          <p:nvPr/>
        </p:nvSpPr>
        <p:spPr>
          <a:xfrm>
            <a:off x="8469577" y="995614"/>
            <a:ext cx="3379238" cy="369332"/>
          </a:xfrm>
          <a:prstGeom prst="rect">
            <a:avLst/>
          </a:prstGeom>
          <a:solidFill>
            <a:srgbClr val="66CCFF">
              <a:alpha val="50196"/>
            </a:srgbClr>
          </a:solidFill>
          <a:ln>
            <a:solidFill>
              <a:schemeClr val="tx1"/>
            </a:solidFill>
          </a:ln>
        </p:spPr>
        <p:txBody>
          <a:bodyPr wrap="square" rtlCol="0">
            <a:spAutoFit/>
          </a:bodyPr>
          <a:lstStyle/>
          <a:p>
            <a:pPr algn="ctr"/>
            <a:r>
              <a:rPr lang="en-US" dirty="0"/>
              <a:t>BMI</a:t>
            </a:r>
          </a:p>
        </p:txBody>
      </p:sp>
      <p:sp>
        <p:nvSpPr>
          <p:cNvPr id="18" name="TextBox 17">
            <a:extLst>
              <a:ext uri="{FF2B5EF4-FFF2-40B4-BE49-F238E27FC236}">
                <a16:creationId xmlns:a16="http://schemas.microsoft.com/office/drawing/2014/main" id="{77486D1B-F831-4222-A9D3-FC5C4471422C}"/>
              </a:ext>
            </a:extLst>
          </p:cNvPr>
          <p:cNvSpPr txBox="1"/>
          <p:nvPr/>
        </p:nvSpPr>
        <p:spPr>
          <a:xfrm>
            <a:off x="558280" y="4060063"/>
            <a:ext cx="11308702" cy="1815882"/>
          </a:xfrm>
          <a:prstGeom prst="rect">
            <a:avLst/>
          </a:prstGeom>
          <a:solidFill>
            <a:srgbClr val="66CCFF">
              <a:alpha val="50196"/>
            </a:srgbClr>
          </a:solidFill>
          <a:ln>
            <a:solidFill>
              <a:schemeClr val="tx1"/>
            </a:solidFill>
          </a:ln>
        </p:spPr>
        <p:txBody>
          <a:bodyPr wrap="square" rtlCol="0">
            <a:spAutoFit/>
          </a:bodyPr>
          <a:lstStyle/>
          <a:p>
            <a:r>
              <a:rPr lang="en-US" sz="1600" dirty="0"/>
              <a:t>From the above histograms, we could observe the below</a:t>
            </a:r>
          </a:p>
          <a:p>
            <a:endParaRPr lang="en-US" sz="1600" dirty="0"/>
          </a:p>
          <a:p>
            <a:pPr marL="285750" indent="-285750">
              <a:buFont typeface="Arial" panose="020B0604020202020204" pitchFamily="34" charset="0"/>
              <a:buChar char="•"/>
            </a:pPr>
            <a:r>
              <a:rPr lang="en-US" sz="1600" dirty="0"/>
              <a:t>Data has people aged from 0 to 82 with majority of them being aged 40.</a:t>
            </a:r>
          </a:p>
          <a:p>
            <a:pPr marL="285750" indent="-285750">
              <a:buFont typeface="Arial" panose="020B0604020202020204" pitchFamily="34" charset="0"/>
              <a:buChar char="•"/>
            </a:pPr>
            <a:r>
              <a:rPr lang="en-US" sz="1600" dirty="0"/>
              <a:t>From </a:t>
            </a:r>
            <a:r>
              <a:rPr lang="en-US" sz="1600" dirty="0" err="1"/>
              <a:t>Avg_glucose_level</a:t>
            </a:r>
            <a:r>
              <a:rPr lang="en-US" sz="1600" dirty="0"/>
              <a:t> distribution we see that it is left skewed as most of the patients fall in 50 - 120 and very less patient having </a:t>
            </a:r>
            <a:r>
              <a:rPr lang="en-US" sz="1600" dirty="0" err="1"/>
              <a:t>glucose_index</a:t>
            </a:r>
            <a:r>
              <a:rPr lang="en-US" sz="1600" dirty="0"/>
              <a:t> greater than 150. </a:t>
            </a:r>
          </a:p>
          <a:p>
            <a:pPr marL="285750" indent="-285750">
              <a:buFont typeface="Arial" panose="020B0604020202020204" pitchFamily="34" charset="0"/>
              <a:buChar char="•"/>
            </a:pPr>
            <a:r>
              <a:rPr lang="en-US" sz="1600" dirty="0"/>
              <a:t>From BMI distribution, we could see that the distribution is centered around the mean 28.8 with majority of the records falling between 10 - 35</a:t>
            </a:r>
          </a:p>
        </p:txBody>
      </p:sp>
    </p:spTree>
    <p:extLst>
      <p:ext uri="{BB962C8B-B14F-4D97-AF65-F5344CB8AC3E}">
        <p14:creationId xmlns:p14="http://schemas.microsoft.com/office/powerpoint/2010/main" val="174240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C2C31-2109-4DDF-A09B-795B8C2BF89E}"/>
              </a:ext>
            </a:extLst>
          </p:cNvPr>
          <p:cNvSpPr txBox="1"/>
          <p:nvPr/>
        </p:nvSpPr>
        <p:spPr>
          <a:xfrm>
            <a:off x="558281" y="9531"/>
            <a:ext cx="11075437" cy="461665"/>
          </a:xfrm>
          <a:prstGeom prst="rect">
            <a:avLst/>
          </a:prstGeom>
          <a:solidFill>
            <a:srgbClr val="66CCFF">
              <a:alpha val="50196"/>
            </a:srgbClr>
          </a:solidFill>
          <a:ln>
            <a:solidFill>
              <a:schemeClr val="tx1"/>
            </a:solidFill>
          </a:ln>
        </p:spPr>
        <p:txBody>
          <a:bodyPr wrap="square" rtlCol="0">
            <a:spAutoFit/>
          </a:bodyPr>
          <a:lstStyle/>
          <a:p>
            <a:pPr algn="ctr"/>
            <a:r>
              <a:rPr lang="en-US" sz="2400" dirty="0"/>
              <a:t>Data Exploration</a:t>
            </a:r>
          </a:p>
        </p:txBody>
      </p:sp>
      <p:sp>
        <p:nvSpPr>
          <p:cNvPr id="3" name="TextBox 2">
            <a:extLst>
              <a:ext uri="{FF2B5EF4-FFF2-40B4-BE49-F238E27FC236}">
                <a16:creationId xmlns:a16="http://schemas.microsoft.com/office/drawing/2014/main" id="{1CBDF849-48E9-4196-AE3D-26035696A760}"/>
              </a:ext>
            </a:extLst>
          </p:cNvPr>
          <p:cNvSpPr txBox="1"/>
          <p:nvPr/>
        </p:nvSpPr>
        <p:spPr>
          <a:xfrm>
            <a:off x="558280" y="561513"/>
            <a:ext cx="11075437" cy="369332"/>
          </a:xfrm>
          <a:prstGeom prst="rect">
            <a:avLst/>
          </a:prstGeom>
          <a:solidFill>
            <a:srgbClr val="66CCFF">
              <a:alpha val="50196"/>
            </a:srgbClr>
          </a:solidFill>
          <a:ln>
            <a:solidFill>
              <a:schemeClr val="tx1"/>
            </a:solidFill>
          </a:ln>
        </p:spPr>
        <p:txBody>
          <a:bodyPr wrap="square" rtlCol="0">
            <a:spAutoFit/>
          </a:bodyPr>
          <a:lstStyle/>
          <a:p>
            <a:r>
              <a:rPr lang="en-US" dirty="0"/>
              <a:t>Exploring categorical Columns using Histograms.</a:t>
            </a:r>
          </a:p>
        </p:txBody>
      </p:sp>
      <p:pic>
        <p:nvPicPr>
          <p:cNvPr id="5" name="Picture 4">
            <a:extLst>
              <a:ext uri="{FF2B5EF4-FFF2-40B4-BE49-F238E27FC236}">
                <a16:creationId xmlns:a16="http://schemas.microsoft.com/office/drawing/2014/main" id="{C04CEE51-DEEB-4BEC-B708-802EB839BF88}"/>
              </a:ext>
            </a:extLst>
          </p:cNvPr>
          <p:cNvPicPr>
            <a:picLocks noChangeAspect="1"/>
          </p:cNvPicPr>
          <p:nvPr/>
        </p:nvPicPr>
        <p:blipFill>
          <a:blip r:embed="rId2"/>
          <a:stretch>
            <a:fillRect/>
          </a:stretch>
        </p:blipFill>
        <p:spPr>
          <a:xfrm>
            <a:off x="558280" y="1415700"/>
            <a:ext cx="2028969" cy="1419444"/>
          </a:xfrm>
          <a:prstGeom prst="rect">
            <a:avLst/>
          </a:prstGeom>
        </p:spPr>
      </p:pic>
      <p:pic>
        <p:nvPicPr>
          <p:cNvPr id="8" name="Picture 7">
            <a:extLst>
              <a:ext uri="{FF2B5EF4-FFF2-40B4-BE49-F238E27FC236}">
                <a16:creationId xmlns:a16="http://schemas.microsoft.com/office/drawing/2014/main" id="{3CCF0648-F597-4423-9315-6E5922BBDED1}"/>
              </a:ext>
            </a:extLst>
          </p:cNvPr>
          <p:cNvPicPr>
            <a:picLocks noChangeAspect="1"/>
          </p:cNvPicPr>
          <p:nvPr/>
        </p:nvPicPr>
        <p:blipFill>
          <a:blip r:embed="rId3"/>
          <a:stretch>
            <a:fillRect/>
          </a:stretch>
        </p:blipFill>
        <p:spPr>
          <a:xfrm>
            <a:off x="2680236" y="1365766"/>
            <a:ext cx="2317502" cy="1430726"/>
          </a:xfrm>
          <a:prstGeom prst="rect">
            <a:avLst/>
          </a:prstGeom>
        </p:spPr>
      </p:pic>
      <p:pic>
        <p:nvPicPr>
          <p:cNvPr id="10" name="Picture 9">
            <a:extLst>
              <a:ext uri="{FF2B5EF4-FFF2-40B4-BE49-F238E27FC236}">
                <a16:creationId xmlns:a16="http://schemas.microsoft.com/office/drawing/2014/main" id="{D37EC122-A8AF-4672-A242-DBEF0417CDEB}"/>
              </a:ext>
            </a:extLst>
          </p:cNvPr>
          <p:cNvPicPr>
            <a:picLocks noChangeAspect="1"/>
          </p:cNvPicPr>
          <p:nvPr/>
        </p:nvPicPr>
        <p:blipFill>
          <a:blip r:embed="rId4"/>
          <a:stretch>
            <a:fillRect/>
          </a:stretch>
        </p:blipFill>
        <p:spPr>
          <a:xfrm>
            <a:off x="5090725" y="1365766"/>
            <a:ext cx="2200419" cy="1430725"/>
          </a:xfrm>
          <a:prstGeom prst="rect">
            <a:avLst/>
          </a:prstGeom>
        </p:spPr>
      </p:pic>
      <p:sp>
        <p:nvSpPr>
          <p:cNvPr id="19" name="TextBox 18">
            <a:extLst>
              <a:ext uri="{FF2B5EF4-FFF2-40B4-BE49-F238E27FC236}">
                <a16:creationId xmlns:a16="http://schemas.microsoft.com/office/drawing/2014/main" id="{F9CAA1CD-4141-4E2A-9A3B-C2C7F730D44E}"/>
              </a:ext>
            </a:extLst>
          </p:cNvPr>
          <p:cNvSpPr txBox="1"/>
          <p:nvPr/>
        </p:nvSpPr>
        <p:spPr>
          <a:xfrm>
            <a:off x="829175" y="1019384"/>
            <a:ext cx="1404859" cy="307777"/>
          </a:xfrm>
          <a:prstGeom prst="rect">
            <a:avLst/>
          </a:prstGeom>
          <a:solidFill>
            <a:srgbClr val="66CCFF">
              <a:alpha val="50196"/>
            </a:srgbClr>
          </a:solidFill>
          <a:ln>
            <a:solidFill>
              <a:schemeClr val="tx1"/>
            </a:solidFill>
          </a:ln>
        </p:spPr>
        <p:txBody>
          <a:bodyPr wrap="square" rtlCol="0">
            <a:spAutoFit/>
          </a:bodyPr>
          <a:lstStyle/>
          <a:p>
            <a:pPr algn="ctr"/>
            <a:r>
              <a:rPr lang="en-US" sz="1400" dirty="0"/>
              <a:t>gender</a:t>
            </a:r>
          </a:p>
        </p:txBody>
      </p:sp>
      <p:sp>
        <p:nvSpPr>
          <p:cNvPr id="20" name="TextBox 19">
            <a:extLst>
              <a:ext uri="{FF2B5EF4-FFF2-40B4-BE49-F238E27FC236}">
                <a16:creationId xmlns:a16="http://schemas.microsoft.com/office/drawing/2014/main" id="{833F7175-6E6E-4702-8C9F-52D7B348B281}"/>
              </a:ext>
            </a:extLst>
          </p:cNvPr>
          <p:cNvSpPr txBox="1"/>
          <p:nvPr/>
        </p:nvSpPr>
        <p:spPr>
          <a:xfrm>
            <a:off x="3055681" y="1006094"/>
            <a:ext cx="1566612" cy="307777"/>
          </a:xfrm>
          <a:prstGeom prst="rect">
            <a:avLst/>
          </a:prstGeom>
          <a:solidFill>
            <a:srgbClr val="66CCFF">
              <a:alpha val="50196"/>
            </a:srgbClr>
          </a:solidFill>
          <a:ln>
            <a:solidFill>
              <a:schemeClr val="tx1"/>
            </a:solidFill>
          </a:ln>
        </p:spPr>
        <p:txBody>
          <a:bodyPr wrap="square" rtlCol="0">
            <a:spAutoFit/>
          </a:bodyPr>
          <a:lstStyle/>
          <a:p>
            <a:pPr algn="ctr"/>
            <a:r>
              <a:rPr lang="en-US" sz="1400" dirty="0"/>
              <a:t>Hyper-Tension</a:t>
            </a:r>
          </a:p>
        </p:txBody>
      </p:sp>
      <p:sp>
        <p:nvSpPr>
          <p:cNvPr id="21" name="TextBox 20">
            <a:extLst>
              <a:ext uri="{FF2B5EF4-FFF2-40B4-BE49-F238E27FC236}">
                <a16:creationId xmlns:a16="http://schemas.microsoft.com/office/drawing/2014/main" id="{3E1B3B95-BDBE-4AE1-8E05-F43E6F5B0675}"/>
              </a:ext>
            </a:extLst>
          </p:cNvPr>
          <p:cNvSpPr txBox="1"/>
          <p:nvPr/>
        </p:nvSpPr>
        <p:spPr>
          <a:xfrm>
            <a:off x="5443940" y="1019383"/>
            <a:ext cx="1566613" cy="307777"/>
          </a:xfrm>
          <a:prstGeom prst="rect">
            <a:avLst/>
          </a:prstGeom>
          <a:solidFill>
            <a:srgbClr val="66CCFF">
              <a:alpha val="50196"/>
            </a:srgbClr>
          </a:solidFill>
          <a:ln>
            <a:solidFill>
              <a:schemeClr val="tx1"/>
            </a:solidFill>
          </a:ln>
        </p:spPr>
        <p:txBody>
          <a:bodyPr wrap="square" rtlCol="0">
            <a:spAutoFit/>
          </a:bodyPr>
          <a:lstStyle/>
          <a:p>
            <a:pPr algn="ctr"/>
            <a:r>
              <a:rPr lang="en-US" sz="1400" dirty="0"/>
              <a:t>Heart Disease</a:t>
            </a:r>
          </a:p>
        </p:txBody>
      </p:sp>
      <p:pic>
        <p:nvPicPr>
          <p:cNvPr id="15" name="Picture 14">
            <a:extLst>
              <a:ext uri="{FF2B5EF4-FFF2-40B4-BE49-F238E27FC236}">
                <a16:creationId xmlns:a16="http://schemas.microsoft.com/office/drawing/2014/main" id="{EF087567-05EA-4885-B9B9-1BEC97B6CD07}"/>
              </a:ext>
            </a:extLst>
          </p:cNvPr>
          <p:cNvPicPr>
            <a:picLocks noChangeAspect="1"/>
          </p:cNvPicPr>
          <p:nvPr/>
        </p:nvPicPr>
        <p:blipFill>
          <a:blip r:embed="rId5"/>
          <a:stretch>
            <a:fillRect/>
          </a:stretch>
        </p:blipFill>
        <p:spPr>
          <a:xfrm>
            <a:off x="7384131" y="1363946"/>
            <a:ext cx="2123271" cy="1436961"/>
          </a:xfrm>
          <a:prstGeom prst="rect">
            <a:avLst/>
          </a:prstGeom>
        </p:spPr>
      </p:pic>
      <p:sp>
        <p:nvSpPr>
          <p:cNvPr id="22" name="TextBox 21">
            <a:extLst>
              <a:ext uri="{FF2B5EF4-FFF2-40B4-BE49-F238E27FC236}">
                <a16:creationId xmlns:a16="http://schemas.microsoft.com/office/drawing/2014/main" id="{1FE52B1D-83D7-491F-A987-29C69E344B3D}"/>
              </a:ext>
            </a:extLst>
          </p:cNvPr>
          <p:cNvSpPr txBox="1"/>
          <p:nvPr/>
        </p:nvSpPr>
        <p:spPr>
          <a:xfrm>
            <a:off x="7832199" y="1006010"/>
            <a:ext cx="1491504" cy="307777"/>
          </a:xfrm>
          <a:prstGeom prst="rect">
            <a:avLst/>
          </a:prstGeom>
          <a:solidFill>
            <a:srgbClr val="66CCFF">
              <a:alpha val="50196"/>
            </a:srgbClr>
          </a:solidFill>
          <a:ln>
            <a:solidFill>
              <a:schemeClr val="tx1"/>
            </a:solidFill>
          </a:ln>
        </p:spPr>
        <p:txBody>
          <a:bodyPr wrap="square" rtlCol="0">
            <a:spAutoFit/>
          </a:bodyPr>
          <a:lstStyle/>
          <a:p>
            <a:pPr algn="ctr"/>
            <a:r>
              <a:rPr lang="en-US" sz="1400" dirty="0"/>
              <a:t>Marital status</a:t>
            </a:r>
          </a:p>
        </p:txBody>
      </p:sp>
      <p:pic>
        <p:nvPicPr>
          <p:cNvPr id="24" name="Picture 23">
            <a:extLst>
              <a:ext uri="{FF2B5EF4-FFF2-40B4-BE49-F238E27FC236}">
                <a16:creationId xmlns:a16="http://schemas.microsoft.com/office/drawing/2014/main" id="{E7BC6B62-7B50-4D7C-BCD6-7C4EFF1D8F4B}"/>
              </a:ext>
            </a:extLst>
          </p:cNvPr>
          <p:cNvPicPr>
            <a:picLocks noChangeAspect="1"/>
          </p:cNvPicPr>
          <p:nvPr/>
        </p:nvPicPr>
        <p:blipFill>
          <a:blip r:embed="rId6"/>
          <a:stretch>
            <a:fillRect/>
          </a:stretch>
        </p:blipFill>
        <p:spPr>
          <a:xfrm>
            <a:off x="414424" y="3417434"/>
            <a:ext cx="2172825" cy="1531156"/>
          </a:xfrm>
          <a:prstGeom prst="rect">
            <a:avLst/>
          </a:prstGeom>
        </p:spPr>
      </p:pic>
      <p:sp>
        <p:nvSpPr>
          <p:cNvPr id="25" name="TextBox 24">
            <a:extLst>
              <a:ext uri="{FF2B5EF4-FFF2-40B4-BE49-F238E27FC236}">
                <a16:creationId xmlns:a16="http://schemas.microsoft.com/office/drawing/2014/main" id="{F3ECB9A1-FE94-461C-9AEE-21EDD2F727D4}"/>
              </a:ext>
            </a:extLst>
          </p:cNvPr>
          <p:cNvSpPr txBox="1"/>
          <p:nvPr/>
        </p:nvSpPr>
        <p:spPr>
          <a:xfrm>
            <a:off x="906919" y="3109658"/>
            <a:ext cx="1249370" cy="307777"/>
          </a:xfrm>
          <a:prstGeom prst="rect">
            <a:avLst/>
          </a:prstGeom>
          <a:solidFill>
            <a:srgbClr val="66CCFF">
              <a:alpha val="50196"/>
            </a:srgbClr>
          </a:solidFill>
          <a:ln>
            <a:solidFill>
              <a:schemeClr val="tx1"/>
            </a:solidFill>
          </a:ln>
        </p:spPr>
        <p:txBody>
          <a:bodyPr wrap="square" rtlCol="0">
            <a:spAutoFit/>
          </a:bodyPr>
          <a:lstStyle/>
          <a:p>
            <a:pPr algn="ctr"/>
            <a:r>
              <a:rPr lang="en-US" sz="1400" dirty="0" err="1"/>
              <a:t>Work_type</a:t>
            </a:r>
            <a:endParaRPr lang="en-US" sz="1400" dirty="0"/>
          </a:p>
        </p:txBody>
      </p:sp>
      <p:pic>
        <p:nvPicPr>
          <p:cNvPr id="27" name="Picture 26">
            <a:extLst>
              <a:ext uri="{FF2B5EF4-FFF2-40B4-BE49-F238E27FC236}">
                <a16:creationId xmlns:a16="http://schemas.microsoft.com/office/drawing/2014/main" id="{381B3DE7-4887-4F43-89B0-A00457E64521}"/>
              </a:ext>
            </a:extLst>
          </p:cNvPr>
          <p:cNvPicPr>
            <a:picLocks noChangeAspect="1"/>
          </p:cNvPicPr>
          <p:nvPr/>
        </p:nvPicPr>
        <p:blipFill>
          <a:blip r:embed="rId7"/>
          <a:stretch>
            <a:fillRect/>
          </a:stretch>
        </p:blipFill>
        <p:spPr>
          <a:xfrm>
            <a:off x="2738171" y="3492683"/>
            <a:ext cx="2262543" cy="1357905"/>
          </a:xfrm>
          <a:prstGeom prst="rect">
            <a:avLst/>
          </a:prstGeom>
        </p:spPr>
      </p:pic>
      <p:sp>
        <p:nvSpPr>
          <p:cNvPr id="28" name="TextBox 27">
            <a:extLst>
              <a:ext uri="{FF2B5EF4-FFF2-40B4-BE49-F238E27FC236}">
                <a16:creationId xmlns:a16="http://schemas.microsoft.com/office/drawing/2014/main" id="{E11049E0-A4A0-48EE-ABBB-451F3FC336DA}"/>
              </a:ext>
            </a:extLst>
          </p:cNvPr>
          <p:cNvSpPr txBox="1"/>
          <p:nvPr/>
        </p:nvSpPr>
        <p:spPr>
          <a:xfrm>
            <a:off x="3203651" y="3109657"/>
            <a:ext cx="1629387" cy="307777"/>
          </a:xfrm>
          <a:prstGeom prst="rect">
            <a:avLst/>
          </a:prstGeom>
          <a:solidFill>
            <a:srgbClr val="66CCFF">
              <a:alpha val="50196"/>
            </a:srgbClr>
          </a:solidFill>
          <a:ln>
            <a:solidFill>
              <a:schemeClr val="tx1"/>
            </a:solidFill>
          </a:ln>
        </p:spPr>
        <p:txBody>
          <a:bodyPr wrap="square" rtlCol="0">
            <a:spAutoFit/>
          </a:bodyPr>
          <a:lstStyle/>
          <a:p>
            <a:pPr algn="ctr"/>
            <a:r>
              <a:rPr lang="en-US" sz="1400" dirty="0"/>
              <a:t>Smoking status</a:t>
            </a:r>
          </a:p>
        </p:txBody>
      </p:sp>
      <p:pic>
        <p:nvPicPr>
          <p:cNvPr id="30" name="Picture 29">
            <a:extLst>
              <a:ext uri="{FF2B5EF4-FFF2-40B4-BE49-F238E27FC236}">
                <a16:creationId xmlns:a16="http://schemas.microsoft.com/office/drawing/2014/main" id="{F4C212F6-A326-413E-9F2E-471AB8D632C3}"/>
              </a:ext>
            </a:extLst>
          </p:cNvPr>
          <p:cNvPicPr>
            <a:picLocks noChangeAspect="1"/>
          </p:cNvPicPr>
          <p:nvPr/>
        </p:nvPicPr>
        <p:blipFill>
          <a:blip r:embed="rId8"/>
          <a:stretch>
            <a:fillRect/>
          </a:stretch>
        </p:blipFill>
        <p:spPr>
          <a:xfrm>
            <a:off x="9600389" y="1415700"/>
            <a:ext cx="2114608" cy="1380791"/>
          </a:xfrm>
          <a:prstGeom prst="rect">
            <a:avLst/>
          </a:prstGeom>
        </p:spPr>
      </p:pic>
      <p:sp>
        <p:nvSpPr>
          <p:cNvPr id="31" name="TextBox 30">
            <a:extLst>
              <a:ext uri="{FF2B5EF4-FFF2-40B4-BE49-F238E27FC236}">
                <a16:creationId xmlns:a16="http://schemas.microsoft.com/office/drawing/2014/main" id="{324FBF29-F4DD-4D19-BB80-53E34DF1A922}"/>
              </a:ext>
            </a:extLst>
          </p:cNvPr>
          <p:cNvSpPr txBox="1"/>
          <p:nvPr/>
        </p:nvSpPr>
        <p:spPr>
          <a:xfrm>
            <a:off x="9965381" y="1019382"/>
            <a:ext cx="1491504" cy="307777"/>
          </a:xfrm>
          <a:prstGeom prst="rect">
            <a:avLst/>
          </a:prstGeom>
          <a:solidFill>
            <a:srgbClr val="66CCFF">
              <a:alpha val="50196"/>
            </a:srgbClr>
          </a:solidFill>
          <a:ln>
            <a:solidFill>
              <a:schemeClr val="tx1"/>
            </a:solidFill>
          </a:ln>
        </p:spPr>
        <p:txBody>
          <a:bodyPr wrap="square" rtlCol="0">
            <a:spAutoFit/>
          </a:bodyPr>
          <a:lstStyle/>
          <a:p>
            <a:pPr algn="ctr"/>
            <a:r>
              <a:rPr lang="en-US" sz="1400" dirty="0"/>
              <a:t>stroke</a:t>
            </a:r>
          </a:p>
        </p:txBody>
      </p:sp>
      <p:sp>
        <p:nvSpPr>
          <p:cNvPr id="32" name="TextBox 31">
            <a:extLst>
              <a:ext uri="{FF2B5EF4-FFF2-40B4-BE49-F238E27FC236}">
                <a16:creationId xmlns:a16="http://schemas.microsoft.com/office/drawing/2014/main" id="{13DCC5D6-BC0A-488B-A5D4-E17C69526077}"/>
              </a:ext>
            </a:extLst>
          </p:cNvPr>
          <p:cNvSpPr txBox="1"/>
          <p:nvPr/>
        </p:nvSpPr>
        <p:spPr>
          <a:xfrm>
            <a:off x="7358963" y="3003278"/>
            <a:ext cx="4482851" cy="2554545"/>
          </a:xfrm>
          <a:prstGeom prst="rect">
            <a:avLst/>
          </a:prstGeom>
          <a:solidFill>
            <a:srgbClr val="66CCFF">
              <a:alpha val="50196"/>
            </a:srgbClr>
          </a:solidFill>
          <a:ln>
            <a:solidFill>
              <a:schemeClr val="tx1"/>
            </a:solidFill>
          </a:ln>
        </p:spPr>
        <p:txBody>
          <a:bodyPr wrap="square" rtlCol="0">
            <a:spAutoFit/>
          </a:bodyPr>
          <a:lstStyle/>
          <a:p>
            <a:r>
              <a:rPr lang="en-US" sz="1600" dirty="0"/>
              <a:t>From the above bar charts, we could observe the below</a:t>
            </a:r>
          </a:p>
          <a:p>
            <a:endParaRPr lang="en-US" sz="1600" dirty="0"/>
          </a:p>
          <a:p>
            <a:pPr marL="285750" indent="-285750">
              <a:buFont typeface="Arial" panose="020B0604020202020204" pitchFamily="34" charset="0"/>
              <a:buChar char="•"/>
            </a:pPr>
            <a:r>
              <a:rPr lang="en-US" sz="1600" dirty="0"/>
              <a:t>majority of people in dataset are female</a:t>
            </a:r>
          </a:p>
          <a:p>
            <a:pPr marL="285750" indent="-285750">
              <a:buFont typeface="Arial" panose="020B0604020202020204" pitchFamily="34" charset="0"/>
              <a:buChar char="•"/>
            </a:pPr>
            <a:r>
              <a:rPr lang="en-US" sz="1600" dirty="0"/>
              <a:t>very less number of people have heart disease/hyper tension</a:t>
            </a:r>
          </a:p>
          <a:p>
            <a:pPr marL="285750" indent="-285750">
              <a:buFont typeface="Arial" panose="020B0604020202020204" pitchFamily="34" charset="0"/>
              <a:buChar char="•"/>
            </a:pPr>
            <a:r>
              <a:rPr lang="en-US" sz="1600" dirty="0"/>
              <a:t>About 2/3 of them are married and majority of the subjects work in private sector.</a:t>
            </a:r>
          </a:p>
          <a:p>
            <a:pPr marL="285750" indent="-285750">
              <a:buFont typeface="Arial" panose="020B0604020202020204" pitchFamily="34" charset="0"/>
              <a:buChar char="•"/>
            </a:pPr>
            <a:r>
              <a:rPr lang="en-US" sz="1600" dirty="0"/>
              <a:t>very minor percentage of them actually  have had a stroke.</a:t>
            </a:r>
          </a:p>
        </p:txBody>
      </p:sp>
      <p:pic>
        <p:nvPicPr>
          <p:cNvPr id="34" name="Picture 33">
            <a:extLst>
              <a:ext uri="{FF2B5EF4-FFF2-40B4-BE49-F238E27FC236}">
                <a16:creationId xmlns:a16="http://schemas.microsoft.com/office/drawing/2014/main" id="{0CDA487E-A59B-4BEA-BBE3-9030E1283705}"/>
              </a:ext>
            </a:extLst>
          </p:cNvPr>
          <p:cNvPicPr>
            <a:picLocks noChangeAspect="1"/>
          </p:cNvPicPr>
          <p:nvPr/>
        </p:nvPicPr>
        <p:blipFill>
          <a:blip r:embed="rId9"/>
          <a:stretch>
            <a:fillRect/>
          </a:stretch>
        </p:blipFill>
        <p:spPr>
          <a:xfrm>
            <a:off x="4988642" y="3319433"/>
            <a:ext cx="2172825" cy="1531156"/>
          </a:xfrm>
          <a:prstGeom prst="rect">
            <a:avLst/>
          </a:prstGeom>
        </p:spPr>
      </p:pic>
      <p:sp>
        <p:nvSpPr>
          <p:cNvPr id="35" name="TextBox 34">
            <a:extLst>
              <a:ext uri="{FF2B5EF4-FFF2-40B4-BE49-F238E27FC236}">
                <a16:creationId xmlns:a16="http://schemas.microsoft.com/office/drawing/2014/main" id="{87D98F49-5BEE-40A3-84CD-64CFC2CD94A9}"/>
              </a:ext>
            </a:extLst>
          </p:cNvPr>
          <p:cNvSpPr txBox="1"/>
          <p:nvPr/>
        </p:nvSpPr>
        <p:spPr>
          <a:xfrm>
            <a:off x="5443940" y="3003278"/>
            <a:ext cx="1629387" cy="307777"/>
          </a:xfrm>
          <a:prstGeom prst="rect">
            <a:avLst/>
          </a:prstGeom>
          <a:solidFill>
            <a:srgbClr val="66CCFF">
              <a:alpha val="50196"/>
            </a:srgbClr>
          </a:solidFill>
          <a:ln>
            <a:solidFill>
              <a:schemeClr val="tx1"/>
            </a:solidFill>
          </a:ln>
        </p:spPr>
        <p:txBody>
          <a:bodyPr wrap="square" rtlCol="0">
            <a:spAutoFit/>
          </a:bodyPr>
          <a:lstStyle/>
          <a:p>
            <a:pPr algn="ctr"/>
            <a:r>
              <a:rPr lang="en-US" sz="1400" dirty="0"/>
              <a:t>Residency Type</a:t>
            </a:r>
          </a:p>
        </p:txBody>
      </p:sp>
      <p:sp>
        <p:nvSpPr>
          <p:cNvPr id="36" name="TextBox 35">
            <a:extLst>
              <a:ext uri="{FF2B5EF4-FFF2-40B4-BE49-F238E27FC236}">
                <a16:creationId xmlns:a16="http://schemas.microsoft.com/office/drawing/2014/main" id="{4CF54793-FB67-4C68-9457-EEA2EB74E8D0}"/>
              </a:ext>
            </a:extLst>
          </p:cNvPr>
          <p:cNvSpPr txBox="1"/>
          <p:nvPr/>
        </p:nvSpPr>
        <p:spPr>
          <a:xfrm>
            <a:off x="634482" y="5031305"/>
            <a:ext cx="1726163" cy="1169551"/>
          </a:xfrm>
          <a:prstGeom prst="rect">
            <a:avLst/>
          </a:prstGeom>
          <a:solidFill>
            <a:srgbClr val="66CCFF">
              <a:alpha val="50196"/>
            </a:srgbClr>
          </a:solidFill>
          <a:ln>
            <a:solidFill>
              <a:schemeClr val="tx1"/>
            </a:solidFill>
          </a:ln>
        </p:spPr>
        <p:txBody>
          <a:bodyPr wrap="square" rtlCol="0">
            <a:spAutoFit/>
          </a:bodyPr>
          <a:lstStyle/>
          <a:p>
            <a:pPr marL="285750" indent="-285750">
              <a:buFont typeface="Arial" panose="020B0604020202020204" pitchFamily="34" charset="0"/>
              <a:buChar char="•"/>
            </a:pPr>
            <a:r>
              <a:rPr lang="en-US" sz="1400" dirty="0">
                <a:solidFill>
                  <a:srgbClr val="000000"/>
                </a:solidFill>
                <a:effectLst/>
                <a:latin typeface="Calibri" panose="020F0502020204030204" pitchFamily="34" charset="0"/>
              </a:rPr>
              <a:t>Private</a:t>
            </a:r>
          </a:p>
          <a:p>
            <a:pPr marL="285750" indent="-285750">
              <a:buFont typeface="Arial" panose="020B0604020202020204" pitchFamily="34" charset="0"/>
              <a:buChar char="•"/>
            </a:pPr>
            <a:r>
              <a:rPr lang="en-US" sz="1400" dirty="0" err="1">
                <a:solidFill>
                  <a:srgbClr val="000000"/>
                </a:solidFill>
                <a:effectLst/>
                <a:latin typeface="Calibri" panose="020F0502020204030204" pitchFamily="34" charset="0"/>
              </a:rPr>
              <a:t>Self_employed</a:t>
            </a:r>
            <a:endParaRPr lang="en-US" sz="1400"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US" sz="1400" dirty="0">
                <a:solidFill>
                  <a:srgbClr val="000000"/>
                </a:solidFill>
                <a:effectLst/>
                <a:latin typeface="Calibri" panose="020F0502020204030204" pitchFamily="34" charset="0"/>
              </a:rPr>
              <a:t>children</a:t>
            </a:r>
          </a:p>
          <a:p>
            <a:pPr marL="285750" indent="-285750">
              <a:buFont typeface="Arial" panose="020B0604020202020204" pitchFamily="34" charset="0"/>
              <a:buChar char="•"/>
            </a:pPr>
            <a:r>
              <a:rPr lang="en-US" sz="1400" dirty="0" err="1">
                <a:solidFill>
                  <a:srgbClr val="000000"/>
                </a:solidFill>
                <a:effectLst/>
                <a:latin typeface="Calibri" panose="020F0502020204030204" pitchFamily="34" charset="0"/>
              </a:rPr>
              <a:t>Govt_Job</a:t>
            </a:r>
            <a:endParaRPr lang="en-US" sz="1400"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US" sz="1400" dirty="0" err="1">
                <a:solidFill>
                  <a:srgbClr val="000000"/>
                </a:solidFill>
                <a:effectLst/>
                <a:latin typeface="Calibri" panose="020F0502020204030204" pitchFamily="34" charset="0"/>
              </a:rPr>
              <a:t>never_worked</a:t>
            </a:r>
            <a:endParaRPr lang="en-US" sz="1400" dirty="0"/>
          </a:p>
        </p:txBody>
      </p:sp>
      <p:sp>
        <p:nvSpPr>
          <p:cNvPr id="37" name="TextBox 36">
            <a:extLst>
              <a:ext uri="{FF2B5EF4-FFF2-40B4-BE49-F238E27FC236}">
                <a16:creationId xmlns:a16="http://schemas.microsoft.com/office/drawing/2014/main" id="{9F7B3176-C0B5-450A-BC71-9B46446B9F1F}"/>
              </a:ext>
            </a:extLst>
          </p:cNvPr>
          <p:cNvSpPr txBox="1"/>
          <p:nvPr/>
        </p:nvSpPr>
        <p:spPr>
          <a:xfrm>
            <a:off x="3055681" y="5023838"/>
            <a:ext cx="1830889" cy="954107"/>
          </a:xfrm>
          <a:prstGeom prst="rect">
            <a:avLst/>
          </a:prstGeom>
          <a:solidFill>
            <a:srgbClr val="66CCFF">
              <a:alpha val="50196"/>
            </a:srgbClr>
          </a:solidFill>
          <a:ln>
            <a:solidFill>
              <a:schemeClr val="tx1"/>
            </a:solidFill>
          </a:ln>
        </p:spPr>
        <p:txBody>
          <a:bodyPr wrap="square" rtlCol="0">
            <a:spAutoFit/>
          </a:bodyPr>
          <a:lstStyle/>
          <a:p>
            <a:pPr marL="285750" indent="-285750">
              <a:buFont typeface="Arial" panose="020B0604020202020204" pitchFamily="34" charset="0"/>
              <a:buChar char="•"/>
            </a:pPr>
            <a:r>
              <a:rPr lang="en-US" sz="1400" dirty="0" err="1">
                <a:solidFill>
                  <a:srgbClr val="000000"/>
                </a:solidFill>
                <a:effectLst/>
                <a:latin typeface="Calibri" panose="020F0502020204030204" pitchFamily="34" charset="0"/>
              </a:rPr>
              <a:t>never_smoked</a:t>
            </a:r>
            <a:endParaRPr lang="en-US" sz="1400"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US" sz="1400" dirty="0">
                <a:solidFill>
                  <a:srgbClr val="000000"/>
                </a:solidFill>
                <a:latin typeface="Calibri" panose="020F0502020204030204" pitchFamily="34" charset="0"/>
              </a:rPr>
              <a:t>Unknown</a:t>
            </a:r>
          </a:p>
          <a:p>
            <a:pPr marL="285750" indent="-285750">
              <a:buFont typeface="Arial" panose="020B0604020202020204" pitchFamily="34" charset="0"/>
              <a:buChar char="•"/>
            </a:pPr>
            <a:r>
              <a:rPr lang="en-US" sz="1400" dirty="0" err="1">
                <a:solidFill>
                  <a:srgbClr val="000000"/>
                </a:solidFill>
                <a:latin typeface="Calibri" panose="020F0502020204030204" pitchFamily="34" charset="0"/>
              </a:rPr>
              <a:t>formerly_smoked</a:t>
            </a: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400" dirty="0">
                <a:solidFill>
                  <a:srgbClr val="000000"/>
                </a:solidFill>
                <a:latin typeface="Calibri" panose="020F0502020204030204" pitchFamily="34" charset="0"/>
              </a:rPr>
              <a:t>smokes</a:t>
            </a:r>
            <a:endParaRPr lang="en-US" sz="1400" dirty="0"/>
          </a:p>
        </p:txBody>
      </p:sp>
    </p:spTree>
    <p:extLst>
      <p:ext uri="{BB962C8B-B14F-4D97-AF65-F5344CB8AC3E}">
        <p14:creationId xmlns:p14="http://schemas.microsoft.com/office/powerpoint/2010/main" val="308518139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{54C876EB-B934-49F7-940F-A8E812C5F8C8}tf22712842_win32</Template>
  <TotalTime>111</TotalTime>
  <Words>1523</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Franklin Gothic Book</vt:lpstr>
      <vt:lpstr>Helvetica Neue</vt:lpstr>
      <vt:lpstr>1_RetrospectVTI</vt:lpstr>
      <vt:lpstr>Data Wrangling and Exploratory Analysis -Healthcare Stroke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and Exploratory Analysis -Healthcare Stroke data</dc:title>
  <dc:creator>sreekanth</dc:creator>
  <cp:lastModifiedBy>sreekanth</cp:lastModifiedBy>
  <cp:revision>2</cp:revision>
  <dcterms:created xsi:type="dcterms:W3CDTF">2022-04-29T22:30:09Z</dcterms:created>
  <dcterms:modified xsi:type="dcterms:W3CDTF">2022-04-30T00:21:57Z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