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3"/>
  </p:notesMasterIdLst>
  <p:handoutMasterIdLst>
    <p:handoutMasterId r:id="rId24"/>
  </p:handoutMasterIdLst>
  <p:sldIdLst>
    <p:sldId id="256" r:id="rId5"/>
    <p:sldId id="340" r:id="rId6"/>
    <p:sldId id="305" r:id="rId7"/>
    <p:sldId id="330" r:id="rId8"/>
    <p:sldId id="338" r:id="rId9"/>
    <p:sldId id="343" r:id="rId10"/>
    <p:sldId id="344" r:id="rId11"/>
    <p:sldId id="345" r:id="rId12"/>
    <p:sldId id="346" r:id="rId13"/>
    <p:sldId id="347" r:id="rId14"/>
    <p:sldId id="348" r:id="rId15"/>
    <p:sldId id="349" r:id="rId16"/>
    <p:sldId id="350" r:id="rId17"/>
    <p:sldId id="351" r:id="rId18"/>
    <p:sldId id="353" r:id="rId19"/>
    <p:sldId id="354" r:id="rId20"/>
    <p:sldId id="352" r:id="rId21"/>
    <p:sldId id="33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111" d="100"/>
          <a:sy n="111" d="100"/>
        </p:scale>
        <p:origin x="59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12/4/2022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12/4/2022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hyperlink" Target="http://www2.imm.dtu.dk/pubdb/views/publication_details.php?id=6010" TargetMode="External"/><Relationship Id="rId4" Type="http://schemas.openxmlformats.org/officeDocument/2006/relationships/hyperlink" Target="https://www.cs.uic.edu/~liub/FBS/sentiment-analysi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3Ua-4sb4WbA&amp;ab_channel=SusmithaChereddy"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untwordsfree.com/stopwords"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845389" y="1121700"/>
            <a:ext cx="10532853" cy="2387600"/>
          </a:xfrm>
        </p:spPr>
        <p:txBody>
          <a:bodyPr anchor="b" anchorCtr="0"/>
          <a:lstStyle/>
          <a:p>
            <a:r>
              <a:rPr lang="en-US" dirty="0"/>
              <a:t>Final Project – Scientific Computation and Programming</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lstStyle/>
          <a:p>
            <a:r>
              <a:rPr lang="en-US" dirty="0"/>
              <a:t>Susmitha Chereddy</a:t>
            </a:r>
          </a:p>
          <a:p>
            <a:r>
              <a:rPr lang="en-US" dirty="0"/>
              <a:t>Swetha </a:t>
            </a:r>
            <a:r>
              <a:rPr lang="en-US" dirty="0" err="1"/>
              <a:t>Lenkala</a:t>
            </a:r>
            <a:endParaRPr lang="en-US" dirty="0"/>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FB05-9A63-4D17-BBFE-427D9D0DFB6D}"/>
              </a:ext>
            </a:extLst>
          </p:cNvPr>
          <p:cNvSpPr>
            <a:spLocks noGrp="1"/>
          </p:cNvSpPr>
          <p:nvPr>
            <p:ph type="title"/>
          </p:nvPr>
        </p:nvSpPr>
        <p:spPr>
          <a:xfrm>
            <a:off x="838200" y="681038"/>
            <a:ext cx="10515600" cy="587046"/>
          </a:xfrm>
        </p:spPr>
        <p:txBody>
          <a:bodyPr>
            <a:normAutofit fontScale="90000"/>
          </a:bodyPr>
          <a:lstStyle/>
          <a:p>
            <a:r>
              <a:rPr lang="en-US" dirty="0"/>
              <a:t>Trigrams</a:t>
            </a:r>
          </a:p>
        </p:txBody>
      </p:sp>
      <p:sp>
        <p:nvSpPr>
          <p:cNvPr id="3" name="Content Placeholder 2">
            <a:extLst>
              <a:ext uri="{FF2B5EF4-FFF2-40B4-BE49-F238E27FC236}">
                <a16:creationId xmlns:a16="http://schemas.microsoft.com/office/drawing/2014/main" id="{328B7180-28FF-1F4D-45FA-54857C7912CB}"/>
              </a:ext>
            </a:extLst>
          </p:cNvPr>
          <p:cNvSpPr>
            <a:spLocks noGrp="1"/>
          </p:cNvSpPr>
          <p:nvPr>
            <p:ph idx="1"/>
          </p:nvPr>
        </p:nvSpPr>
        <p:spPr>
          <a:xfrm>
            <a:off x="874143" y="1268084"/>
            <a:ext cx="10515600" cy="3998306"/>
          </a:xfrm>
        </p:spPr>
        <p:txBody>
          <a:bodyPr/>
          <a:lstStyle/>
          <a:p>
            <a:r>
              <a:rPr lang="en-US" sz="1600" dirty="0"/>
              <a:t>Now, let us look at trigrams to understand the review much better. Trigrams are the list of three words that co-occur together in sentence.</a:t>
            </a:r>
          </a:p>
        </p:txBody>
      </p:sp>
      <p:sp>
        <p:nvSpPr>
          <p:cNvPr id="4" name="Date Placeholder 3">
            <a:extLst>
              <a:ext uri="{FF2B5EF4-FFF2-40B4-BE49-F238E27FC236}">
                <a16:creationId xmlns:a16="http://schemas.microsoft.com/office/drawing/2014/main" id="{390846B9-BD8F-D28A-2DEC-28B728BC5DB2}"/>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A5CD05A5-EA3A-EA0F-D7DE-E4772E00440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12FBC69-2307-01EB-FC1A-FB863D35E28E}"/>
              </a:ext>
            </a:extLst>
          </p:cNvPr>
          <p:cNvSpPr>
            <a:spLocks noGrp="1"/>
          </p:cNvSpPr>
          <p:nvPr>
            <p:ph type="sldNum" sz="quarter" idx="12"/>
          </p:nvPr>
        </p:nvSpPr>
        <p:spPr/>
        <p:txBody>
          <a:bodyPr/>
          <a:lstStyle/>
          <a:p>
            <a:fld id="{28844951-7827-47D4-8276-7DDE1FA7D85A}" type="slidenum">
              <a:rPr lang="en-US" smtClean="0"/>
              <a:t>10</a:t>
            </a:fld>
            <a:endParaRPr lang="en-US"/>
          </a:p>
        </p:txBody>
      </p:sp>
      <p:pic>
        <p:nvPicPr>
          <p:cNvPr id="8" name="Picture 7">
            <a:extLst>
              <a:ext uri="{FF2B5EF4-FFF2-40B4-BE49-F238E27FC236}">
                <a16:creationId xmlns:a16="http://schemas.microsoft.com/office/drawing/2014/main" id="{93036491-C371-D8E4-FC20-668C87031AB9}"/>
              </a:ext>
            </a:extLst>
          </p:cNvPr>
          <p:cNvPicPr>
            <a:picLocks noChangeAspect="1"/>
          </p:cNvPicPr>
          <p:nvPr/>
        </p:nvPicPr>
        <p:blipFill>
          <a:blip r:embed="rId2"/>
          <a:stretch>
            <a:fillRect/>
          </a:stretch>
        </p:blipFill>
        <p:spPr>
          <a:xfrm>
            <a:off x="1418728" y="1855130"/>
            <a:ext cx="8668960" cy="3791479"/>
          </a:xfrm>
          <a:prstGeom prst="rect">
            <a:avLst/>
          </a:prstGeom>
        </p:spPr>
      </p:pic>
    </p:spTree>
    <p:extLst>
      <p:ext uri="{BB962C8B-B14F-4D97-AF65-F5344CB8AC3E}">
        <p14:creationId xmlns:p14="http://schemas.microsoft.com/office/powerpoint/2010/main" val="286501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456B-E0B6-FD7A-84C7-CCD2728D5439}"/>
              </a:ext>
            </a:extLst>
          </p:cNvPr>
          <p:cNvSpPr>
            <a:spLocks noGrp="1"/>
          </p:cNvSpPr>
          <p:nvPr>
            <p:ph type="title"/>
          </p:nvPr>
        </p:nvSpPr>
        <p:spPr>
          <a:xfrm>
            <a:off x="838200" y="681038"/>
            <a:ext cx="10515600" cy="510454"/>
          </a:xfrm>
        </p:spPr>
        <p:txBody>
          <a:bodyPr>
            <a:normAutofit fontScale="90000"/>
          </a:bodyPr>
          <a:lstStyle/>
          <a:p>
            <a:r>
              <a:rPr lang="en-US" dirty="0"/>
              <a:t>Fastest Growing words</a:t>
            </a:r>
          </a:p>
        </p:txBody>
      </p:sp>
      <p:sp>
        <p:nvSpPr>
          <p:cNvPr id="4" name="Date Placeholder 3">
            <a:extLst>
              <a:ext uri="{FF2B5EF4-FFF2-40B4-BE49-F238E27FC236}">
                <a16:creationId xmlns:a16="http://schemas.microsoft.com/office/drawing/2014/main" id="{9FC05851-B4E9-1D02-7498-2EA5EF8D04B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106A934-59CD-33B6-3A6A-81EFBEC6480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4C2C836-ADE6-1A7B-F1F8-BBD826840143}"/>
              </a:ext>
            </a:extLst>
          </p:cNvPr>
          <p:cNvSpPr>
            <a:spLocks noGrp="1"/>
          </p:cNvSpPr>
          <p:nvPr>
            <p:ph type="sldNum" sz="quarter" idx="12"/>
          </p:nvPr>
        </p:nvSpPr>
        <p:spPr/>
        <p:txBody>
          <a:bodyPr/>
          <a:lstStyle/>
          <a:p>
            <a:fld id="{28844951-7827-47D4-8276-7DDE1FA7D85A}" type="slidenum">
              <a:rPr lang="en-US" smtClean="0"/>
              <a:t>11</a:t>
            </a:fld>
            <a:endParaRPr lang="en-US"/>
          </a:p>
        </p:txBody>
      </p:sp>
      <p:pic>
        <p:nvPicPr>
          <p:cNvPr id="10" name="Picture 9">
            <a:extLst>
              <a:ext uri="{FF2B5EF4-FFF2-40B4-BE49-F238E27FC236}">
                <a16:creationId xmlns:a16="http://schemas.microsoft.com/office/drawing/2014/main" id="{81715DE9-9A87-B2F8-25D1-699F72B4041F}"/>
              </a:ext>
            </a:extLst>
          </p:cNvPr>
          <p:cNvPicPr>
            <a:picLocks noChangeAspect="1"/>
          </p:cNvPicPr>
          <p:nvPr/>
        </p:nvPicPr>
        <p:blipFill>
          <a:blip r:embed="rId2"/>
          <a:stretch>
            <a:fillRect/>
          </a:stretch>
        </p:blipFill>
        <p:spPr>
          <a:xfrm>
            <a:off x="771779" y="1290719"/>
            <a:ext cx="8764223" cy="5039428"/>
          </a:xfrm>
          <a:prstGeom prst="rect">
            <a:avLst/>
          </a:prstGeom>
        </p:spPr>
      </p:pic>
    </p:spTree>
    <p:extLst>
      <p:ext uri="{BB962C8B-B14F-4D97-AF65-F5344CB8AC3E}">
        <p14:creationId xmlns:p14="http://schemas.microsoft.com/office/powerpoint/2010/main" val="20888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1F3F-003C-E732-DC30-E3499A428E6A}"/>
              </a:ext>
            </a:extLst>
          </p:cNvPr>
          <p:cNvSpPr>
            <a:spLocks noGrp="1"/>
          </p:cNvSpPr>
          <p:nvPr>
            <p:ph type="title"/>
          </p:nvPr>
        </p:nvSpPr>
        <p:spPr>
          <a:xfrm>
            <a:off x="838200" y="681037"/>
            <a:ext cx="10515600" cy="584345"/>
          </a:xfrm>
        </p:spPr>
        <p:txBody>
          <a:bodyPr>
            <a:normAutofit fontScale="90000"/>
          </a:bodyPr>
          <a:lstStyle/>
          <a:p>
            <a:r>
              <a:rPr lang="en-US" dirty="0"/>
              <a:t>Fastest Shrinking words</a:t>
            </a:r>
          </a:p>
        </p:txBody>
      </p:sp>
      <p:sp>
        <p:nvSpPr>
          <p:cNvPr id="4" name="Date Placeholder 3">
            <a:extLst>
              <a:ext uri="{FF2B5EF4-FFF2-40B4-BE49-F238E27FC236}">
                <a16:creationId xmlns:a16="http://schemas.microsoft.com/office/drawing/2014/main" id="{4460ECCD-5F46-80C1-7587-6F9F506BAEE7}"/>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4132F695-9A83-2BE7-3C9E-0211A60E53D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9836546-944C-EAEC-7F9A-6E33A06B3142}"/>
              </a:ext>
            </a:extLst>
          </p:cNvPr>
          <p:cNvSpPr>
            <a:spLocks noGrp="1"/>
          </p:cNvSpPr>
          <p:nvPr>
            <p:ph type="sldNum" sz="quarter" idx="12"/>
          </p:nvPr>
        </p:nvSpPr>
        <p:spPr/>
        <p:txBody>
          <a:bodyPr/>
          <a:lstStyle/>
          <a:p>
            <a:fld id="{28844951-7827-47D4-8276-7DDE1FA7D85A}" type="slidenum">
              <a:rPr lang="en-US" smtClean="0"/>
              <a:t>12</a:t>
            </a:fld>
            <a:endParaRPr lang="en-US"/>
          </a:p>
        </p:txBody>
      </p:sp>
      <p:pic>
        <p:nvPicPr>
          <p:cNvPr id="8" name="Picture 7">
            <a:extLst>
              <a:ext uri="{FF2B5EF4-FFF2-40B4-BE49-F238E27FC236}">
                <a16:creationId xmlns:a16="http://schemas.microsoft.com/office/drawing/2014/main" id="{B7A5D973-CB84-9E60-E148-806CFCBA481D}"/>
              </a:ext>
            </a:extLst>
          </p:cNvPr>
          <p:cNvPicPr>
            <a:picLocks noChangeAspect="1"/>
          </p:cNvPicPr>
          <p:nvPr/>
        </p:nvPicPr>
        <p:blipFill>
          <a:blip r:embed="rId2"/>
          <a:stretch>
            <a:fillRect/>
          </a:stretch>
        </p:blipFill>
        <p:spPr>
          <a:xfrm>
            <a:off x="838200" y="1325173"/>
            <a:ext cx="8519448" cy="5044410"/>
          </a:xfrm>
          <a:prstGeom prst="rect">
            <a:avLst/>
          </a:prstGeom>
        </p:spPr>
      </p:pic>
    </p:spTree>
    <p:extLst>
      <p:ext uri="{BB962C8B-B14F-4D97-AF65-F5344CB8AC3E}">
        <p14:creationId xmlns:p14="http://schemas.microsoft.com/office/powerpoint/2010/main" val="253157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6C7A-3C8B-E1A7-7717-D363380FB25B}"/>
              </a:ext>
            </a:extLst>
          </p:cNvPr>
          <p:cNvSpPr>
            <a:spLocks noGrp="1"/>
          </p:cNvSpPr>
          <p:nvPr>
            <p:ph type="title"/>
          </p:nvPr>
        </p:nvSpPr>
        <p:spPr>
          <a:xfrm>
            <a:off x="838200" y="681038"/>
            <a:ext cx="10515600" cy="556636"/>
          </a:xfrm>
        </p:spPr>
        <p:txBody>
          <a:bodyPr>
            <a:normAutofit fontScale="90000"/>
          </a:bodyPr>
          <a:lstStyle/>
          <a:p>
            <a:r>
              <a:rPr lang="en-US" dirty="0"/>
              <a:t>Positive and negative words</a:t>
            </a:r>
          </a:p>
        </p:txBody>
      </p:sp>
      <p:sp>
        <p:nvSpPr>
          <p:cNvPr id="4" name="Date Placeholder 3">
            <a:extLst>
              <a:ext uri="{FF2B5EF4-FFF2-40B4-BE49-F238E27FC236}">
                <a16:creationId xmlns:a16="http://schemas.microsoft.com/office/drawing/2014/main" id="{F55D8DB2-84D7-194E-81FD-648CBF0E6492}"/>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101C04C4-4FFB-E71A-7704-F9D9B87B88C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346FE4-60BE-94E7-5EEB-13B9FA1335AB}"/>
              </a:ext>
            </a:extLst>
          </p:cNvPr>
          <p:cNvSpPr>
            <a:spLocks noGrp="1"/>
          </p:cNvSpPr>
          <p:nvPr>
            <p:ph type="sldNum" sz="quarter" idx="12"/>
          </p:nvPr>
        </p:nvSpPr>
        <p:spPr/>
        <p:txBody>
          <a:bodyPr/>
          <a:lstStyle/>
          <a:p>
            <a:fld id="{28844951-7827-47D4-8276-7DDE1FA7D85A}" type="slidenum">
              <a:rPr lang="en-US" smtClean="0"/>
              <a:t>13</a:t>
            </a:fld>
            <a:endParaRPr lang="en-US"/>
          </a:p>
        </p:txBody>
      </p:sp>
      <p:pic>
        <p:nvPicPr>
          <p:cNvPr id="8" name="Picture 7">
            <a:extLst>
              <a:ext uri="{FF2B5EF4-FFF2-40B4-BE49-F238E27FC236}">
                <a16:creationId xmlns:a16="http://schemas.microsoft.com/office/drawing/2014/main" id="{03777E5E-E77B-AD44-6581-A2AFBA6BA9CC}"/>
              </a:ext>
            </a:extLst>
          </p:cNvPr>
          <p:cNvPicPr>
            <a:picLocks noChangeAspect="1"/>
          </p:cNvPicPr>
          <p:nvPr/>
        </p:nvPicPr>
        <p:blipFill>
          <a:blip r:embed="rId2"/>
          <a:stretch>
            <a:fillRect/>
          </a:stretch>
        </p:blipFill>
        <p:spPr>
          <a:xfrm>
            <a:off x="1026542" y="2287859"/>
            <a:ext cx="6203339" cy="3803405"/>
          </a:xfrm>
          <a:prstGeom prst="rect">
            <a:avLst/>
          </a:prstGeom>
        </p:spPr>
      </p:pic>
      <p:pic>
        <p:nvPicPr>
          <p:cNvPr id="10" name="Picture 9">
            <a:extLst>
              <a:ext uri="{FF2B5EF4-FFF2-40B4-BE49-F238E27FC236}">
                <a16:creationId xmlns:a16="http://schemas.microsoft.com/office/drawing/2014/main" id="{FE09715E-8719-6B79-9A96-E0213124C41C}"/>
              </a:ext>
            </a:extLst>
          </p:cNvPr>
          <p:cNvPicPr>
            <a:picLocks noChangeAspect="1"/>
          </p:cNvPicPr>
          <p:nvPr/>
        </p:nvPicPr>
        <p:blipFill>
          <a:blip r:embed="rId3"/>
          <a:stretch>
            <a:fillRect/>
          </a:stretch>
        </p:blipFill>
        <p:spPr>
          <a:xfrm>
            <a:off x="7402978" y="2287858"/>
            <a:ext cx="2415243" cy="3803406"/>
          </a:xfrm>
          <a:prstGeom prst="rect">
            <a:avLst/>
          </a:prstGeom>
        </p:spPr>
      </p:pic>
      <p:sp>
        <p:nvSpPr>
          <p:cNvPr id="12" name="TextBox 11">
            <a:extLst>
              <a:ext uri="{FF2B5EF4-FFF2-40B4-BE49-F238E27FC236}">
                <a16:creationId xmlns:a16="http://schemas.microsoft.com/office/drawing/2014/main" id="{6D5F9C8D-EE63-7583-CACC-797995AF473D}"/>
              </a:ext>
            </a:extLst>
          </p:cNvPr>
          <p:cNvSpPr txBox="1"/>
          <p:nvPr/>
        </p:nvSpPr>
        <p:spPr>
          <a:xfrm>
            <a:off x="838200" y="1210640"/>
            <a:ext cx="9991396" cy="1077218"/>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tx2">
                    <a:alpha val="70000"/>
                  </a:schemeClr>
                </a:solidFill>
              </a:rPr>
              <a:t>The </a:t>
            </a:r>
            <a:r>
              <a:rPr lang="en-US" sz="1600" dirty="0" err="1">
                <a:solidFill>
                  <a:schemeClr val="tx2">
                    <a:alpha val="70000"/>
                  </a:schemeClr>
                </a:solidFill>
              </a:rPr>
              <a:t>tidytext</a:t>
            </a:r>
            <a:r>
              <a:rPr lang="en-US" sz="1600" dirty="0">
                <a:solidFill>
                  <a:schemeClr val="tx2">
                    <a:alpha val="70000"/>
                  </a:schemeClr>
                </a:solidFill>
              </a:rPr>
              <a:t> package provides access to several sentiment lexicons : </a:t>
            </a:r>
            <a:r>
              <a:rPr lang="en-US" sz="1600" b="1" dirty="0" err="1">
                <a:solidFill>
                  <a:schemeClr val="tx2">
                    <a:alpha val="70000"/>
                  </a:schemeClr>
                </a:solidFill>
              </a:rPr>
              <a:t>bing</a:t>
            </a:r>
            <a:r>
              <a:rPr lang="en-US" sz="1600" dirty="0">
                <a:solidFill>
                  <a:schemeClr val="tx2">
                    <a:alpha val="70000"/>
                  </a:schemeClr>
                </a:solidFill>
              </a:rPr>
              <a:t> from </a:t>
            </a:r>
            <a:r>
              <a:rPr lang="en-US" sz="1600" dirty="0">
                <a:solidFill>
                  <a:schemeClr val="tx2">
                    <a:alpha val="70000"/>
                  </a:schemeClr>
                </a:solidFill>
                <a:hlinkClick r:id="rId4">
                  <a:extLst>
                    <a:ext uri="{A12FA001-AC4F-418D-AE19-62706E023703}">
                      <ahyp:hlinkClr xmlns:ahyp="http://schemas.microsoft.com/office/drawing/2018/hyperlinkcolor" val="tx"/>
                    </a:ext>
                  </a:extLst>
                </a:hlinkClick>
              </a:rPr>
              <a:t>Bing Liu and collaborators</a:t>
            </a:r>
            <a:r>
              <a:rPr lang="en-US" sz="1600" dirty="0">
                <a:solidFill>
                  <a:schemeClr val="tx2">
                    <a:alpha val="70000"/>
                  </a:schemeClr>
                </a:solidFill>
              </a:rPr>
              <a:t> and </a:t>
            </a:r>
            <a:r>
              <a:rPr lang="en-US" sz="1600" b="1" dirty="0">
                <a:solidFill>
                  <a:schemeClr val="tx2">
                    <a:alpha val="70000"/>
                  </a:schemeClr>
                </a:solidFill>
              </a:rPr>
              <a:t>AFINN</a:t>
            </a:r>
            <a:r>
              <a:rPr lang="en-US" sz="1600" dirty="0">
                <a:solidFill>
                  <a:schemeClr val="tx2">
                    <a:alpha val="70000"/>
                  </a:schemeClr>
                </a:solidFill>
              </a:rPr>
              <a:t> from </a:t>
            </a:r>
            <a:r>
              <a:rPr lang="en-US" sz="1600" dirty="0">
                <a:solidFill>
                  <a:schemeClr val="tx2">
                    <a:alpha val="70000"/>
                  </a:schemeClr>
                </a:solidFill>
                <a:hlinkClick r:id="rId5">
                  <a:extLst>
                    <a:ext uri="{A12FA001-AC4F-418D-AE19-62706E023703}">
                      <ahyp:hlinkClr xmlns:ahyp="http://schemas.microsoft.com/office/drawing/2018/hyperlinkcolor" val="tx"/>
                    </a:ext>
                  </a:extLst>
                </a:hlinkClick>
              </a:rPr>
              <a:t>Finn </a:t>
            </a:r>
            <a:r>
              <a:rPr lang="en-US" sz="1600" dirty="0" err="1">
                <a:solidFill>
                  <a:schemeClr val="tx2">
                    <a:alpha val="70000"/>
                  </a:schemeClr>
                </a:solidFill>
                <a:hlinkClick r:id="rId5">
                  <a:extLst>
                    <a:ext uri="{A12FA001-AC4F-418D-AE19-62706E023703}">
                      <ahyp:hlinkClr xmlns:ahyp="http://schemas.microsoft.com/office/drawing/2018/hyperlinkcolor" val="tx"/>
                    </a:ext>
                  </a:extLst>
                </a:hlinkClick>
              </a:rPr>
              <a:t>Årup</a:t>
            </a:r>
            <a:r>
              <a:rPr lang="en-US" sz="1600" dirty="0">
                <a:solidFill>
                  <a:schemeClr val="tx2">
                    <a:alpha val="70000"/>
                  </a:schemeClr>
                </a:solidFill>
                <a:hlinkClick r:id="rId5">
                  <a:extLst>
                    <a:ext uri="{A12FA001-AC4F-418D-AE19-62706E023703}">
                      <ahyp:hlinkClr xmlns:ahyp="http://schemas.microsoft.com/office/drawing/2018/hyperlinkcolor" val="tx"/>
                    </a:ext>
                  </a:extLst>
                </a:hlinkClick>
              </a:rPr>
              <a:t> Nielsen</a:t>
            </a:r>
            <a:r>
              <a:rPr lang="en-US" sz="1600" dirty="0">
                <a:solidFill>
                  <a:schemeClr val="tx2">
                    <a:alpha val="70000"/>
                  </a:schemeClr>
                </a:solidFill>
              </a:rPr>
              <a:t>.</a:t>
            </a:r>
          </a:p>
          <a:p>
            <a:pPr marL="285750" indent="-285750">
              <a:buFont typeface="Arial" panose="020B0604020202020204" pitchFamily="34" charset="0"/>
              <a:buChar char="•"/>
            </a:pPr>
            <a:r>
              <a:rPr lang="en-US" sz="1600" dirty="0">
                <a:solidFill>
                  <a:schemeClr val="tx2">
                    <a:alpha val="70000"/>
                  </a:schemeClr>
                </a:solidFill>
              </a:rPr>
              <a:t>These lexicons have positive/negative sentiment assigned to all words in English language.</a:t>
            </a:r>
          </a:p>
          <a:p>
            <a:pPr marL="285750" indent="-285750">
              <a:buFont typeface="Arial" panose="020B0604020202020204" pitchFamily="34" charset="0"/>
              <a:buChar char="•"/>
            </a:pPr>
            <a:r>
              <a:rPr lang="en-US" sz="1600" dirty="0">
                <a:solidFill>
                  <a:schemeClr val="tx2">
                    <a:alpha val="70000"/>
                  </a:schemeClr>
                </a:solidFill>
              </a:rPr>
              <a:t>The </a:t>
            </a:r>
            <a:r>
              <a:rPr lang="en-US" sz="1600" b="1" dirty="0" err="1">
                <a:solidFill>
                  <a:schemeClr val="tx2">
                    <a:alpha val="70000"/>
                  </a:schemeClr>
                </a:solidFill>
              </a:rPr>
              <a:t>bing</a:t>
            </a:r>
            <a:r>
              <a:rPr lang="en-US" sz="1600" dirty="0">
                <a:solidFill>
                  <a:schemeClr val="tx2">
                    <a:alpha val="70000"/>
                  </a:schemeClr>
                </a:solidFill>
              </a:rPr>
              <a:t> lexicon divides words into two categories: positive and negative.</a:t>
            </a:r>
          </a:p>
        </p:txBody>
      </p:sp>
    </p:spTree>
    <p:extLst>
      <p:ext uri="{BB962C8B-B14F-4D97-AF65-F5344CB8AC3E}">
        <p14:creationId xmlns:p14="http://schemas.microsoft.com/office/powerpoint/2010/main" val="1796996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4EC9-5806-0A6F-F308-BB7EE775DC95}"/>
              </a:ext>
            </a:extLst>
          </p:cNvPr>
          <p:cNvSpPr>
            <a:spLocks noGrp="1"/>
          </p:cNvSpPr>
          <p:nvPr>
            <p:ph type="title"/>
          </p:nvPr>
        </p:nvSpPr>
        <p:spPr>
          <a:xfrm>
            <a:off x="838200" y="681038"/>
            <a:ext cx="10515600" cy="353436"/>
          </a:xfrm>
        </p:spPr>
        <p:txBody>
          <a:bodyPr>
            <a:normAutofit fontScale="90000"/>
          </a:bodyPr>
          <a:lstStyle/>
          <a:p>
            <a:r>
              <a:rPr lang="en-US" dirty="0"/>
              <a:t>AFFIN for sentiment</a:t>
            </a:r>
          </a:p>
        </p:txBody>
      </p:sp>
      <p:pic>
        <p:nvPicPr>
          <p:cNvPr id="8" name="Content Placeholder 7">
            <a:extLst>
              <a:ext uri="{FF2B5EF4-FFF2-40B4-BE49-F238E27FC236}">
                <a16:creationId xmlns:a16="http://schemas.microsoft.com/office/drawing/2014/main" id="{666545E9-EEB3-AFC7-7C83-2EA4CD0F9994}"/>
              </a:ext>
            </a:extLst>
          </p:cNvPr>
          <p:cNvPicPr>
            <a:picLocks noGrp="1" noChangeAspect="1"/>
          </p:cNvPicPr>
          <p:nvPr>
            <p:ph idx="1"/>
          </p:nvPr>
        </p:nvPicPr>
        <p:blipFill>
          <a:blip r:embed="rId2"/>
          <a:stretch>
            <a:fillRect/>
          </a:stretch>
        </p:blipFill>
        <p:spPr>
          <a:xfrm>
            <a:off x="965743" y="2574907"/>
            <a:ext cx="8056605" cy="3511629"/>
          </a:xfrm>
        </p:spPr>
      </p:pic>
      <p:sp>
        <p:nvSpPr>
          <p:cNvPr id="4" name="Date Placeholder 3">
            <a:extLst>
              <a:ext uri="{FF2B5EF4-FFF2-40B4-BE49-F238E27FC236}">
                <a16:creationId xmlns:a16="http://schemas.microsoft.com/office/drawing/2014/main" id="{D625C9CE-ED6E-56C3-4706-9DEC2E491FC8}"/>
              </a:ext>
            </a:extLst>
          </p:cNvPr>
          <p:cNvSpPr>
            <a:spLocks noGrp="1"/>
          </p:cNvSpPr>
          <p:nvPr>
            <p:ph type="dt" sz="half" idx="10"/>
          </p:nvPr>
        </p:nvSpPr>
        <p:spPr/>
        <p:txBody>
          <a:bodyPr/>
          <a:lstStyle/>
          <a:p>
            <a:r>
              <a:rPr lang="en-US" dirty="0"/>
              <a:t>3/1/20XX</a:t>
            </a:r>
          </a:p>
        </p:txBody>
      </p:sp>
      <p:sp>
        <p:nvSpPr>
          <p:cNvPr id="5" name="Footer Placeholder 4">
            <a:extLst>
              <a:ext uri="{FF2B5EF4-FFF2-40B4-BE49-F238E27FC236}">
                <a16:creationId xmlns:a16="http://schemas.microsoft.com/office/drawing/2014/main" id="{7A8F903D-D590-3C24-2857-E0655213C901}"/>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B2610A7-0B31-988D-1C5F-D533D3D04F2B}"/>
              </a:ext>
            </a:extLst>
          </p:cNvPr>
          <p:cNvSpPr>
            <a:spLocks noGrp="1"/>
          </p:cNvSpPr>
          <p:nvPr>
            <p:ph type="sldNum" sz="quarter" idx="12"/>
          </p:nvPr>
        </p:nvSpPr>
        <p:spPr/>
        <p:txBody>
          <a:bodyPr/>
          <a:lstStyle/>
          <a:p>
            <a:fld id="{28844951-7827-47D4-8276-7DDE1FA7D85A}" type="slidenum">
              <a:rPr lang="en-US" smtClean="0"/>
              <a:t>14</a:t>
            </a:fld>
            <a:endParaRPr lang="en-US"/>
          </a:p>
        </p:txBody>
      </p:sp>
      <p:sp>
        <p:nvSpPr>
          <p:cNvPr id="10" name="TextBox 9">
            <a:extLst>
              <a:ext uri="{FF2B5EF4-FFF2-40B4-BE49-F238E27FC236}">
                <a16:creationId xmlns:a16="http://schemas.microsoft.com/office/drawing/2014/main" id="{491C835F-BDED-D240-2AC4-9C82DC5E4386}"/>
              </a:ext>
            </a:extLst>
          </p:cNvPr>
          <p:cNvSpPr txBox="1"/>
          <p:nvPr/>
        </p:nvSpPr>
        <p:spPr>
          <a:xfrm>
            <a:off x="965743" y="1273034"/>
            <a:ext cx="10515600" cy="1323439"/>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tx2">
                    <a:alpha val="70000"/>
                  </a:schemeClr>
                </a:solidFill>
              </a:rPr>
              <a:t>Popular lexicon used for sentimental analysis AFINN developed by Finn </a:t>
            </a:r>
            <a:r>
              <a:rPr lang="en-US" sz="1600" dirty="0" err="1">
                <a:solidFill>
                  <a:schemeClr val="tx2">
                    <a:alpha val="70000"/>
                  </a:schemeClr>
                </a:solidFill>
              </a:rPr>
              <a:t>Arip</a:t>
            </a:r>
            <a:r>
              <a:rPr lang="en-US" sz="1600" dirty="0">
                <a:solidFill>
                  <a:schemeClr val="tx2">
                    <a:alpha val="70000"/>
                  </a:schemeClr>
                </a:solidFill>
              </a:rPr>
              <a:t> </a:t>
            </a:r>
            <a:r>
              <a:rPr lang="en-US" sz="1600" dirty="0" err="1">
                <a:solidFill>
                  <a:schemeClr val="tx2">
                    <a:alpha val="70000"/>
                  </a:schemeClr>
                </a:solidFill>
              </a:rPr>
              <a:t>Neilsen</a:t>
            </a:r>
            <a:r>
              <a:rPr lang="en-US" sz="1600" dirty="0">
                <a:solidFill>
                  <a:schemeClr val="tx2">
                    <a:alpha val="70000"/>
                  </a:schemeClr>
                </a:solidFill>
              </a:rPr>
              <a:t>. </a:t>
            </a:r>
          </a:p>
          <a:p>
            <a:pPr marL="285750" indent="-285750">
              <a:buFont typeface="Arial" panose="020B0604020202020204" pitchFamily="34" charset="0"/>
              <a:buChar char="•"/>
            </a:pPr>
            <a:r>
              <a:rPr lang="en-US" sz="1600" dirty="0">
                <a:solidFill>
                  <a:schemeClr val="tx2">
                    <a:alpha val="70000"/>
                  </a:schemeClr>
                </a:solidFill>
              </a:rPr>
              <a:t>This is a repository of 3300+ words with polarity assigned to them to analyze if tend to lean positive / negative.</a:t>
            </a:r>
          </a:p>
          <a:p>
            <a:pPr marL="285750" indent="-285750">
              <a:buFont typeface="Arial" panose="020B0604020202020204" pitchFamily="34" charset="0"/>
              <a:buChar char="•"/>
            </a:pPr>
            <a:r>
              <a:rPr lang="en-US" sz="1600" dirty="0">
                <a:solidFill>
                  <a:schemeClr val="tx2">
                    <a:alpha val="70000"/>
                  </a:schemeClr>
                </a:solidFill>
              </a:rPr>
              <a:t>The </a:t>
            </a:r>
            <a:r>
              <a:rPr lang="en-US" sz="1600" b="1" dirty="0">
                <a:solidFill>
                  <a:schemeClr val="tx2">
                    <a:alpha val="70000"/>
                  </a:schemeClr>
                </a:solidFill>
              </a:rPr>
              <a:t>AFINN</a:t>
            </a:r>
            <a:r>
              <a:rPr lang="en-US" sz="1600" dirty="0">
                <a:solidFill>
                  <a:schemeClr val="tx2">
                    <a:alpha val="70000"/>
                  </a:schemeClr>
                </a:solidFill>
              </a:rPr>
              <a:t> lexicon ranks words from -5 to 5, with negative scores indicating negative sentiment and positive scores indicating positive sentiment.</a:t>
            </a:r>
          </a:p>
        </p:txBody>
      </p:sp>
      <p:pic>
        <p:nvPicPr>
          <p:cNvPr id="12" name="Picture 11">
            <a:extLst>
              <a:ext uri="{FF2B5EF4-FFF2-40B4-BE49-F238E27FC236}">
                <a16:creationId xmlns:a16="http://schemas.microsoft.com/office/drawing/2014/main" id="{F7BC5D1F-3A7C-0B04-51E1-08F961A7372F}"/>
              </a:ext>
            </a:extLst>
          </p:cNvPr>
          <p:cNvPicPr>
            <a:picLocks noChangeAspect="1"/>
          </p:cNvPicPr>
          <p:nvPr/>
        </p:nvPicPr>
        <p:blipFill>
          <a:blip r:embed="rId3"/>
          <a:stretch>
            <a:fillRect/>
          </a:stretch>
        </p:blipFill>
        <p:spPr>
          <a:xfrm>
            <a:off x="9022348" y="2596473"/>
            <a:ext cx="2379144" cy="3482277"/>
          </a:xfrm>
          <a:prstGeom prst="rect">
            <a:avLst/>
          </a:prstGeom>
        </p:spPr>
      </p:pic>
    </p:spTree>
    <p:extLst>
      <p:ext uri="{BB962C8B-B14F-4D97-AF65-F5344CB8AC3E}">
        <p14:creationId xmlns:p14="http://schemas.microsoft.com/office/powerpoint/2010/main" val="2127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3754-1A6F-4800-CCF8-E2107B9831F6}"/>
              </a:ext>
            </a:extLst>
          </p:cNvPr>
          <p:cNvSpPr>
            <a:spLocks noGrp="1"/>
          </p:cNvSpPr>
          <p:nvPr>
            <p:ph type="title"/>
          </p:nvPr>
        </p:nvSpPr>
        <p:spPr>
          <a:xfrm>
            <a:off x="838200" y="681038"/>
            <a:ext cx="10515600" cy="673310"/>
          </a:xfrm>
        </p:spPr>
        <p:txBody>
          <a:bodyPr>
            <a:normAutofit fontScale="90000"/>
          </a:bodyPr>
          <a:lstStyle/>
          <a:p>
            <a:r>
              <a:rPr lang="en-US" dirty="0"/>
              <a:t>Highest positive sentiment</a:t>
            </a:r>
          </a:p>
        </p:txBody>
      </p:sp>
      <p:pic>
        <p:nvPicPr>
          <p:cNvPr id="8" name="Content Placeholder 7">
            <a:extLst>
              <a:ext uri="{FF2B5EF4-FFF2-40B4-BE49-F238E27FC236}">
                <a16:creationId xmlns:a16="http://schemas.microsoft.com/office/drawing/2014/main" id="{C4ADD636-AEA9-057F-8104-6EC563E2DBC6}"/>
              </a:ext>
            </a:extLst>
          </p:cNvPr>
          <p:cNvPicPr>
            <a:picLocks noGrp="1" noChangeAspect="1"/>
          </p:cNvPicPr>
          <p:nvPr>
            <p:ph idx="1"/>
          </p:nvPr>
        </p:nvPicPr>
        <p:blipFill>
          <a:blip r:embed="rId2"/>
          <a:stretch>
            <a:fillRect/>
          </a:stretch>
        </p:blipFill>
        <p:spPr>
          <a:xfrm>
            <a:off x="942842" y="1354348"/>
            <a:ext cx="5701542" cy="2300622"/>
          </a:xfrm>
        </p:spPr>
      </p:pic>
      <p:sp>
        <p:nvSpPr>
          <p:cNvPr id="4" name="Date Placeholder 3">
            <a:extLst>
              <a:ext uri="{FF2B5EF4-FFF2-40B4-BE49-F238E27FC236}">
                <a16:creationId xmlns:a16="http://schemas.microsoft.com/office/drawing/2014/main" id="{FB4B15C3-3074-909F-FC37-D431DBF7DA9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5AEDA867-8064-2291-E031-E10AD0E2547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C82B2DF-865E-59AA-7A0C-AD92DD25DDA2}"/>
              </a:ext>
            </a:extLst>
          </p:cNvPr>
          <p:cNvSpPr>
            <a:spLocks noGrp="1"/>
          </p:cNvSpPr>
          <p:nvPr>
            <p:ph type="sldNum" sz="quarter" idx="12"/>
          </p:nvPr>
        </p:nvSpPr>
        <p:spPr/>
        <p:txBody>
          <a:bodyPr/>
          <a:lstStyle/>
          <a:p>
            <a:fld id="{28844951-7827-47D4-8276-7DDE1FA7D85A}" type="slidenum">
              <a:rPr lang="en-US" smtClean="0"/>
              <a:t>15</a:t>
            </a:fld>
            <a:endParaRPr lang="en-US"/>
          </a:p>
        </p:txBody>
      </p:sp>
      <p:pic>
        <p:nvPicPr>
          <p:cNvPr id="10" name="Picture 9">
            <a:extLst>
              <a:ext uri="{FF2B5EF4-FFF2-40B4-BE49-F238E27FC236}">
                <a16:creationId xmlns:a16="http://schemas.microsoft.com/office/drawing/2014/main" id="{FDDDEBFC-2B22-F68D-48A8-30337DB8AFE5}"/>
              </a:ext>
            </a:extLst>
          </p:cNvPr>
          <p:cNvPicPr>
            <a:picLocks noChangeAspect="1"/>
          </p:cNvPicPr>
          <p:nvPr/>
        </p:nvPicPr>
        <p:blipFill>
          <a:blip r:embed="rId3"/>
          <a:stretch>
            <a:fillRect/>
          </a:stretch>
        </p:blipFill>
        <p:spPr>
          <a:xfrm>
            <a:off x="942842" y="3784367"/>
            <a:ext cx="5768509" cy="1984269"/>
          </a:xfrm>
          <a:prstGeom prst="rect">
            <a:avLst/>
          </a:prstGeom>
        </p:spPr>
      </p:pic>
    </p:spTree>
    <p:extLst>
      <p:ext uri="{BB962C8B-B14F-4D97-AF65-F5344CB8AC3E}">
        <p14:creationId xmlns:p14="http://schemas.microsoft.com/office/powerpoint/2010/main" val="58543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D688-563A-C111-5EF2-A3FCCC18588C}"/>
              </a:ext>
            </a:extLst>
          </p:cNvPr>
          <p:cNvSpPr>
            <a:spLocks noGrp="1"/>
          </p:cNvSpPr>
          <p:nvPr>
            <p:ph type="title"/>
          </p:nvPr>
        </p:nvSpPr>
        <p:spPr>
          <a:xfrm>
            <a:off x="838200" y="681037"/>
            <a:ext cx="10515600" cy="569793"/>
          </a:xfrm>
        </p:spPr>
        <p:txBody>
          <a:bodyPr>
            <a:normAutofit fontScale="90000"/>
          </a:bodyPr>
          <a:lstStyle/>
          <a:p>
            <a:r>
              <a:rPr lang="en-US" dirty="0"/>
              <a:t>Highest Negative sentiment</a:t>
            </a:r>
          </a:p>
        </p:txBody>
      </p:sp>
      <p:sp>
        <p:nvSpPr>
          <p:cNvPr id="4" name="Date Placeholder 3">
            <a:extLst>
              <a:ext uri="{FF2B5EF4-FFF2-40B4-BE49-F238E27FC236}">
                <a16:creationId xmlns:a16="http://schemas.microsoft.com/office/drawing/2014/main" id="{8192B2ED-8D78-9AEE-62BC-7FDFED11CC4F}"/>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1F57F5D7-3010-C95F-B9A3-DBB29A4D947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383DAB6-34A7-093C-43CB-61DD9D89FC1B}"/>
              </a:ext>
            </a:extLst>
          </p:cNvPr>
          <p:cNvSpPr>
            <a:spLocks noGrp="1"/>
          </p:cNvSpPr>
          <p:nvPr>
            <p:ph type="sldNum" sz="quarter" idx="12"/>
          </p:nvPr>
        </p:nvSpPr>
        <p:spPr/>
        <p:txBody>
          <a:bodyPr/>
          <a:lstStyle/>
          <a:p>
            <a:fld id="{28844951-7827-47D4-8276-7DDE1FA7D85A}" type="slidenum">
              <a:rPr lang="en-US" smtClean="0"/>
              <a:t>16</a:t>
            </a:fld>
            <a:endParaRPr lang="en-US"/>
          </a:p>
        </p:txBody>
      </p:sp>
      <p:pic>
        <p:nvPicPr>
          <p:cNvPr id="8" name="Picture 7">
            <a:extLst>
              <a:ext uri="{FF2B5EF4-FFF2-40B4-BE49-F238E27FC236}">
                <a16:creationId xmlns:a16="http://schemas.microsoft.com/office/drawing/2014/main" id="{B02BD54C-A963-9972-58CC-C3CCF14CE181}"/>
              </a:ext>
            </a:extLst>
          </p:cNvPr>
          <p:cNvPicPr>
            <a:picLocks noChangeAspect="1"/>
          </p:cNvPicPr>
          <p:nvPr/>
        </p:nvPicPr>
        <p:blipFill>
          <a:blip r:embed="rId2"/>
          <a:stretch>
            <a:fillRect/>
          </a:stretch>
        </p:blipFill>
        <p:spPr>
          <a:xfrm>
            <a:off x="898585" y="1305166"/>
            <a:ext cx="5886516" cy="2353324"/>
          </a:xfrm>
          <a:prstGeom prst="rect">
            <a:avLst/>
          </a:prstGeom>
        </p:spPr>
      </p:pic>
      <p:pic>
        <p:nvPicPr>
          <p:cNvPr id="10" name="Picture 9">
            <a:extLst>
              <a:ext uri="{FF2B5EF4-FFF2-40B4-BE49-F238E27FC236}">
                <a16:creationId xmlns:a16="http://schemas.microsoft.com/office/drawing/2014/main" id="{3B7ABB13-0613-07FD-435E-EF5050CF5A6A}"/>
              </a:ext>
            </a:extLst>
          </p:cNvPr>
          <p:cNvPicPr>
            <a:picLocks noChangeAspect="1"/>
          </p:cNvPicPr>
          <p:nvPr/>
        </p:nvPicPr>
        <p:blipFill>
          <a:blip r:embed="rId3"/>
          <a:stretch>
            <a:fillRect/>
          </a:stretch>
        </p:blipFill>
        <p:spPr>
          <a:xfrm>
            <a:off x="898585" y="3712826"/>
            <a:ext cx="5892224" cy="2464137"/>
          </a:xfrm>
          <a:prstGeom prst="rect">
            <a:avLst/>
          </a:prstGeom>
        </p:spPr>
      </p:pic>
    </p:spTree>
    <p:extLst>
      <p:ext uri="{BB962C8B-B14F-4D97-AF65-F5344CB8AC3E}">
        <p14:creationId xmlns:p14="http://schemas.microsoft.com/office/powerpoint/2010/main" val="390360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01D9-A081-36E7-E903-1A42B7195BD4}"/>
              </a:ext>
            </a:extLst>
          </p:cNvPr>
          <p:cNvSpPr>
            <a:spLocks noGrp="1"/>
          </p:cNvSpPr>
          <p:nvPr>
            <p:ph type="title"/>
          </p:nvPr>
        </p:nvSpPr>
        <p:spPr>
          <a:xfrm>
            <a:off x="838200" y="933011"/>
            <a:ext cx="10515600" cy="503951"/>
          </a:xfrm>
        </p:spPr>
        <p:txBody>
          <a:bodyPr>
            <a:normAutofit fontScale="90000"/>
          </a:bodyPr>
          <a:lstStyle/>
          <a:p>
            <a:r>
              <a:rPr lang="en-US" dirty="0"/>
              <a:t>Future Extensions</a:t>
            </a:r>
          </a:p>
        </p:txBody>
      </p:sp>
      <p:sp>
        <p:nvSpPr>
          <p:cNvPr id="3" name="Content Placeholder 2">
            <a:extLst>
              <a:ext uri="{FF2B5EF4-FFF2-40B4-BE49-F238E27FC236}">
                <a16:creationId xmlns:a16="http://schemas.microsoft.com/office/drawing/2014/main" id="{BC1CC3FA-638E-A35A-45AB-EF8D2378CBA3}"/>
              </a:ext>
            </a:extLst>
          </p:cNvPr>
          <p:cNvSpPr>
            <a:spLocks noGrp="1"/>
          </p:cNvSpPr>
          <p:nvPr>
            <p:ph idx="1"/>
          </p:nvPr>
        </p:nvSpPr>
        <p:spPr>
          <a:xfrm>
            <a:off x="838200" y="1808028"/>
            <a:ext cx="10515600" cy="3998306"/>
          </a:xfrm>
        </p:spPr>
        <p:txBody>
          <a:bodyPr>
            <a:normAutofit/>
          </a:bodyPr>
          <a:lstStyle/>
          <a:p>
            <a:pPr marL="228600" indent="0">
              <a:buNone/>
            </a:pPr>
            <a:r>
              <a:rPr lang="en-US" sz="1600" u="sng" dirty="0"/>
              <a:t>What if the data is in audio format?</a:t>
            </a:r>
          </a:p>
          <a:p>
            <a:pPr marL="228600" indent="0">
              <a:buNone/>
            </a:pPr>
            <a:r>
              <a:rPr lang="en-US" sz="1600" dirty="0"/>
              <a:t>Using speech to Text conversion convert audio to text and repeat the same process described for text mining.</a:t>
            </a:r>
          </a:p>
          <a:p>
            <a:pPr marL="228600" indent="0">
              <a:buNone/>
            </a:pPr>
            <a:endParaRPr lang="en-US" sz="1600" dirty="0"/>
          </a:p>
          <a:p>
            <a:pPr marL="228600" indent="0">
              <a:buNone/>
            </a:pPr>
            <a:r>
              <a:rPr lang="en-US" sz="1600" u="sng" dirty="0"/>
              <a:t>What if the data is in video/image format?</a:t>
            </a:r>
          </a:p>
          <a:p>
            <a:pPr marL="228600" indent="0">
              <a:buNone/>
            </a:pPr>
            <a:r>
              <a:rPr lang="en-US" sz="1600" dirty="0"/>
              <a:t>Using OpenCV and mediapipe read the video and recognize the gestures.</a:t>
            </a:r>
          </a:p>
          <a:p>
            <a:pPr marL="228600" indent="0">
              <a:buNone/>
            </a:pPr>
            <a:r>
              <a:rPr lang="en-US" sz="1600" dirty="0"/>
              <a:t>Sample demo: </a:t>
            </a:r>
            <a:r>
              <a:rPr lang="en-US" sz="1600" dirty="0">
                <a:hlinkClick r:id="rId2"/>
              </a:rPr>
              <a:t>https://www.youtube.com/watch?v=3Ua-4sb4WbA&amp;ab_channel=SusmithaChereddy</a:t>
            </a:r>
            <a:r>
              <a:rPr lang="en-US" sz="1600" dirty="0"/>
              <a:t> </a:t>
            </a:r>
          </a:p>
        </p:txBody>
      </p:sp>
      <p:sp>
        <p:nvSpPr>
          <p:cNvPr id="4" name="Date Placeholder 3">
            <a:extLst>
              <a:ext uri="{FF2B5EF4-FFF2-40B4-BE49-F238E27FC236}">
                <a16:creationId xmlns:a16="http://schemas.microsoft.com/office/drawing/2014/main" id="{11BDED84-9280-174E-76E6-39AFA33B53D5}"/>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54C1A7E7-B3DD-B915-CA76-A94C77D5914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BFF0B8C-98FF-0A49-0A00-4B4B499A3103}"/>
              </a:ext>
            </a:extLst>
          </p:cNvPr>
          <p:cNvSpPr>
            <a:spLocks noGrp="1"/>
          </p:cNvSpPr>
          <p:nvPr>
            <p:ph type="sldNum" sz="quarter" idx="12"/>
          </p:nvPr>
        </p:nvSpPr>
        <p:spPr/>
        <p:txBody>
          <a:bodyPr/>
          <a:lstStyle/>
          <a:p>
            <a:fld id="{28844951-7827-47D4-8276-7DDE1FA7D85A}" type="slidenum">
              <a:rPr lang="en-US" smtClean="0"/>
              <a:t>17</a:t>
            </a:fld>
            <a:endParaRPr lang="en-US"/>
          </a:p>
        </p:txBody>
      </p:sp>
    </p:spTree>
    <p:extLst>
      <p:ext uri="{BB962C8B-B14F-4D97-AF65-F5344CB8AC3E}">
        <p14:creationId xmlns:p14="http://schemas.microsoft.com/office/powerpoint/2010/main" val="2628959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a:lstStyle/>
          <a:p>
            <a:r>
              <a:rPr lang="en-US" dirty="0"/>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4244195" y="3775392"/>
            <a:ext cx="6392174" cy="1064027"/>
          </a:xfrm>
          <a:solidFill>
            <a:schemeClr val="accent2">
              <a:lumMod val="20000"/>
              <a:lumOff val="80000"/>
            </a:schemeClr>
          </a:solidFill>
          <a:ln>
            <a:solidFill>
              <a:schemeClr val="accent2">
                <a:lumMod val="50000"/>
              </a:schemeClr>
            </a:solidFill>
          </a:ln>
        </p:spPr>
        <p:txBody>
          <a:bodyPr>
            <a:normAutofit fontScale="92500"/>
          </a:bodyPr>
          <a:lstStyle/>
          <a:p>
            <a:r>
              <a:rPr lang="en-US" dirty="0"/>
              <a:t>Susmitha Chereddy</a:t>
            </a:r>
          </a:p>
          <a:p>
            <a:r>
              <a:rPr lang="en-US" dirty="0"/>
              <a:t>schereddy2371@floridapoly.edu</a:t>
            </a:r>
          </a:p>
        </p:txBody>
      </p:sp>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18489"/>
            <a:ext cx="2743200" cy="365125"/>
          </a:xfrm>
        </p:spPr>
        <p:txBody>
          <a:bodyPr/>
          <a:lstStyle/>
          <a:p>
            <a:r>
              <a:rPr lang="en-US"/>
              <a:t>3/1/20XX</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18</a:t>
            </a:fld>
            <a:endParaRPr lang="en-US"/>
          </a:p>
        </p:txBody>
      </p:sp>
      <p:sp>
        <p:nvSpPr>
          <p:cNvPr id="4" name="Content Placeholder 2">
            <a:extLst>
              <a:ext uri="{FF2B5EF4-FFF2-40B4-BE49-F238E27FC236}">
                <a16:creationId xmlns:a16="http://schemas.microsoft.com/office/drawing/2014/main" id="{091B8030-0CFA-2FBD-6102-4545E5C4D1A1}"/>
              </a:ext>
            </a:extLst>
          </p:cNvPr>
          <p:cNvSpPr txBox="1">
            <a:spLocks/>
          </p:cNvSpPr>
          <p:nvPr/>
        </p:nvSpPr>
        <p:spPr>
          <a:xfrm>
            <a:off x="4244195" y="4987417"/>
            <a:ext cx="6392174" cy="1064028"/>
          </a:xfrm>
          <a:prstGeom prst="rect">
            <a:avLst/>
          </a:prstGeom>
          <a:solidFill>
            <a:schemeClr val="accent2">
              <a:lumMod val="20000"/>
              <a:lumOff val="80000"/>
            </a:schemeClr>
          </a:solidFill>
          <a:ln>
            <a:solidFill>
              <a:schemeClr val="accent2">
                <a:lumMod val="50000"/>
              </a:schemeClr>
            </a:solidFill>
          </a:ln>
        </p:spPr>
        <p:txBody>
          <a:bodyPr vert="horz" lIns="91440" tIns="45720" rIns="91440" bIns="45720" rtlCol="0" anchor="t">
            <a:normAutofit fontScale="92500"/>
          </a:bodyPr>
          <a:lstStyle>
            <a:lvl1pPr marL="0" indent="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Swetha </a:t>
            </a:r>
            <a:r>
              <a:rPr lang="en-US" dirty="0" err="1"/>
              <a:t>Lenkala</a:t>
            </a:r>
            <a:endParaRPr lang="en-US" dirty="0"/>
          </a:p>
          <a:p>
            <a:r>
              <a:rPr lang="en-US" dirty="0"/>
              <a:t>slenkala@4630@floridapoly.edu</a:t>
            </a:r>
          </a:p>
        </p:txBody>
      </p:sp>
    </p:spTree>
    <p:extLst>
      <p:ext uri="{BB962C8B-B14F-4D97-AF65-F5344CB8AC3E}">
        <p14:creationId xmlns:p14="http://schemas.microsoft.com/office/powerpoint/2010/main" val="15101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91B0-6EB1-465F-8485-17B0C7B5E4D2}"/>
              </a:ext>
            </a:extLst>
          </p:cNvPr>
          <p:cNvSpPr>
            <a:spLocks noGrp="1"/>
          </p:cNvSpPr>
          <p:nvPr>
            <p:ph type="title"/>
          </p:nvPr>
        </p:nvSpPr>
        <p:spPr>
          <a:xfrm>
            <a:off x="838200" y="681037"/>
            <a:ext cx="10515600" cy="1325563"/>
          </a:xfrm>
        </p:spPr>
        <p:txBody>
          <a:bodyPr/>
          <a:lstStyle/>
          <a:p>
            <a:r>
              <a:rPr lang="en-US"/>
              <a:t>Team</a:t>
            </a:r>
            <a:endParaRPr lang="en-US" dirty="0"/>
          </a:p>
        </p:txBody>
      </p:sp>
      <p:sp>
        <p:nvSpPr>
          <p:cNvPr id="15" name="Text Placeholder 14">
            <a:extLst>
              <a:ext uri="{FF2B5EF4-FFF2-40B4-BE49-F238E27FC236}">
                <a16:creationId xmlns:a16="http://schemas.microsoft.com/office/drawing/2014/main" id="{FC94EEF9-0CF4-434D-9868-AE735CC53AFE}"/>
              </a:ext>
            </a:extLst>
          </p:cNvPr>
          <p:cNvSpPr>
            <a:spLocks noGrp="1"/>
          </p:cNvSpPr>
          <p:nvPr>
            <p:ph type="body" sz="quarter" idx="17"/>
          </p:nvPr>
        </p:nvSpPr>
        <p:spPr>
          <a:xfrm>
            <a:off x="741363" y="4733925"/>
            <a:ext cx="2286000" cy="590550"/>
          </a:xfrm>
        </p:spPr>
        <p:txBody>
          <a:bodyPr/>
          <a:lstStyle/>
          <a:p>
            <a:r>
              <a:rPr lang="en-US" dirty="0"/>
              <a:t>Susmitha Chereddy</a:t>
            </a:r>
          </a:p>
        </p:txBody>
      </p:sp>
      <p:sp>
        <p:nvSpPr>
          <p:cNvPr id="17" name="Text Placeholder 16">
            <a:extLst>
              <a:ext uri="{FF2B5EF4-FFF2-40B4-BE49-F238E27FC236}">
                <a16:creationId xmlns:a16="http://schemas.microsoft.com/office/drawing/2014/main" id="{25736EB0-F73E-44B4-B638-760ED79C2299}"/>
              </a:ext>
            </a:extLst>
          </p:cNvPr>
          <p:cNvSpPr>
            <a:spLocks noGrp="1"/>
          </p:cNvSpPr>
          <p:nvPr>
            <p:ph type="body" sz="quarter" idx="19"/>
          </p:nvPr>
        </p:nvSpPr>
        <p:spPr>
          <a:xfrm>
            <a:off x="3538728" y="4733925"/>
            <a:ext cx="2286000" cy="590550"/>
          </a:xfrm>
        </p:spPr>
        <p:txBody>
          <a:bodyPr/>
          <a:lstStyle/>
          <a:p>
            <a:r>
              <a:rPr lang="en-US" dirty="0"/>
              <a:t>Swetha </a:t>
            </a:r>
            <a:r>
              <a:rPr lang="en-US" dirty="0" err="1"/>
              <a:t>Lenkala</a:t>
            </a:r>
            <a:endParaRPr lang="en-US" dirty="0"/>
          </a:p>
        </p:txBody>
      </p:sp>
      <p:sp>
        <p:nvSpPr>
          <p:cNvPr id="31" name="Date Placeholder 30">
            <a:extLst>
              <a:ext uri="{FF2B5EF4-FFF2-40B4-BE49-F238E27FC236}">
                <a16:creationId xmlns:a16="http://schemas.microsoft.com/office/drawing/2014/main" id="{305F4085-9EAA-4081-8815-C3D2A6D2C63C}"/>
              </a:ext>
            </a:extLst>
          </p:cNvPr>
          <p:cNvSpPr>
            <a:spLocks noGrp="1"/>
          </p:cNvSpPr>
          <p:nvPr>
            <p:ph type="dt" sz="half" idx="10"/>
          </p:nvPr>
        </p:nvSpPr>
        <p:spPr>
          <a:xfrm>
            <a:off x="838200" y="6429375"/>
            <a:ext cx="2743200" cy="365125"/>
          </a:xfrm>
        </p:spPr>
        <p:txBody>
          <a:bodyPr/>
          <a:lstStyle/>
          <a:p>
            <a:r>
              <a:rPr lang="en-US"/>
              <a:t>3/1/20XX</a:t>
            </a:r>
          </a:p>
        </p:txBody>
      </p:sp>
      <p:sp>
        <p:nvSpPr>
          <p:cNvPr id="32" name="Footer Placeholder 31">
            <a:extLst>
              <a:ext uri="{FF2B5EF4-FFF2-40B4-BE49-F238E27FC236}">
                <a16:creationId xmlns:a16="http://schemas.microsoft.com/office/drawing/2014/main" id="{E7A32522-24F0-40A6-92CF-E4C87EBE5414}"/>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33" name="Slide Number Placeholder 32">
            <a:extLst>
              <a:ext uri="{FF2B5EF4-FFF2-40B4-BE49-F238E27FC236}">
                <a16:creationId xmlns:a16="http://schemas.microsoft.com/office/drawing/2014/main" id="{E5D12020-B189-4032-A749-FA4A26615782}"/>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pic>
        <p:nvPicPr>
          <p:cNvPr id="39" name="Picture Placeholder 38" descr="A person standing in front of a pool&#10;&#10;Description automatically generated with medium confidence">
            <a:extLst>
              <a:ext uri="{FF2B5EF4-FFF2-40B4-BE49-F238E27FC236}">
                <a16:creationId xmlns:a16="http://schemas.microsoft.com/office/drawing/2014/main" id="{BB5F52C8-8EBC-0DC9-1017-7592A88A936F}"/>
              </a:ext>
            </a:extLst>
          </p:cNvPr>
          <p:cNvPicPr>
            <a:picLocks noGrp="1" noChangeAspect="1"/>
          </p:cNvPicPr>
          <p:nvPr>
            <p:ph type="pic" sz="quarter" idx="14"/>
          </p:nvPr>
        </p:nvPicPr>
        <p:blipFill>
          <a:blip r:embed="rId2"/>
          <a:srcRect t="9063" b="9063"/>
          <a:stretch>
            <a:fillRect/>
          </a:stretch>
        </p:blipFill>
        <p:spPr/>
      </p:pic>
      <p:pic>
        <p:nvPicPr>
          <p:cNvPr id="47" name="Picture Placeholder 46" descr="A person standing in the snow&#10;&#10;Description automatically generated with low confidence">
            <a:extLst>
              <a:ext uri="{FF2B5EF4-FFF2-40B4-BE49-F238E27FC236}">
                <a16:creationId xmlns:a16="http://schemas.microsoft.com/office/drawing/2014/main" id="{154150DC-CF83-B36E-B639-1615793702BB}"/>
              </a:ext>
            </a:extLst>
          </p:cNvPr>
          <p:cNvPicPr>
            <a:picLocks noGrp="1" noChangeAspect="1"/>
          </p:cNvPicPr>
          <p:nvPr>
            <p:ph type="pic" sz="quarter" idx="13"/>
          </p:nvPr>
        </p:nvPicPr>
        <p:blipFill>
          <a:blip r:embed="rId3"/>
          <a:srcRect t="2017" b="2017"/>
          <a:stretch>
            <a:fillRect/>
          </a:stretch>
        </p:blipFill>
        <p:spPr/>
      </p:pic>
    </p:spTree>
    <p:extLst>
      <p:ext uri="{BB962C8B-B14F-4D97-AF65-F5344CB8AC3E}">
        <p14:creationId xmlns:p14="http://schemas.microsoft.com/office/powerpoint/2010/main" val="86760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916489" y="2162048"/>
            <a:ext cx="5322618" cy="2387600"/>
          </a:xfrm>
        </p:spPr>
        <p:txBody>
          <a:bodyPr>
            <a:normAutofit fontScale="90000"/>
          </a:bodyPr>
          <a:lstStyle/>
          <a:p>
            <a:r>
              <a:rPr lang="en-US" dirty="0"/>
              <a:t>Text Mining and Sentimental Analysis on Trip Advisor Reviews</a:t>
            </a:r>
          </a:p>
        </p:txBody>
      </p:sp>
      <p:pic>
        <p:nvPicPr>
          <p:cNvPr id="7" name="Picture Placeholder 6" descr="Photo of the tips of colored pencils">
            <a:extLst>
              <a:ext uri="{FF2B5EF4-FFF2-40B4-BE49-F238E27FC236}">
                <a16:creationId xmlns:a16="http://schemas.microsoft.com/office/drawing/2014/main" id="{4C238EB8-09B7-4151-B562-13B050D4A3E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84848" y="905256"/>
            <a:ext cx="4581144" cy="2450592"/>
          </a:xfrm>
        </p:spPr>
      </p:pic>
      <p:pic>
        <p:nvPicPr>
          <p:cNvPr id="9" name="Picture Placeholder 8" descr="Photo of crayons &#10;">
            <a:extLst>
              <a:ext uri="{FF2B5EF4-FFF2-40B4-BE49-F238E27FC236}">
                <a16:creationId xmlns:a16="http://schemas.microsoft.com/office/drawing/2014/main" id="{8C7F1323-5935-4F21-BFEA-E642AAB30A7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84848" y="3520440"/>
            <a:ext cx="4581144" cy="2450592"/>
          </a:xfrm>
        </p:spPr>
      </p:pic>
    </p:spTree>
    <p:extLst>
      <p:ext uri="{BB962C8B-B14F-4D97-AF65-F5344CB8AC3E}">
        <p14:creationId xmlns:p14="http://schemas.microsoft.com/office/powerpoint/2010/main" val="269319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38200" y="244776"/>
            <a:ext cx="5914937" cy="997428"/>
          </a:xfrm>
        </p:spPr>
        <p:txBody>
          <a:bodyPr/>
          <a:lstStyle/>
          <a:p>
            <a:r>
              <a:rPr lang="en-US" dirty="0"/>
              <a:t>Introduction</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737731" y="1371601"/>
            <a:ext cx="6508458" cy="715992"/>
          </a:xfrm>
        </p:spPr>
        <p:txBody>
          <a:bodyPr>
            <a:normAutofit/>
          </a:bodyPr>
          <a:lstStyle/>
          <a:p>
            <a:r>
              <a:rPr lang="en-US" dirty="0"/>
              <a:t>Any activity/purchase nowadays is decided based on reviews. </a:t>
            </a:r>
          </a:p>
          <a:p>
            <a:endParaRPr lang="en-US" dirty="0"/>
          </a:p>
        </p:txBody>
      </p:sp>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a:lstStyle/>
          <a:p>
            <a:r>
              <a:rPr lang="en-US" dirty="0"/>
              <a:t>3/1/20XX</a:t>
            </a:r>
          </a:p>
        </p:txBody>
      </p:sp>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4</a:t>
            </a:fld>
            <a:endParaRPr lang="en-US"/>
          </a:p>
        </p:txBody>
      </p:sp>
      <p:sp>
        <p:nvSpPr>
          <p:cNvPr id="4" name="Rectangle 3">
            <a:extLst>
              <a:ext uri="{FF2B5EF4-FFF2-40B4-BE49-F238E27FC236}">
                <a16:creationId xmlns:a16="http://schemas.microsoft.com/office/drawing/2014/main" id="{9317FE2B-C4E1-9450-E124-ABC4D69A75D5}"/>
              </a:ext>
            </a:extLst>
          </p:cNvPr>
          <p:cNvSpPr/>
          <p:nvPr/>
        </p:nvSpPr>
        <p:spPr>
          <a:xfrm>
            <a:off x="737731" y="2783367"/>
            <a:ext cx="6538823" cy="15926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 "Stayed here for 5 nights 5/12/16 - 5/17/16. The first night we noticed one of the floor tiles broke and kids were playing with their fingers. The second night we start seeing small cock roaches crawling on our baby's food. The front desk offered new room however they request is to move within 1 hour, otherwise they can't let us switch... It was late in the night 11pm, we all tired and babies were already sleep. We decline the offer. When checkout, the front counter lady told me cock roaches are common in this hotel rooms. And asked me California don't have any cock roaches? This is way beyond my expectation for Hilton."</a:t>
            </a:r>
          </a:p>
        </p:txBody>
      </p:sp>
      <p:sp>
        <p:nvSpPr>
          <p:cNvPr id="7" name="Content Placeholder 2">
            <a:extLst>
              <a:ext uri="{FF2B5EF4-FFF2-40B4-BE49-F238E27FC236}">
                <a16:creationId xmlns:a16="http://schemas.microsoft.com/office/drawing/2014/main" id="{52C0259D-C401-651E-1015-2AEE9262AE8D}"/>
              </a:ext>
            </a:extLst>
          </p:cNvPr>
          <p:cNvSpPr txBox="1">
            <a:spLocks/>
          </p:cNvSpPr>
          <p:nvPr/>
        </p:nvSpPr>
        <p:spPr>
          <a:xfrm>
            <a:off x="737731" y="2329133"/>
            <a:ext cx="6508458" cy="39115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Clr>
                <a:schemeClr val="tx2">
                  <a:lumMod val="10000"/>
                  <a:lumOff val="90000"/>
                </a:schemeClr>
              </a:buClr>
              <a:buSzPct val="80000"/>
              <a:buFont typeface="Wingdings" panose="05000000000000000000" pitchFamily="2" charset="2"/>
              <a:buNone/>
              <a:defRPr sz="20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Can you guess the sentiment of this review?</a:t>
            </a:r>
          </a:p>
        </p:txBody>
      </p:sp>
      <p:sp>
        <p:nvSpPr>
          <p:cNvPr id="9" name="Content Placeholder 2">
            <a:extLst>
              <a:ext uri="{FF2B5EF4-FFF2-40B4-BE49-F238E27FC236}">
                <a16:creationId xmlns:a16="http://schemas.microsoft.com/office/drawing/2014/main" id="{EBB1AF36-5975-DDD5-8C85-C75BB32319E8}"/>
              </a:ext>
            </a:extLst>
          </p:cNvPr>
          <p:cNvSpPr txBox="1">
            <a:spLocks/>
          </p:cNvSpPr>
          <p:nvPr/>
        </p:nvSpPr>
        <p:spPr>
          <a:xfrm>
            <a:off x="648591" y="4567687"/>
            <a:ext cx="6508458" cy="123788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tx2">
                  <a:lumMod val="10000"/>
                  <a:lumOff val="90000"/>
                </a:schemeClr>
              </a:buClr>
              <a:buSzPct val="80000"/>
              <a:buFont typeface="Wingdings" panose="05000000000000000000" pitchFamily="2" charset="2"/>
              <a:buNone/>
              <a:defRPr sz="20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Yes, you are right. This is negative sentiment.</a:t>
            </a:r>
          </a:p>
          <a:p>
            <a:r>
              <a:rPr lang="en-US" dirty="0"/>
              <a:t>What if there are thousands of these and you must read through all of them??</a:t>
            </a:r>
          </a:p>
          <a:p>
            <a:endParaRPr lang="en-US" dirty="0"/>
          </a:p>
        </p:txBody>
      </p:sp>
      <p:pic>
        <p:nvPicPr>
          <p:cNvPr id="20" name="Picture 19">
            <a:extLst>
              <a:ext uri="{FF2B5EF4-FFF2-40B4-BE49-F238E27FC236}">
                <a16:creationId xmlns:a16="http://schemas.microsoft.com/office/drawing/2014/main" id="{3CCC5B59-9C7A-9ACE-CCA3-688A92647882}"/>
              </a:ext>
            </a:extLst>
          </p:cNvPr>
          <p:cNvPicPr>
            <a:picLocks noChangeAspect="1"/>
          </p:cNvPicPr>
          <p:nvPr/>
        </p:nvPicPr>
        <p:blipFill>
          <a:blip r:embed="rId2"/>
          <a:stretch>
            <a:fillRect/>
          </a:stretch>
        </p:blipFill>
        <p:spPr>
          <a:xfrm>
            <a:off x="7917340" y="0"/>
            <a:ext cx="3626069" cy="6858000"/>
          </a:xfrm>
          <a:prstGeom prst="rect">
            <a:avLst/>
          </a:prstGeom>
        </p:spPr>
      </p:pic>
    </p:spTree>
    <p:extLst>
      <p:ext uri="{BB962C8B-B14F-4D97-AF65-F5344CB8AC3E}">
        <p14:creationId xmlns:p14="http://schemas.microsoft.com/office/powerpoint/2010/main" val="159034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3182-22EB-43CF-838B-D35955098B4F}"/>
              </a:ext>
            </a:extLst>
          </p:cNvPr>
          <p:cNvSpPr>
            <a:spLocks noGrp="1"/>
          </p:cNvSpPr>
          <p:nvPr>
            <p:ph type="title"/>
          </p:nvPr>
        </p:nvSpPr>
        <p:spPr>
          <a:xfrm>
            <a:off x="838200" y="681037"/>
            <a:ext cx="10515600" cy="1325563"/>
          </a:xfrm>
        </p:spPr>
        <p:txBody>
          <a:bodyPr/>
          <a:lstStyle/>
          <a:p>
            <a:r>
              <a:rPr lang="en-US" dirty="0"/>
              <a:t>Data</a:t>
            </a:r>
          </a:p>
        </p:txBody>
      </p:sp>
      <p:sp>
        <p:nvSpPr>
          <p:cNvPr id="7" name="Date Placeholder 6">
            <a:extLst>
              <a:ext uri="{FF2B5EF4-FFF2-40B4-BE49-F238E27FC236}">
                <a16:creationId xmlns:a16="http://schemas.microsoft.com/office/drawing/2014/main" id="{CF9BF983-B96B-4610-9F94-9B626A8DFF69}"/>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55267946-87E4-4FCD-85C7-87A978DD963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ECDBD4D7-D985-4FC0-B4DA-EFF28F39E84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a:p>
        </p:txBody>
      </p:sp>
      <p:sp>
        <p:nvSpPr>
          <p:cNvPr id="4" name="Content Placeholder 3">
            <a:extLst>
              <a:ext uri="{FF2B5EF4-FFF2-40B4-BE49-F238E27FC236}">
                <a16:creationId xmlns:a16="http://schemas.microsoft.com/office/drawing/2014/main" id="{948FF653-4A61-DCCA-FAE7-AC0D22EC6194}"/>
              </a:ext>
            </a:extLst>
          </p:cNvPr>
          <p:cNvSpPr>
            <a:spLocks noGrp="1"/>
          </p:cNvSpPr>
          <p:nvPr>
            <p:ph idx="1"/>
          </p:nvPr>
        </p:nvSpPr>
        <p:spPr>
          <a:xfrm>
            <a:off x="838200" y="1842227"/>
            <a:ext cx="10515600" cy="3998306"/>
          </a:xfrm>
        </p:spPr>
        <p:txBody>
          <a:bodyPr>
            <a:normAutofit/>
          </a:bodyPr>
          <a:lstStyle/>
          <a:p>
            <a:r>
              <a:rPr lang="en-US" sz="1600" dirty="0"/>
              <a:t>Data from Kaggle on Hilton Hawaiian Village Beach Resort located in Honolulu.</a:t>
            </a:r>
          </a:p>
          <a:p>
            <a:r>
              <a:rPr lang="en-US" sz="1600" dirty="0"/>
              <a:t>Has 13701 reviews and date when review was left over 21 years.</a:t>
            </a:r>
          </a:p>
        </p:txBody>
      </p:sp>
      <p:pic>
        <p:nvPicPr>
          <p:cNvPr id="10" name="Picture 9">
            <a:extLst>
              <a:ext uri="{FF2B5EF4-FFF2-40B4-BE49-F238E27FC236}">
                <a16:creationId xmlns:a16="http://schemas.microsoft.com/office/drawing/2014/main" id="{E7941083-17CE-4E93-371A-D647D7ACF777}"/>
              </a:ext>
            </a:extLst>
          </p:cNvPr>
          <p:cNvPicPr>
            <a:picLocks noChangeAspect="1"/>
          </p:cNvPicPr>
          <p:nvPr/>
        </p:nvPicPr>
        <p:blipFill>
          <a:blip r:embed="rId2"/>
          <a:stretch>
            <a:fillRect/>
          </a:stretch>
        </p:blipFill>
        <p:spPr>
          <a:xfrm>
            <a:off x="1064822" y="2860070"/>
            <a:ext cx="7269018" cy="3316893"/>
          </a:xfrm>
          <a:prstGeom prst="rect">
            <a:avLst/>
          </a:prstGeom>
        </p:spPr>
      </p:pic>
    </p:spTree>
    <p:extLst>
      <p:ext uri="{BB962C8B-B14F-4D97-AF65-F5344CB8AC3E}">
        <p14:creationId xmlns:p14="http://schemas.microsoft.com/office/powerpoint/2010/main" val="3302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97AF-71CC-5697-5962-4AED889A8E05}"/>
              </a:ext>
            </a:extLst>
          </p:cNvPr>
          <p:cNvSpPr>
            <a:spLocks noGrp="1"/>
          </p:cNvSpPr>
          <p:nvPr>
            <p:ph type="title"/>
          </p:nvPr>
        </p:nvSpPr>
        <p:spPr>
          <a:xfrm>
            <a:off x="838200" y="577663"/>
            <a:ext cx="10515600" cy="868363"/>
          </a:xfrm>
        </p:spPr>
        <p:txBody>
          <a:bodyPr/>
          <a:lstStyle/>
          <a:p>
            <a:r>
              <a:rPr lang="en-US" dirty="0"/>
              <a:t>Remove stop words</a:t>
            </a:r>
          </a:p>
        </p:txBody>
      </p:sp>
      <p:sp>
        <p:nvSpPr>
          <p:cNvPr id="3" name="Content Placeholder 2">
            <a:extLst>
              <a:ext uri="{FF2B5EF4-FFF2-40B4-BE49-F238E27FC236}">
                <a16:creationId xmlns:a16="http://schemas.microsoft.com/office/drawing/2014/main" id="{580F53FE-F655-62F5-96DA-62E37851319A}"/>
              </a:ext>
            </a:extLst>
          </p:cNvPr>
          <p:cNvSpPr>
            <a:spLocks noGrp="1"/>
          </p:cNvSpPr>
          <p:nvPr>
            <p:ph idx="1"/>
          </p:nvPr>
        </p:nvSpPr>
        <p:spPr>
          <a:xfrm>
            <a:off x="838200" y="1446026"/>
            <a:ext cx="10515600" cy="3998306"/>
          </a:xfrm>
        </p:spPr>
        <p:txBody>
          <a:bodyPr>
            <a:normAutofit/>
          </a:bodyPr>
          <a:lstStyle/>
          <a:p>
            <a:r>
              <a:rPr lang="en-US" sz="1600" dirty="0"/>
              <a:t>The below graph shows the distribution of most used words after removing stop words such as is,the,was,in,of,me,you,her,..</a:t>
            </a:r>
            <a:r>
              <a:rPr lang="en-US" sz="1600" dirty="0" err="1"/>
              <a:t>etc</a:t>
            </a:r>
            <a:r>
              <a:rPr lang="en-US" sz="1600" dirty="0"/>
              <a:t>. Full list of stop words can be found at </a:t>
            </a:r>
            <a:r>
              <a:rPr lang="en-US" sz="1600" b="0" i="0" u="none" strike="noStrike" dirty="0">
                <a:solidFill>
                  <a:srgbClr val="337AB7"/>
                </a:solidFill>
                <a:effectLst/>
                <a:latin typeface="Helvetica Neue"/>
                <a:hlinkClick r:id="rId2"/>
              </a:rPr>
              <a:t>https://countwordsfree.com/stopwords</a:t>
            </a:r>
            <a:endParaRPr lang="en-US" sz="1600" dirty="0"/>
          </a:p>
        </p:txBody>
      </p:sp>
      <p:sp>
        <p:nvSpPr>
          <p:cNvPr id="4" name="Date Placeholder 3">
            <a:extLst>
              <a:ext uri="{FF2B5EF4-FFF2-40B4-BE49-F238E27FC236}">
                <a16:creationId xmlns:a16="http://schemas.microsoft.com/office/drawing/2014/main" id="{8A5371AA-B6B4-974D-7793-A726AC1E4B19}"/>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723170AB-8466-8F62-6C33-B99D72BD3F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CE3D19C-DD30-3CB9-E69D-C8B8BF8FEC17}"/>
              </a:ext>
            </a:extLst>
          </p:cNvPr>
          <p:cNvSpPr>
            <a:spLocks noGrp="1"/>
          </p:cNvSpPr>
          <p:nvPr>
            <p:ph type="sldNum" sz="quarter" idx="12"/>
          </p:nvPr>
        </p:nvSpPr>
        <p:spPr/>
        <p:txBody>
          <a:bodyPr/>
          <a:lstStyle/>
          <a:p>
            <a:fld id="{28844951-7827-47D4-8276-7DDE1FA7D85A}" type="slidenum">
              <a:rPr lang="en-US" smtClean="0"/>
              <a:t>6</a:t>
            </a:fld>
            <a:endParaRPr lang="en-US"/>
          </a:p>
        </p:txBody>
      </p:sp>
      <p:pic>
        <p:nvPicPr>
          <p:cNvPr id="8" name="Picture 7">
            <a:extLst>
              <a:ext uri="{FF2B5EF4-FFF2-40B4-BE49-F238E27FC236}">
                <a16:creationId xmlns:a16="http://schemas.microsoft.com/office/drawing/2014/main" id="{E7DAAF71-A156-AA61-BCCB-CC8B0280E08F}"/>
              </a:ext>
            </a:extLst>
          </p:cNvPr>
          <p:cNvPicPr>
            <a:picLocks noChangeAspect="1"/>
          </p:cNvPicPr>
          <p:nvPr/>
        </p:nvPicPr>
        <p:blipFill>
          <a:blip r:embed="rId3"/>
          <a:stretch>
            <a:fillRect/>
          </a:stretch>
        </p:blipFill>
        <p:spPr>
          <a:xfrm>
            <a:off x="1985818" y="2521527"/>
            <a:ext cx="8091055" cy="3842328"/>
          </a:xfrm>
          <a:prstGeom prst="rect">
            <a:avLst/>
          </a:prstGeom>
        </p:spPr>
      </p:pic>
    </p:spTree>
    <p:extLst>
      <p:ext uri="{BB962C8B-B14F-4D97-AF65-F5344CB8AC3E}">
        <p14:creationId xmlns:p14="http://schemas.microsoft.com/office/powerpoint/2010/main" val="329047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B478-B496-9D63-C6A2-D1F9BA974479}"/>
              </a:ext>
            </a:extLst>
          </p:cNvPr>
          <p:cNvSpPr>
            <a:spLocks noGrp="1"/>
          </p:cNvSpPr>
          <p:nvPr>
            <p:ph type="title"/>
          </p:nvPr>
        </p:nvSpPr>
        <p:spPr>
          <a:xfrm>
            <a:off x="924464" y="526212"/>
            <a:ext cx="10515600" cy="642886"/>
          </a:xfrm>
        </p:spPr>
        <p:txBody>
          <a:bodyPr>
            <a:normAutofit fontScale="90000"/>
          </a:bodyPr>
          <a:lstStyle/>
          <a:p>
            <a:r>
              <a:rPr lang="en-US" dirty="0"/>
              <a:t>Stemming</a:t>
            </a:r>
          </a:p>
        </p:txBody>
      </p:sp>
      <p:sp>
        <p:nvSpPr>
          <p:cNvPr id="3" name="Content Placeholder 2">
            <a:extLst>
              <a:ext uri="{FF2B5EF4-FFF2-40B4-BE49-F238E27FC236}">
                <a16:creationId xmlns:a16="http://schemas.microsoft.com/office/drawing/2014/main" id="{2404EA90-41E0-C522-C0AF-A7998C9355C7}"/>
              </a:ext>
            </a:extLst>
          </p:cNvPr>
          <p:cNvSpPr>
            <a:spLocks noGrp="1"/>
          </p:cNvSpPr>
          <p:nvPr>
            <p:ph idx="1"/>
          </p:nvPr>
        </p:nvSpPr>
        <p:spPr>
          <a:xfrm>
            <a:off x="838200" y="1169098"/>
            <a:ext cx="10515600" cy="4671435"/>
          </a:xfrm>
        </p:spPr>
        <p:txBody>
          <a:bodyPr>
            <a:normAutofit/>
          </a:bodyPr>
          <a:lstStyle/>
          <a:p>
            <a:r>
              <a:rPr lang="en-US" sz="1600" b="0" i="0" dirty="0">
                <a:solidFill>
                  <a:srgbClr val="333333"/>
                </a:solidFill>
                <a:effectLst/>
                <a:latin typeface="Helvetica Neue"/>
              </a:rPr>
              <a:t> </a:t>
            </a:r>
            <a:r>
              <a:rPr lang="en-US" sz="1600" dirty="0"/>
              <a:t>Stemming is as below: </a:t>
            </a:r>
          </a:p>
          <a:p>
            <a:pPr marL="228600" indent="0">
              <a:buNone/>
            </a:pPr>
            <a:r>
              <a:rPr lang="en-US" sz="1600" dirty="0"/>
              <a:t>{Played, plays, playing} can grouped under the stem “Play”.</a:t>
            </a:r>
          </a:p>
          <a:p>
            <a:r>
              <a:rPr lang="en-US" sz="1600" dirty="0"/>
              <a:t>From the above graph we see the commonly used words after stemming them. Now both stay and stayed fall under </a:t>
            </a:r>
            <a:r>
              <a:rPr lang="en-US" sz="1600" dirty="0" err="1"/>
              <a:t>stai</a:t>
            </a:r>
            <a:r>
              <a:rPr lang="en-US" sz="1600" dirty="0"/>
              <a:t> by still retaining the meaning/sentiment for the word.</a:t>
            </a:r>
          </a:p>
        </p:txBody>
      </p:sp>
      <p:sp>
        <p:nvSpPr>
          <p:cNvPr id="4" name="Date Placeholder 3">
            <a:extLst>
              <a:ext uri="{FF2B5EF4-FFF2-40B4-BE49-F238E27FC236}">
                <a16:creationId xmlns:a16="http://schemas.microsoft.com/office/drawing/2014/main" id="{0ADEC36B-197B-0619-65D7-D32679AFAA67}"/>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A393404A-FE01-75F0-8A38-D8FA92E2784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FA43FC-7A96-AA26-8A3D-6CDD3BB7D9A4}"/>
              </a:ext>
            </a:extLst>
          </p:cNvPr>
          <p:cNvSpPr>
            <a:spLocks noGrp="1"/>
          </p:cNvSpPr>
          <p:nvPr>
            <p:ph type="sldNum" sz="quarter" idx="12"/>
          </p:nvPr>
        </p:nvSpPr>
        <p:spPr/>
        <p:txBody>
          <a:bodyPr/>
          <a:lstStyle/>
          <a:p>
            <a:fld id="{28844951-7827-47D4-8276-7DDE1FA7D85A}" type="slidenum">
              <a:rPr lang="en-US" smtClean="0"/>
              <a:t>7</a:t>
            </a:fld>
            <a:endParaRPr lang="en-US"/>
          </a:p>
        </p:txBody>
      </p:sp>
      <p:pic>
        <p:nvPicPr>
          <p:cNvPr id="8" name="Picture 7">
            <a:extLst>
              <a:ext uri="{FF2B5EF4-FFF2-40B4-BE49-F238E27FC236}">
                <a16:creationId xmlns:a16="http://schemas.microsoft.com/office/drawing/2014/main" id="{8F9FA9B8-356D-BE3D-A4A8-06AA37F19150}"/>
              </a:ext>
            </a:extLst>
          </p:cNvPr>
          <p:cNvPicPr>
            <a:picLocks noChangeAspect="1"/>
          </p:cNvPicPr>
          <p:nvPr/>
        </p:nvPicPr>
        <p:blipFill>
          <a:blip r:embed="rId2"/>
          <a:stretch>
            <a:fillRect/>
          </a:stretch>
        </p:blipFill>
        <p:spPr>
          <a:xfrm>
            <a:off x="1270470" y="2761672"/>
            <a:ext cx="9406766" cy="3505461"/>
          </a:xfrm>
          <a:prstGeom prst="rect">
            <a:avLst/>
          </a:prstGeom>
        </p:spPr>
      </p:pic>
    </p:spTree>
    <p:extLst>
      <p:ext uri="{BB962C8B-B14F-4D97-AF65-F5344CB8AC3E}">
        <p14:creationId xmlns:p14="http://schemas.microsoft.com/office/powerpoint/2010/main" val="31618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BDC2-802D-33A2-11C3-A0671AAD54FB}"/>
              </a:ext>
            </a:extLst>
          </p:cNvPr>
          <p:cNvSpPr>
            <a:spLocks noGrp="1"/>
          </p:cNvSpPr>
          <p:nvPr>
            <p:ph type="title"/>
          </p:nvPr>
        </p:nvSpPr>
        <p:spPr>
          <a:xfrm>
            <a:off x="838200" y="681038"/>
            <a:ext cx="10515600" cy="500782"/>
          </a:xfrm>
        </p:spPr>
        <p:txBody>
          <a:bodyPr>
            <a:normAutofit fontScale="90000"/>
          </a:bodyPr>
          <a:lstStyle/>
          <a:p>
            <a:r>
              <a:rPr lang="en-US" dirty="0"/>
              <a:t>Bigrams</a:t>
            </a:r>
          </a:p>
        </p:txBody>
      </p:sp>
      <p:sp>
        <p:nvSpPr>
          <p:cNvPr id="3" name="Content Placeholder 2">
            <a:extLst>
              <a:ext uri="{FF2B5EF4-FFF2-40B4-BE49-F238E27FC236}">
                <a16:creationId xmlns:a16="http://schemas.microsoft.com/office/drawing/2014/main" id="{46781483-8A26-38CC-85A0-7CBC68DA862A}"/>
              </a:ext>
            </a:extLst>
          </p:cNvPr>
          <p:cNvSpPr>
            <a:spLocks noGrp="1"/>
          </p:cNvSpPr>
          <p:nvPr>
            <p:ph idx="1"/>
          </p:nvPr>
        </p:nvSpPr>
        <p:spPr>
          <a:xfrm>
            <a:off x="631166" y="1285338"/>
            <a:ext cx="10515600" cy="3998306"/>
          </a:xfrm>
        </p:spPr>
        <p:txBody>
          <a:bodyPr/>
          <a:lstStyle/>
          <a:p>
            <a:r>
              <a:rPr lang="en-US" sz="1600" dirty="0"/>
              <a:t>Bigrams are the words that occur together.</a:t>
            </a:r>
          </a:p>
          <a:p>
            <a:r>
              <a:rPr lang="en-US" sz="1600" dirty="0"/>
              <a:t>Words/meaning of the words often change when they are used together and hence it is essential to study bigrams.</a:t>
            </a:r>
          </a:p>
        </p:txBody>
      </p:sp>
      <p:sp>
        <p:nvSpPr>
          <p:cNvPr id="4" name="Date Placeholder 3">
            <a:extLst>
              <a:ext uri="{FF2B5EF4-FFF2-40B4-BE49-F238E27FC236}">
                <a16:creationId xmlns:a16="http://schemas.microsoft.com/office/drawing/2014/main" id="{1D2D6A5A-2D53-8164-8FA4-A8DDF24120D2}"/>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EA6F20F0-C00C-D688-C6F1-20D901CF36D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494E05-CCB2-2B31-0603-DE83B0A58AE5}"/>
              </a:ext>
            </a:extLst>
          </p:cNvPr>
          <p:cNvSpPr>
            <a:spLocks noGrp="1"/>
          </p:cNvSpPr>
          <p:nvPr>
            <p:ph type="sldNum" sz="quarter" idx="12"/>
          </p:nvPr>
        </p:nvSpPr>
        <p:spPr/>
        <p:txBody>
          <a:bodyPr/>
          <a:lstStyle/>
          <a:p>
            <a:fld id="{28844951-7827-47D4-8276-7DDE1FA7D85A}" type="slidenum">
              <a:rPr lang="en-US" smtClean="0"/>
              <a:t>8</a:t>
            </a:fld>
            <a:endParaRPr lang="en-US"/>
          </a:p>
        </p:txBody>
      </p:sp>
      <p:pic>
        <p:nvPicPr>
          <p:cNvPr id="8" name="Picture 7">
            <a:extLst>
              <a:ext uri="{FF2B5EF4-FFF2-40B4-BE49-F238E27FC236}">
                <a16:creationId xmlns:a16="http://schemas.microsoft.com/office/drawing/2014/main" id="{D5488AB3-A988-44EC-B032-41E617DDC103}"/>
              </a:ext>
            </a:extLst>
          </p:cNvPr>
          <p:cNvPicPr>
            <a:picLocks noChangeAspect="1"/>
          </p:cNvPicPr>
          <p:nvPr/>
        </p:nvPicPr>
        <p:blipFill>
          <a:blip r:embed="rId2"/>
          <a:stretch>
            <a:fillRect/>
          </a:stretch>
        </p:blipFill>
        <p:spPr>
          <a:xfrm>
            <a:off x="1045234" y="2249087"/>
            <a:ext cx="8773749" cy="3848637"/>
          </a:xfrm>
          <a:prstGeom prst="rect">
            <a:avLst/>
          </a:prstGeom>
        </p:spPr>
      </p:pic>
    </p:spTree>
    <p:extLst>
      <p:ext uri="{BB962C8B-B14F-4D97-AF65-F5344CB8AC3E}">
        <p14:creationId xmlns:p14="http://schemas.microsoft.com/office/powerpoint/2010/main" val="212053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7549-0D32-9D2A-8E1B-DEA46C331AEC}"/>
              </a:ext>
            </a:extLst>
          </p:cNvPr>
          <p:cNvSpPr>
            <a:spLocks noGrp="1"/>
          </p:cNvSpPr>
          <p:nvPr>
            <p:ph type="title"/>
          </p:nvPr>
        </p:nvSpPr>
        <p:spPr>
          <a:xfrm>
            <a:off x="838200" y="681037"/>
            <a:ext cx="10515600" cy="436563"/>
          </a:xfrm>
        </p:spPr>
        <p:txBody>
          <a:bodyPr>
            <a:normAutofit fontScale="90000"/>
          </a:bodyPr>
          <a:lstStyle/>
          <a:p>
            <a:r>
              <a:rPr lang="en-US" dirty="0"/>
              <a:t>Bigrams</a:t>
            </a:r>
          </a:p>
        </p:txBody>
      </p:sp>
      <p:sp>
        <p:nvSpPr>
          <p:cNvPr id="4" name="Date Placeholder 3">
            <a:extLst>
              <a:ext uri="{FF2B5EF4-FFF2-40B4-BE49-F238E27FC236}">
                <a16:creationId xmlns:a16="http://schemas.microsoft.com/office/drawing/2014/main" id="{DF28A6DF-1266-781B-6C43-B28490E60E43}"/>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F7E38F53-2570-193A-F4CA-1ECF6BE2BF3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6A7F989-5B1A-4A5A-DFC3-E45F909A5E4C}"/>
              </a:ext>
            </a:extLst>
          </p:cNvPr>
          <p:cNvSpPr>
            <a:spLocks noGrp="1"/>
          </p:cNvSpPr>
          <p:nvPr>
            <p:ph type="sldNum" sz="quarter" idx="12"/>
          </p:nvPr>
        </p:nvSpPr>
        <p:spPr/>
        <p:txBody>
          <a:bodyPr/>
          <a:lstStyle/>
          <a:p>
            <a:fld id="{28844951-7827-47D4-8276-7DDE1FA7D85A}" type="slidenum">
              <a:rPr lang="en-US" smtClean="0"/>
              <a:t>9</a:t>
            </a:fld>
            <a:endParaRPr lang="en-US"/>
          </a:p>
        </p:txBody>
      </p:sp>
      <p:pic>
        <p:nvPicPr>
          <p:cNvPr id="14" name="Picture 13">
            <a:extLst>
              <a:ext uri="{FF2B5EF4-FFF2-40B4-BE49-F238E27FC236}">
                <a16:creationId xmlns:a16="http://schemas.microsoft.com/office/drawing/2014/main" id="{F4C03B40-FE9A-9C77-6D7C-D291E8A382DF}"/>
              </a:ext>
            </a:extLst>
          </p:cNvPr>
          <p:cNvPicPr>
            <a:picLocks noChangeAspect="1"/>
          </p:cNvPicPr>
          <p:nvPr/>
        </p:nvPicPr>
        <p:blipFill>
          <a:blip r:embed="rId2"/>
          <a:stretch>
            <a:fillRect/>
          </a:stretch>
        </p:blipFill>
        <p:spPr>
          <a:xfrm>
            <a:off x="2149415" y="1527814"/>
            <a:ext cx="6697010" cy="4344006"/>
          </a:xfrm>
          <a:prstGeom prst="rect">
            <a:avLst/>
          </a:prstGeom>
        </p:spPr>
      </p:pic>
    </p:spTree>
    <p:extLst>
      <p:ext uri="{BB962C8B-B14F-4D97-AF65-F5344CB8AC3E}">
        <p14:creationId xmlns:p14="http://schemas.microsoft.com/office/powerpoint/2010/main" val="2001495339"/>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{954C9E5A-D512-4DD4-B273-2CB355E81F2A}tf00537603_win32</Template>
  <TotalTime>1680</TotalTime>
  <Words>700</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Calibri</vt:lpstr>
      <vt:lpstr>Helvetica Neue</vt:lpstr>
      <vt:lpstr>Sabon Next LT</vt:lpstr>
      <vt:lpstr>Wingdings</vt:lpstr>
      <vt:lpstr>LuminousVTI</vt:lpstr>
      <vt:lpstr>Final Project – Scientific Computation and Programming</vt:lpstr>
      <vt:lpstr>Team</vt:lpstr>
      <vt:lpstr>Text Mining and Sentimental Analysis on Trip Advisor Reviews</vt:lpstr>
      <vt:lpstr>Introduction</vt:lpstr>
      <vt:lpstr>Data</vt:lpstr>
      <vt:lpstr>Remove stop words</vt:lpstr>
      <vt:lpstr>Stemming</vt:lpstr>
      <vt:lpstr>Bigrams</vt:lpstr>
      <vt:lpstr>Bigrams</vt:lpstr>
      <vt:lpstr>Trigrams</vt:lpstr>
      <vt:lpstr>Fastest Growing words</vt:lpstr>
      <vt:lpstr>Fastest Shrinking words</vt:lpstr>
      <vt:lpstr>Positive and negative words</vt:lpstr>
      <vt:lpstr>AFFIN for sentiment</vt:lpstr>
      <vt:lpstr>Highest positive sentiment</vt:lpstr>
      <vt:lpstr>Highest Negative sentiment</vt:lpstr>
      <vt:lpstr>Future Extensions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Scientific Computation and Programming</dc:title>
  <dc:creator>sreekanth</dc:creator>
  <cp:lastModifiedBy>sreekanth</cp:lastModifiedBy>
  <cp:revision>3</cp:revision>
  <dcterms:created xsi:type="dcterms:W3CDTF">2022-12-05T04:12:11Z</dcterms:created>
  <dcterms:modified xsi:type="dcterms:W3CDTF">2022-12-06T08:13:06Z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