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1" r:id="rId10"/>
    <p:sldId id="266" r:id="rId11"/>
    <p:sldId id="268" r:id="rId12"/>
    <p:sldId id="269" r:id="rId13"/>
    <p:sldId id="270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61" autoAdjust="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8302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9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50516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365795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694853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6114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63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Common problems in NoSQL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-GB"/>
              <a:t>What  is JPA offers for solve the problems? </a:t>
            </a:r>
          </a:p>
        </p:txBody>
      </p:sp>
    </p:spTree>
    <p:extLst>
      <p:ext uri="{BB962C8B-B14F-4D97-AF65-F5344CB8AC3E}">
        <p14:creationId xmlns:p14="http://schemas.microsoft.com/office/powerpoint/2010/main" val="257131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goals 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targets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achievments </a:t>
            </a:r>
          </a:p>
        </p:txBody>
      </p:sp>
    </p:spTree>
    <p:extLst>
      <p:ext uri="{BB962C8B-B14F-4D97-AF65-F5344CB8AC3E}">
        <p14:creationId xmlns:p14="http://schemas.microsoft.com/office/powerpoint/2010/main" val="2138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13260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86876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JP-QL</a:t>
            </a:r>
            <a:r>
              <a:rPr lang="en-GB" baseline="0" dirty="0" smtClean="0"/>
              <a:t> supported by Hibernate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113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Image with architecture of HIbernate OGM</a:t>
            </a:r>
          </a:p>
        </p:txBody>
      </p:sp>
    </p:spTree>
    <p:extLst>
      <p:ext uri="{BB962C8B-B14F-4D97-AF65-F5344CB8AC3E}">
        <p14:creationId xmlns:p14="http://schemas.microsoft.com/office/powerpoint/2010/main" val="93621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25400" y="2436422"/>
            <a:ext cx="3641700" cy="15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dirty="0"/>
              <a:t>Sergey Chernolyas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 dirty="0"/>
              <a:t>Contributor of Hibernate OGM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-GB" sz="1800" dirty="0"/>
              <a:t>sergey.chernolyas@gmail.com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pic>
        <p:nvPicPr>
          <p:cNvPr id="56" name="Shape 56" descr="hibernate_ogm_600p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110" y="1022763"/>
            <a:ext cx="6156862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30" y="2122014"/>
            <a:ext cx="3494027" cy="160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7"/>
            </a:pPr>
            <a:r>
              <a:rPr lang="en-GB" sz="2000" b="1" dirty="0" smtClean="0"/>
              <a:t>OrientDB database </a:t>
            </a:r>
            <a:r>
              <a:rPr lang="en-US" sz="2000" b="1" dirty="0" smtClean="0"/>
              <a:t>advantages :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Developed </a:t>
            </a:r>
            <a:r>
              <a:rPr lang="en-GB" sz="1800" b="1" smtClean="0"/>
              <a:t>by Java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Multi-model </a:t>
            </a:r>
            <a:r>
              <a:rPr lang="en-GB" sz="1800" b="1" dirty="0" smtClean="0"/>
              <a:t>(document + graph) storage </a:t>
            </a:r>
            <a:endParaRPr lang="en-GB" sz="1800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SQL-like query language 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Supports stored procedures (any JSR-223 language)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Multi-master replication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Part of table (</a:t>
            </a:r>
            <a:r>
              <a:rPr lang="en-GB" sz="1800" b="1" dirty="0" smtClean="0"/>
              <a:t>cluster and index) </a:t>
            </a:r>
            <a:r>
              <a:rPr lang="en-GB" sz="1800" b="1" dirty="0" smtClean="0"/>
              <a:t>as object for query </a:t>
            </a:r>
            <a:r>
              <a:rPr lang="en-GB" sz="1800" b="1" dirty="0" smtClean="0"/>
              <a:t>language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Excellent performance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API for many languages and frameworks</a:t>
            </a:r>
            <a:endParaRPr lang="en-GB" sz="1800" b="1" dirty="0" smtClean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089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7"/>
            </a:pPr>
            <a:r>
              <a:rPr lang="en-GB" sz="2000" b="1" dirty="0" smtClean="0"/>
              <a:t>OrientDB database </a:t>
            </a:r>
            <a:r>
              <a:rPr lang="en-US" sz="2000" b="1" dirty="0" smtClean="0"/>
              <a:t>disadvantages :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Small team and community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Implementation is enough green ( current state: 3.0.0-snapshot)</a:t>
            </a:r>
            <a:endParaRPr lang="en-GB" sz="1800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770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8"/>
            </a:pPr>
            <a:r>
              <a:rPr lang="en-GB" sz="2000" b="1" dirty="0" smtClean="0"/>
              <a:t>Hibernate OGM for Orient DB</a:t>
            </a:r>
            <a:r>
              <a:rPr lang="en-US" sz="2000" b="1" dirty="0" smtClean="0"/>
              <a:t> </a:t>
            </a:r>
          </a:p>
          <a:p>
            <a:pPr marL="101600" lvl="1">
              <a:lnSpc>
                <a:spcPct val="200000"/>
              </a:lnSpc>
              <a:buSzPct val="100000"/>
            </a:pPr>
            <a:r>
              <a:rPr lang="en-US" sz="2000" b="1" dirty="0" smtClean="0"/>
              <a:t>Supports: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embedded and remote modes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document model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Transactions by emulation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Associations ( one-to-one, one-to-many, many-to-many 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Embedded objects ( limitedly 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231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8"/>
            </a:pPr>
            <a:r>
              <a:rPr lang="en-GB" sz="2000" b="1" dirty="0" smtClean="0"/>
              <a:t>Hibernate OGM for Orient DB</a:t>
            </a:r>
            <a:r>
              <a:rPr lang="en-US" sz="2000" b="1" dirty="0" smtClean="0"/>
              <a:t> </a:t>
            </a:r>
          </a:p>
          <a:p>
            <a:pPr marL="101600" lvl="1">
              <a:lnSpc>
                <a:spcPct val="200000"/>
              </a:lnSpc>
              <a:buSzPct val="100000"/>
            </a:pPr>
            <a:r>
              <a:rPr lang="en-US" sz="2000" b="1" dirty="0" smtClean="0"/>
              <a:t>Plans: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Using @RID as primary key for best performance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Graph model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Embedded objects as primary keys 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038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738150" y="2181000"/>
            <a:ext cx="1667700" cy="7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 b="1"/>
              <a:t>Q&amp;A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lv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000" b="1" dirty="0" smtClean="0"/>
              <a:t>Subjects:</a:t>
            </a:r>
            <a:endParaRPr lang="en-GB" sz="2000" b="1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 smtClean="0"/>
              <a:t>JPA for NoSQL</a:t>
            </a:r>
            <a:endParaRPr lang="en-GB" sz="1800" b="1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 smtClean="0"/>
              <a:t>Hibernate OGM presentation</a:t>
            </a:r>
            <a:endParaRPr lang="en-GB" sz="1800" b="1" dirty="0"/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 smtClean="0"/>
              <a:t>OrientDB presentation</a:t>
            </a:r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 smtClean="0"/>
              <a:t>My contribution for Hibernate OGM (module for OrientDB )</a:t>
            </a:r>
            <a:endParaRPr lang="en-GB" sz="1800" b="1" dirty="0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000" b="1"/>
              <a:t>Why JPA for NoSQL storages?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Standard way for declare and describe domain model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Common way for working with entities</a:t>
            </a:r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One way for working with different storages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2"/>
            </a:pPr>
            <a:r>
              <a:rPr lang="en-GB" sz="2000" b="1"/>
              <a:t>Introduction the project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goals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targets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achievements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24850" y="419100"/>
            <a:ext cx="8117700" cy="58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 dirty="0"/>
              <a:t>Supported types of storages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" y="1046416"/>
            <a:ext cx="6816298" cy="39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 dirty="0"/>
              <a:t>Supported types of data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Graph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Document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Key-value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 dirty="0"/>
              <a:t>Column-oriented </a:t>
            </a:r>
            <a:r>
              <a:rPr lang="en-GB" sz="1800" b="1" dirty="0" smtClean="0"/>
              <a:t>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i="1" dirty="0" smtClean="0"/>
              <a:t>Multi-model storage</a:t>
            </a:r>
            <a:endParaRPr lang="en-GB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4"/>
            </a:pPr>
            <a:r>
              <a:rPr lang="en-GB" sz="2000" b="1" dirty="0"/>
              <a:t>Supported </a:t>
            </a:r>
            <a:r>
              <a:rPr lang="en-GB" sz="2000" b="1" dirty="0" smtClean="0"/>
              <a:t>storages</a:t>
            </a:r>
            <a:endParaRPr lang="en-GB" sz="2000" b="1" dirty="0"/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err="1" smtClean="0"/>
              <a:t>Infispinian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Ehcache</a:t>
            </a:r>
            <a:r>
              <a:rPr lang="en-GB" sz="1800" b="1" dirty="0" smtClean="0"/>
              <a:t>,</a:t>
            </a:r>
            <a:r>
              <a:rPr lang="en-GB" sz="1800" b="1" dirty="0"/>
              <a:t> </a:t>
            </a:r>
            <a:r>
              <a:rPr lang="en-GB" sz="1800" dirty="0" err="1"/>
              <a:t>Redis</a:t>
            </a:r>
            <a:r>
              <a:rPr lang="en-GB" sz="1800" dirty="0"/>
              <a:t>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FontTx/>
              <a:buAutoNum type="arabicPeriod"/>
            </a:pPr>
            <a:r>
              <a:rPr lang="en-GB" sz="1800" b="1" dirty="0" smtClean="0"/>
              <a:t>MongoDB</a:t>
            </a:r>
            <a:r>
              <a:rPr lang="en-GB" sz="1800" b="1" dirty="0"/>
              <a:t>, </a:t>
            </a:r>
            <a:r>
              <a:rPr lang="en-GB" sz="1800" dirty="0" err="1" smtClean="0"/>
              <a:t>CouchDB</a:t>
            </a:r>
            <a:r>
              <a:rPr lang="en-GB" sz="1800" dirty="0" smtClean="0"/>
              <a:t>(Experimental</a:t>
            </a:r>
            <a:r>
              <a:rPr lang="en-GB" sz="1800" dirty="0"/>
              <a:t>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b="1" dirty="0" smtClean="0"/>
              <a:t>Neo4j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dirty="0" smtClean="0"/>
              <a:t>Cassandra(experimental)</a:t>
            </a:r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smtClean="0"/>
              <a:t>OrientDB</a:t>
            </a:r>
            <a:r>
              <a:rPr lang="ru-RU" sz="1800" i="1" dirty="0" smtClean="0"/>
              <a:t> (</a:t>
            </a:r>
            <a:r>
              <a:rPr lang="en-US" sz="1800" i="1" dirty="0"/>
              <a:t>preparing to </a:t>
            </a:r>
            <a:r>
              <a:rPr lang="en-US" sz="1800" i="1" dirty="0" smtClean="0"/>
              <a:t>release in version 5.2</a:t>
            </a:r>
            <a:r>
              <a:rPr lang="ru-RU" sz="1800" i="1" dirty="0" smtClean="0"/>
              <a:t>)</a:t>
            </a:r>
            <a:endParaRPr lang="en-GB" sz="1800" i="1" dirty="0" smtClean="0"/>
          </a:p>
          <a:p>
            <a:pPr marL="914400" lvl="2" indent="-342900">
              <a:lnSpc>
                <a:spcPct val="150000"/>
              </a:lnSpc>
              <a:buSzPct val="100000"/>
              <a:buAutoNum type="arabicPeriod"/>
            </a:pPr>
            <a:r>
              <a:rPr lang="en-GB" sz="1800" i="1" dirty="0" smtClean="0"/>
              <a:t>Apache Ignite</a:t>
            </a:r>
            <a:r>
              <a:rPr lang="ru-RU" sz="1800" i="1" dirty="0" smtClean="0"/>
              <a:t> (</a:t>
            </a:r>
            <a:r>
              <a:rPr lang="en-US" sz="1800" i="1" dirty="0"/>
              <a:t>preparing to release</a:t>
            </a:r>
            <a:r>
              <a:rPr lang="ru-RU" sz="1800" i="1" dirty="0" smtClean="0"/>
              <a:t>)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985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415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558800" lvl="1" indent="-457200">
              <a:lnSpc>
                <a:spcPct val="200000"/>
              </a:lnSpc>
              <a:buSzPct val="100000"/>
              <a:buFont typeface="+mj-lt"/>
              <a:buAutoNum type="arabicPeriod" startAt="5"/>
            </a:pPr>
            <a:r>
              <a:rPr lang="en-GB" sz="2000" b="1" dirty="0"/>
              <a:t>Supported </a:t>
            </a:r>
            <a:r>
              <a:rPr lang="en-GB" sz="2000" b="1" dirty="0" smtClean="0"/>
              <a:t>features table</a:t>
            </a:r>
            <a:endParaRPr lang="en-GB" sz="20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32012"/>
              </p:ext>
            </p:extLst>
          </p:nvPr>
        </p:nvGraphicFramePr>
        <p:xfrm>
          <a:off x="650697" y="1166475"/>
          <a:ext cx="7821759" cy="342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storage</a:t>
                      </a:r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Remote/Embedded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Native, 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 err="1" smtClean="0"/>
                        <a:t>Infispinian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JTA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Remote/embedded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Ehcache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Redis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Neo4j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Native, JPQL</a:t>
                      </a:r>
                      <a:endParaRPr lang="ru-RU" sz="1200" dirty="0" smtClean="0"/>
                    </a:p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Embedded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Cassandra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Native, JPQL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Emulation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Remote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524650" y="3622825"/>
            <a:ext cx="7722000" cy="1032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Hibernate OGM Module for Concrete Storage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24850" y="431550"/>
            <a:ext cx="8117700" cy="5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en-GB" sz="2000" b="1" dirty="0"/>
              <a:t>Architecture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88" name="Shape 88"/>
          <p:cNvSpPr txBox="1"/>
          <p:nvPr/>
        </p:nvSpPr>
        <p:spPr>
          <a:xfrm>
            <a:off x="5481725" y="1104948"/>
            <a:ext cx="27651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ORM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24850" y="1051025"/>
            <a:ext cx="3627300" cy="75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em.getTransaction().begin();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em.persist(</a:t>
            </a:r>
            <a:r>
              <a:rPr lang="en-GB">
                <a:solidFill>
                  <a:schemeClr val="dk1"/>
                </a:solidFill>
              </a:rPr>
              <a:t>new Person("name1")</a:t>
            </a:r>
            <a:r>
              <a:rPr lang="en-GB"/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em.getTransaction().commit();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0" name="Shape 90"/>
          <p:cNvCxnSpPr>
            <a:stCxn id="89" idx="3"/>
            <a:endCxn id="88" idx="1"/>
          </p:cNvCxnSpPr>
          <p:nvPr/>
        </p:nvCxnSpPr>
        <p:spPr>
          <a:xfrm>
            <a:off x="4152150" y="1426475"/>
            <a:ext cx="13296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524850" y="2261050"/>
            <a:ext cx="77220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OGM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2" name="Shape 92"/>
          <p:cNvCxnSpPr>
            <a:stCxn id="88" idx="2"/>
            <a:endCxn id="91" idx="0"/>
          </p:cNvCxnSpPr>
          <p:nvPr/>
        </p:nvCxnSpPr>
        <p:spPr>
          <a:xfrm rot="5400000">
            <a:off x="5370725" y="767598"/>
            <a:ext cx="508800" cy="2478300"/>
          </a:xfrm>
          <a:prstGeom prst="bentConnector3">
            <a:avLst>
              <a:gd name="adj1" fmla="val 3523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4502025" y="4017952"/>
            <a:ext cx="36273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DatastorageProvider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21235" y="4014950"/>
            <a:ext cx="34866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GridDialect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7291473" y="2917175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7297103" y="3055050"/>
            <a:ext cx="9336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1.begin()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72095" y="3102437"/>
            <a:ext cx="11663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4.commit()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28994" y="3102450"/>
            <a:ext cx="14493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2.createTuple()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60783" y="3102450"/>
            <a:ext cx="13544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3.insertTuple()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cxnSp>
        <p:nvCxnSpPr>
          <p:cNvPr id="101" name="Shape 101"/>
          <p:cNvCxnSpPr/>
          <p:nvPr/>
        </p:nvCxnSpPr>
        <p:spPr>
          <a:xfrm>
            <a:off x="553170" y="2901145"/>
            <a:ext cx="0" cy="6881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5040719" y="2921537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2495070" y="2919394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417</Words>
  <Application>Microsoft Office PowerPoint</Application>
  <PresentationFormat>On-screen Show (16:9)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OGM for OrientDB</dc:title>
  <cp:keywords>jpa, orientdb, hibernate ogm</cp:keywords>
  <cp:lastModifiedBy>Sergey Chernolyas</cp:lastModifiedBy>
  <cp:revision>35</cp:revision>
  <dcterms:modified xsi:type="dcterms:W3CDTF">2017-03-08T15:13:12Z</dcterms:modified>
</cp:coreProperties>
</file>