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f592dff39_1_1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f592dff39_1_1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f592dff39_0_1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f592dff39_0_1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02639a3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02639a3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036cc2f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036cc2f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036cc2f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036cc2f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02639a3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02639a3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02639a3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02639a3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f592dff39_1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f592dff39_1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f592dff39_0_1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f592dff39_0_1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f592dff39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f592dff39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592dff39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f592dff39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f592dff39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f592dff39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f592dff39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f592dff39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592dff39_1_1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f592dff39_1_1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592dff39_1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f592dff39_1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f592dff39_1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f592dff39_1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bissresearch.com/proof-of-stake-vs-proof-of-work-vs-proof-of-authority/#:~:text=In%20the%20case%20of%20Proof,very%20common%20in%20private%20blockchains" TargetMode="External"/><Relationship Id="rId4" Type="http://schemas.openxmlformats.org/officeDocument/2006/relationships/hyperlink" Target="https://ethereum.org/en/developers/docs/networks/" TargetMode="External"/><Relationship Id="rId5" Type="http://schemas.openxmlformats.org/officeDocument/2006/relationships/hyperlink" Target="https://cointelegraph.com/news/medalla-testnet-problems-will-not-delay-eth-20-says-prysmatic-labs" TargetMode="External"/><Relationship Id="rId6" Type="http://schemas.openxmlformats.org/officeDocument/2006/relationships/hyperlink" Target="https://consensys.net/blog/blockchain-explained/a-short-history-of-ethereum/" TargetMode="External"/><Relationship Id="rId7" Type="http://schemas.openxmlformats.org/officeDocument/2006/relationships/hyperlink" Target="https://cryptobriefing.com/ethereum-2-0s-medalla-testnet-back-online-after-multi-day-out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anity-eth.tk/"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Building A Custom Ethereum</a:t>
            </a:r>
            <a:endParaRPr/>
          </a:p>
          <a:p>
            <a:pPr indent="0" lvl="0" marL="0" rtl="0" algn="ctr">
              <a:spcBef>
                <a:spcPts val="0"/>
              </a:spcBef>
              <a:spcAft>
                <a:spcPts val="0"/>
              </a:spcAft>
              <a:buNone/>
            </a:pPr>
            <a:r>
              <a:rPr lang="en"/>
              <a:t>Testnet (Union Square)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Menacho, Julian Oquendo,</a:t>
            </a:r>
            <a:endParaRPr/>
          </a:p>
          <a:p>
            <a:pPr indent="0" lvl="0" marL="0" rtl="0" algn="l">
              <a:spcBef>
                <a:spcPts val="0"/>
              </a:spcBef>
              <a:spcAft>
                <a:spcPts val="0"/>
              </a:spcAft>
              <a:buNone/>
            </a:pPr>
            <a:r>
              <a:rPr lang="en"/>
              <a:t>Kevin Machine, Fred Fu, and Steven Cherry II</a:t>
            </a:r>
            <a:endParaRPr/>
          </a:p>
        </p:txBody>
      </p:sp>
      <p:sp>
        <p:nvSpPr>
          <p:cNvPr id="87" name="Google Shape;87;p13"/>
          <p:cNvSpPr txBox="1"/>
          <p:nvPr/>
        </p:nvSpPr>
        <p:spPr>
          <a:xfrm>
            <a:off x="696750" y="2899425"/>
            <a:ext cx="1714500" cy="13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88" name="Google Shape;88;p13"/>
          <p:cNvPicPr preferRelativeResize="0"/>
          <p:nvPr/>
        </p:nvPicPr>
        <p:blipFill>
          <a:blip r:embed="rId3">
            <a:alphaModFix/>
          </a:blip>
          <a:stretch>
            <a:fillRect/>
          </a:stretch>
        </p:blipFill>
        <p:spPr>
          <a:xfrm>
            <a:off x="6424838" y="3148825"/>
            <a:ext cx="2619375" cy="17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4: Confirming The Testnet Is Up &amp; Running</a:t>
            </a:r>
            <a:endParaRPr/>
          </a:p>
        </p:txBody>
      </p:sp>
      <p:sp>
        <p:nvSpPr>
          <p:cNvPr id="152" name="Google Shape;152;p22"/>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After we have compiled both the genesis.json and docker-compose.yml file in the same folder, we used Terminal to navigate to the folder and ran the following command:</a:t>
            </a:r>
            <a:r>
              <a:rPr lang="en" sz="1000">
                <a:solidFill>
                  <a:srgbClr val="F8F8F2"/>
                </a:solidFill>
                <a:highlight>
                  <a:srgbClr val="272822"/>
                </a:highlight>
                <a:latin typeface="Consolas"/>
                <a:ea typeface="Consolas"/>
                <a:cs typeface="Consolas"/>
                <a:sym typeface="Consolas"/>
              </a:rPr>
              <a:t>$ docker-compose up -d</a:t>
            </a:r>
            <a:endParaRPr sz="1000">
              <a:solidFill>
                <a:srgbClr val="F8F8F2"/>
              </a:solidFill>
              <a:highlight>
                <a:srgbClr val="272822"/>
              </a:highlight>
              <a:latin typeface="Consolas"/>
              <a:ea typeface="Consolas"/>
              <a:cs typeface="Consolas"/>
              <a:sym typeface="Consolas"/>
            </a:endParaRPr>
          </a:p>
          <a:p>
            <a:pPr indent="0" lvl="0" marL="0" rtl="0" algn="l">
              <a:lnSpc>
                <a:spcPct val="100000"/>
              </a:lnSpc>
              <a:spcBef>
                <a:spcPts val="1600"/>
              </a:spcBef>
              <a:spcAft>
                <a:spcPts val="0"/>
              </a:spcAft>
              <a:buNone/>
            </a:pPr>
            <a:r>
              <a:rPr b="1" lang="en" sz="1200">
                <a:solidFill>
                  <a:srgbClr val="444444"/>
                </a:solidFill>
                <a:highlight>
                  <a:srgbClr val="FFFFFF"/>
                </a:highlight>
              </a:rPr>
              <a:t>….And voila, new blocks are being mined and Union Square is alive!</a:t>
            </a:r>
            <a:endParaRPr b="1" sz="1200">
              <a:solidFill>
                <a:srgbClr val="444444"/>
              </a:solidFill>
              <a:highlight>
                <a:srgbClr val="FFFFFF"/>
              </a:highlight>
            </a:endParaRPr>
          </a:p>
          <a:p>
            <a:pPr indent="0" lvl="0" marL="0" rtl="0" algn="l">
              <a:spcBef>
                <a:spcPts val="1600"/>
              </a:spcBef>
              <a:spcAft>
                <a:spcPts val="0"/>
              </a:spcAft>
              <a:buNone/>
            </a:pPr>
            <a:r>
              <a:t/>
            </a:r>
            <a:endParaRPr sz="1200">
              <a:solidFill>
                <a:srgbClr val="444444"/>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444444"/>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444444"/>
              </a:solidFill>
              <a:highlight>
                <a:srgbClr val="FFFFFF"/>
              </a:highlight>
              <a:latin typeface="Times New Roman"/>
              <a:ea typeface="Times New Roman"/>
              <a:cs typeface="Times New Roman"/>
              <a:sym typeface="Times New Roman"/>
            </a:endParaRPr>
          </a:p>
        </p:txBody>
      </p:sp>
      <p:pic>
        <p:nvPicPr>
          <p:cNvPr id="153" name="Google Shape;153;p22"/>
          <p:cNvPicPr preferRelativeResize="0"/>
          <p:nvPr/>
        </p:nvPicPr>
        <p:blipFill>
          <a:blip r:embed="rId3">
            <a:alphaModFix/>
          </a:blip>
          <a:stretch>
            <a:fillRect/>
          </a:stretch>
        </p:blipFill>
        <p:spPr>
          <a:xfrm>
            <a:off x="311700" y="2043950"/>
            <a:ext cx="5858199" cy="2708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5: Adding Our Testnet To MetaMask</a:t>
            </a:r>
            <a:endParaRPr/>
          </a:p>
        </p:txBody>
      </p:sp>
      <p:sp>
        <p:nvSpPr>
          <p:cNvPr id="159" name="Google Shape;159;p23"/>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Finally, we added our custom testnet to MetaMask:</a:t>
            </a:r>
            <a:endParaRPr sz="1200"/>
          </a:p>
          <a:p>
            <a:pPr indent="0" lvl="0" marL="0" rtl="0" algn="l">
              <a:spcBef>
                <a:spcPts val="1600"/>
              </a:spcBef>
              <a:spcAft>
                <a:spcPts val="1600"/>
              </a:spcAft>
              <a:buNone/>
            </a:pPr>
            <a:r>
              <a:t/>
            </a:r>
            <a:endParaRPr sz="1200">
              <a:latin typeface="Times New Roman"/>
              <a:ea typeface="Times New Roman"/>
              <a:cs typeface="Times New Roman"/>
              <a:sym typeface="Times New Roman"/>
            </a:endParaRPr>
          </a:p>
        </p:txBody>
      </p:sp>
      <p:pic>
        <p:nvPicPr>
          <p:cNvPr id="160" name="Google Shape;160;p23"/>
          <p:cNvPicPr preferRelativeResize="0"/>
          <p:nvPr/>
        </p:nvPicPr>
        <p:blipFill>
          <a:blip r:embed="rId3">
            <a:alphaModFix/>
          </a:blip>
          <a:stretch>
            <a:fillRect/>
          </a:stretch>
        </p:blipFill>
        <p:spPr>
          <a:xfrm>
            <a:off x="428750" y="1354175"/>
            <a:ext cx="3722949" cy="3338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Crowdsale</a:t>
            </a:r>
            <a:endParaRPr/>
          </a:p>
        </p:txBody>
      </p:sp>
      <p:sp>
        <p:nvSpPr>
          <p:cNvPr id="166" name="Google Shape;166;p24"/>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rPr>
              <a:t>Example of a Crowdsale open to the public using our created network, </a:t>
            </a:r>
            <a:r>
              <a:rPr b="1" lang="en" sz="1200">
                <a:solidFill>
                  <a:srgbClr val="000000"/>
                </a:solidFill>
              </a:rPr>
              <a:t>Union Square Testnet</a:t>
            </a:r>
            <a:endParaRPr b="1"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 ERC20 token created and minted through a crowdsale contract (UnionSqaureCrowdsale) that will leverage the OpenZeppelin Solidity library.</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24292E"/>
                </a:solidFill>
                <a:highlight>
                  <a:srgbClr val="FFFFFF"/>
                </a:highlight>
              </a:rPr>
              <a:t>This contract will mint the tokens (SquareCoin) automatically and distribute them to buyers in one transaction</a:t>
            </a:r>
            <a:endParaRPr sz="1200">
              <a:solidFill>
                <a:srgbClr val="24292E"/>
              </a:solidFill>
              <a:highlight>
                <a:srgbClr val="FFFFFF"/>
              </a:highlight>
            </a:endParaRPr>
          </a:p>
          <a:p>
            <a:pPr indent="-304800" lvl="0" marL="457200" rtl="0" algn="l">
              <a:lnSpc>
                <a:spcPct val="115000"/>
              </a:lnSpc>
              <a:spcBef>
                <a:spcPts val="0"/>
              </a:spcBef>
              <a:spcAft>
                <a:spcPts val="0"/>
              </a:spcAft>
              <a:buClr>
                <a:srgbClr val="000000"/>
              </a:buClr>
              <a:buSzPts val="1200"/>
              <a:buFont typeface="Times New Roman"/>
              <a:buChar char="●"/>
            </a:pPr>
            <a:r>
              <a:rPr lang="en" sz="1200">
                <a:solidFill>
                  <a:srgbClr val="000000"/>
                </a:solidFill>
              </a:rPr>
              <a:t>We conducted the sale through our created testnet “</a:t>
            </a:r>
            <a:r>
              <a:rPr b="1" lang="en" sz="1200">
                <a:solidFill>
                  <a:srgbClr val="000000"/>
                </a:solidFill>
              </a:rPr>
              <a:t>Union Square Testnet</a:t>
            </a:r>
            <a:r>
              <a:rPr lang="en" sz="1200">
                <a:solidFill>
                  <a:srgbClr val="000000"/>
                </a:solidFill>
              </a:rPr>
              <a:t>”</a:t>
            </a:r>
            <a:endParaRPr sz="1200">
              <a:solidFill>
                <a:srgbClr val="000000"/>
              </a:solidFill>
            </a:endParaRPr>
          </a:p>
          <a:p>
            <a:pPr indent="0" lvl="0" marL="0" rtl="0" algn="l">
              <a:lnSpc>
                <a:spcPct val="115000"/>
              </a:lnSpc>
              <a:spcBef>
                <a:spcPts val="0"/>
              </a:spcBef>
              <a:spcAft>
                <a:spcPts val="0"/>
              </a:spcAft>
              <a:buNone/>
            </a:pPr>
            <a:r>
              <a:rPr lang="en" sz="1200">
                <a:solidFill>
                  <a:srgbClr val="000000"/>
                </a:solidFill>
              </a:rPr>
              <a:t>In order for crowdsale contracts to function accurately, smart contracts should be executed in the following order.</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 	Open Ganache and Metamask, change the network to Union Square Testnet. Pre-fund the address to ensure successful deployment of the contract as it would require some Gas.</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Deployment of the first contract Squarecoin (Solidity codes written in this contract should be imported to UnionSquareCrowdsale.sol). Paramaters required for deployment: name, symbol, initial_supply.</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000000"/>
                </a:solidFill>
              </a:rPr>
              <a:t>Deploy SquareCoinSaleDeployer Contract. Parameters required: name, symbol, wallet (Same as your Wallet Address) and goal.</a:t>
            </a:r>
            <a:endParaRPr sz="1200">
              <a:solidFill>
                <a:srgbClr val="000000"/>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24292E"/>
                </a:solidFill>
              </a:rPr>
              <a:t>Deploy SquareCoinSale Contract with Token_sale_address in the At_Address section</a:t>
            </a:r>
            <a:endParaRPr sz="1200">
              <a:solidFill>
                <a:srgbClr val="24292E"/>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24292E"/>
                </a:solidFill>
              </a:rPr>
              <a:t>Deploy SquareCoin Contract with Token_Address in the At_Address section</a:t>
            </a:r>
            <a:endParaRPr sz="1200">
              <a:solidFill>
                <a:srgbClr val="24292E"/>
              </a:solidFill>
            </a:endParaRPr>
          </a:p>
          <a:p>
            <a:pPr indent="-304800" lvl="0" marL="457200" rtl="0" algn="l">
              <a:lnSpc>
                <a:spcPct val="115000"/>
              </a:lnSpc>
              <a:spcBef>
                <a:spcPts val="0"/>
              </a:spcBef>
              <a:spcAft>
                <a:spcPts val="0"/>
              </a:spcAft>
              <a:buClr>
                <a:srgbClr val="000000"/>
              </a:buClr>
              <a:buSzPts val="1200"/>
              <a:buAutoNum type="arabicPeriod"/>
            </a:pPr>
            <a:r>
              <a:rPr lang="en" sz="1200">
                <a:solidFill>
                  <a:srgbClr val="24292E"/>
                </a:solidFill>
              </a:rPr>
              <a:t>Contract Deployed - Check the getter functions to see whether contract has been deployed properly.</a:t>
            </a:r>
            <a:endParaRPr sz="1200">
              <a:solidFill>
                <a:srgbClr val="24292E"/>
              </a:solidFil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Crowdsale Cont’d</a:t>
            </a:r>
            <a:endParaRPr/>
          </a:p>
        </p:txBody>
      </p:sp>
      <p:sp>
        <p:nvSpPr>
          <p:cNvPr id="172" name="Google Shape;172;p25"/>
          <p:cNvSpPr txBox="1"/>
          <p:nvPr>
            <p:ph idx="1" type="body"/>
          </p:nvPr>
        </p:nvSpPr>
        <p:spPr>
          <a:xfrm>
            <a:off x="209375" y="977500"/>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200">
                <a:solidFill>
                  <a:srgbClr val="000000"/>
                </a:solidFill>
              </a:rPr>
              <a:t>SquareCoin.sol:</a:t>
            </a:r>
            <a:r>
              <a:rPr b="1" lang="en"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b="1" lang="en" sz="1200">
                <a:solidFill>
                  <a:srgbClr val="000000"/>
                </a:solidFill>
                <a:latin typeface="Times New Roman"/>
                <a:ea typeface="Times New Roman"/>
                <a:cs typeface="Times New Roman"/>
                <a:sym typeface="Times New Roman"/>
              </a:rPr>
              <a:t>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73" name="Google Shape;173;p25"/>
          <p:cNvPicPr preferRelativeResize="0"/>
          <p:nvPr/>
        </p:nvPicPr>
        <p:blipFill>
          <a:blip r:embed="rId3">
            <a:alphaModFix/>
          </a:blip>
          <a:stretch>
            <a:fillRect/>
          </a:stretch>
        </p:blipFill>
        <p:spPr>
          <a:xfrm>
            <a:off x="149925" y="1409475"/>
            <a:ext cx="7319450" cy="341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198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Crowdsale Cont’d</a:t>
            </a:r>
            <a:endParaRPr/>
          </a:p>
        </p:txBody>
      </p:sp>
      <p:sp>
        <p:nvSpPr>
          <p:cNvPr id="179" name="Google Shape;179;p26"/>
          <p:cNvSpPr txBox="1"/>
          <p:nvPr>
            <p:ph idx="1" type="body"/>
          </p:nvPr>
        </p:nvSpPr>
        <p:spPr>
          <a:xfrm>
            <a:off x="168450" y="8063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rPr>
              <a:t>UnionSquareCrowdsale.sol:</a:t>
            </a:r>
            <a:endParaRPr b="1" sz="1200">
              <a:solidFill>
                <a:srgbClr val="000000"/>
              </a:solidFill>
            </a:endParaRPr>
          </a:p>
          <a:p>
            <a:pPr indent="0" lvl="0" marL="0" rtl="0" algn="l">
              <a:spcBef>
                <a:spcPts val="0"/>
              </a:spcBef>
              <a:spcAft>
                <a:spcPts val="1600"/>
              </a:spcAft>
              <a:buNone/>
            </a:pPr>
            <a:r>
              <a:t/>
            </a:r>
            <a:endParaRPr/>
          </a:p>
        </p:txBody>
      </p:sp>
      <p:pic>
        <p:nvPicPr>
          <p:cNvPr id="180" name="Google Shape;180;p26"/>
          <p:cNvPicPr preferRelativeResize="0"/>
          <p:nvPr/>
        </p:nvPicPr>
        <p:blipFill>
          <a:blip r:embed="rId3">
            <a:alphaModFix/>
          </a:blip>
          <a:stretch>
            <a:fillRect/>
          </a:stretch>
        </p:blipFill>
        <p:spPr>
          <a:xfrm>
            <a:off x="168450" y="1186825"/>
            <a:ext cx="7293076" cy="3663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Drawing Comparisons To Medalla &amp; ETH 2.0</a:t>
            </a:r>
            <a:endParaRPr/>
          </a:p>
        </p:txBody>
      </p:sp>
      <p:sp>
        <p:nvSpPr>
          <p:cNvPr id="186" name="Google Shape;186;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b="1" lang="en" sz="1300"/>
              <a:t>Medalla</a:t>
            </a:r>
            <a:r>
              <a:rPr lang="en" sz="1300"/>
              <a:t> (Aptly named after a subway station in Buenos Aires, Argentina) was ETH 2.0’s final testnet before moving forward to Phase 0 of ETH 2.0</a:t>
            </a:r>
            <a:endParaRPr sz="1300"/>
          </a:p>
          <a:p>
            <a:pPr indent="-311150" lvl="1" marL="914400" rtl="0" algn="l">
              <a:spcBef>
                <a:spcPts val="0"/>
              </a:spcBef>
              <a:spcAft>
                <a:spcPts val="0"/>
              </a:spcAft>
              <a:buSzPts val="1300"/>
              <a:buChar char="○"/>
            </a:pPr>
            <a:r>
              <a:rPr lang="en" sz="1300"/>
              <a:t>After years and years of buildup for the upgrade of Ethereum’s protocol,  and  despite a few successful testnets up until this point, Medalla failed pretty significantly and was widely ridiculed throughout the cryptocurrency space.</a:t>
            </a:r>
            <a:endParaRPr sz="1300"/>
          </a:p>
          <a:p>
            <a:pPr indent="-311150" lvl="1" marL="914400" rtl="0" algn="l">
              <a:spcBef>
                <a:spcPts val="0"/>
              </a:spcBef>
              <a:spcAft>
                <a:spcPts val="0"/>
              </a:spcAft>
              <a:buSzPts val="1300"/>
              <a:buChar char="○"/>
            </a:pPr>
            <a:r>
              <a:rPr lang="en" sz="1300"/>
              <a:t>Some of the client’s running Medalla started recognizing the wrong time, and this error ended up trickling down throughout the entire network and caused a majority of the nodes to fall out of sync and begin validating blocks that had not actually been created yet.</a:t>
            </a:r>
            <a:endParaRPr sz="1300"/>
          </a:p>
          <a:p>
            <a:pPr indent="-311150" lvl="2" marL="1371600" rtl="0" algn="l">
              <a:spcBef>
                <a:spcPts val="0"/>
              </a:spcBef>
              <a:spcAft>
                <a:spcPts val="0"/>
              </a:spcAft>
              <a:buSzPts val="1300"/>
              <a:buChar char="■"/>
            </a:pPr>
            <a:r>
              <a:rPr lang="en" sz="1300"/>
              <a:t>This goes to show just how fragile these networks and just how important decentralization and code really are!</a:t>
            </a:r>
            <a:endParaRPr sz="1300"/>
          </a:p>
          <a:p>
            <a:pPr indent="-311150" lvl="0" marL="457200" rtl="0" algn="l">
              <a:spcBef>
                <a:spcPts val="0"/>
              </a:spcBef>
              <a:spcAft>
                <a:spcPts val="0"/>
              </a:spcAft>
              <a:buSzPts val="1300"/>
              <a:buChar char="●"/>
            </a:pPr>
            <a:r>
              <a:rPr lang="en" sz="1300"/>
              <a:t>Despite this mishap, ETH 2.0 launched </a:t>
            </a:r>
            <a:r>
              <a:rPr lang="en" sz="1300"/>
              <a:t>earlier</a:t>
            </a:r>
            <a:r>
              <a:rPr lang="en" sz="1300"/>
              <a:t> this month and currently has more than 30,000 validators with more than $575,000,000 Ether locked up on the network!</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Post-Mortem</a:t>
            </a:r>
            <a:endParaRPr/>
          </a:p>
        </p:txBody>
      </p:sp>
      <p:sp>
        <p:nvSpPr>
          <p:cNvPr id="192" name="Google Shape;192;p28"/>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Unfortunately, we did run into a few issues with our network!</a:t>
            </a:r>
            <a:endParaRPr/>
          </a:p>
          <a:p>
            <a:pPr indent="-317500" lvl="1" marL="914400" rtl="0" algn="l">
              <a:spcBef>
                <a:spcPts val="0"/>
              </a:spcBef>
              <a:spcAft>
                <a:spcPts val="0"/>
              </a:spcAft>
              <a:buSzPts val="1400"/>
              <a:buChar char="○"/>
            </a:pPr>
            <a:r>
              <a:rPr lang="en"/>
              <a:t>We had a decent amount of trouble connecting our computers to one another to successfully </a:t>
            </a:r>
            <a:r>
              <a:rPr lang="en"/>
              <a:t>sync</a:t>
            </a:r>
            <a:r>
              <a:rPr lang="en"/>
              <a:t> the network.</a:t>
            </a:r>
            <a:endParaRPr/>
          </a:p>
          <a:p>
            <a:pPr indent="-317500" lvl="1" marL="914400" rtl="0" algn="l">
              <a:spcBef>
                <a:spcPts val="0"/>
              </a:spcBef>
              <a:spcAft>
                <a:spcPts val="0"/>
              </a:spcAft>
              <a:buSzPts val="1400"/>
              <a:buChar char="○"/>
            </a:pPr>
            <a:r>
              <a:rPr lang="en"/>
              <a:t>Even 3 hours of troubleshooting from Garence and Kyle could not solve the issue, which we believe has something to do with my laptop not allowing access from external IP addresses to connect to Union Square.</a:t>
            </a:r>
            <a:endParaRPr/>
          </a:p>
          <a:p>
            <a:pPr indent="-317500" lvl="1" marL="914400" rtl="0" algn="l">
              <a:spcBef>
                <a:spcPts val="0"/>
              </a:spcBef>
              <a:spcAft>
                <a:spcPts val="0"/>
              </a:spcAft>
              <a:buSzPts val="1400"/>
              <a:buChar char="○"/>
            </a:pPr>
            <a:r>
              <a:rPr lang="en"/>
              <a:t>Docker, while seemingly easy to use, was surprisingly difficult to get around and not very composable.</a:t>
            </a:r>
            <a:endParaRPr/>
          </a:p>
          <a:p>
            <a:pPr indent="-317500" lvl="1" marL="914400" rtl="0" algn="l">
              <a:spcBef>
                <a:spcPts val="0"/>
              </a:spcBef>
              <a:spcAft>
                <a:spcPts val="0"/>
              </a:spcAft>
              <a:buSzPts val="1400"/>
              <a:buChar char="○"/>
            </a:pPr>
            <a:r>
              <a:rPr lang="en"/>
              <a:t>Web-browser wallets gave us a lot of headaches as well</a:t>
            </a:r>
            <a:endParaRPr/>
          </a:p>
          <a:p>
            <a:pPr indent="-342900" lvl="0" marL="457200" rtl="0" algn="l">
              <a:spcBef>
                <a:spcPts val="0"/>
              </a:spcBef>
              <a:spcAft>
                <a:spcPts val="0"/>
              </a:spcAft>
              <a:buSzPts val="1800"/>
              <a:buChar char="●"/>
            </a:pPr>
            <a:r>
              <a:rPr lang="en"/>
              <a:t>Moving forward, we are going to try to recreate the network using a different container application to see if we can resolve this issue.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 Cited</a:t>
            </a:r>
            <a:endParaRPr/>
          </a:p>
        </p:txBody>
      </p:sp>
      <p:sp>
        <p:nvSpPr>
          <p:cNvPr id="198" name="Google Shape;198;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rgbClr val="000000"/>
              </a:buClr>
              <a:buSzPts val="1000"/>
              <a:buFont typeface="Arial"/>
              <a:buChar char="●"/>
            </a:pPr>
            <a:r>
              <a:rPr lang="en" sz="1000">
                <a:solidFill>
                  <a:srgbClr val="000000"/>
                </a:solidFill>
                <a:highlight>
                  <a:srgbClr val="FFFFFF"/>
                </a:highlight>
                <a:latin typeface="Arial"/>
                <a:ea typeface="Arial"/>
                <a:cs typeface="Arial"/>
                <a:sym typeface="Arial"/>
              </a:rPr>
              <a:t>Rotkiewicz, Konrad. "How To Setup A Custom Ethereum Testnet? | Ulam Labs". </a:t>
            </a:r>
            <a:r>
              <a:rPr i="1" lang="en" sz="1000">
                <a:solidFill>
                  <a:srgbClr val="000000"/>
                </a:solidFill>
                <a:highlight>
                  <a:srgbClr val="FFFFFF"/>
                </a:highlight>
                <a:latin typeface="Arial"/>
                <a:ea typeface="Arial"/>
                <a:cs typeface="Arial"/>
                <a:sym typeface="Arial"/>
              </a:rPr>
              <a:t>Ulam Labs</a:t>
            </a:r>
            <a:r>
              <a:rPr lang="en" sz="1000">
                <a:solidFill>
                  <a:srgbClr val="000000"/>
                </a:solidFill>
                <a:highlight>
                  <a:srgbClr val="FFFFFF"/>
                </a:highlight>
                <a:latin typeface="Arial"/>
                <a:ea typeface="Arial"/>
                <a:cs typeface="Arial"/>
                <a:sym typeface="Arial"/>
              </a:rPr>
              <a:t>, 2020, https://www.ulam.io/blog/how-to-setup-custom-ethereum-testnet/. Accessed 7 Dec 2020.</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Char char="●"/>
            </a:pPr>
            <a:r>
              <a:rPr lang="en" sz="1000" u="sng">
                <a:solidFill>
                  <a:schemeClr val="hlink"/>
                </a:solidFill>
                <a:highlight>
                  <a:srgbClr val="FFFFFF"/>
                </a:highlight>
                <a:latin typeface="Arial"/>
                <a:ea typeface="Arial"/>
                <a:cs typeface="Arial"/>
                <a:sym typeface="Arial"/>
                <a:hlinkClick r:id="rId3"/>
              </a:rPr>
              <a:t>https://www.bissresearch.com/proof-of-stake-vs-proof-of-work-vs-proof-of-authority/#:~:text=In%20the%20case%20of%20Proof,very%20common%20in%20private%20blockchains</a:t>
            </a:r>
            <a:r>
              <a:rPr lang="en" sz="1000">
                <a:solidFill>
                  <a:srgbClr val="000000"/>
                </a:solidFill>
                <a:highlight>
                  <a:srgbClr val="FFFFFF"/>
                </a:highlight>
                <a:latin typeface="Arial"/>
                <a:ea typeface="Arial"/>
                <a:cs typeface="Arial"/>
                <a:sym typeface="Arial"/>
              </a:rPr>
              <a:t>.</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SzPts val="1000"/>
              <a:buFont typeface="Arial"/>
              <a:buChar char="●"/>
            </a:pPr>
            <a:r>
              <a:rPr lang="en" sz="1000" u="sng">
                <a:solidFill>
                  <a:schemeClr val="hlink"/>
                </a:solidFill>
                <a:highlight>
                  <a:srgbClr val="FFFFFF"/>
                </a:highlight>
                <a:latin typeface="Arial"/>
                <a:ea typeface="Arial"/>
                <a:cs typeface="Arial"/>
                <a:sym typeface="Arial"/>
                <a:hlinkClick r:id="rId4"/>
              </a:rPr>
              <a:t>https://ethereum.org/en/developers/docs/networks/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u="sng">
                <a:solidFill>
                  <a:schemeClr val="hlink"/>
                </a:solidFill>
                <a:highlight>
                  <a:srgbClr val="FFFFFF"/>
                </a:highlight>
                <a:latin typeface="Arial"/>
                <a:ea typeface="Arial"/>
                <a:cs typeface="Arial"/>
                <a:sym typeface="Arial"/>
                <a:hlinkClick r:id="rId5"/>
              </a:rPr>
              <a:t>https://cointelegraph.com/news/medalla-testnet-problems-will-not-delay-eth-20-says-prysmatic-labs</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u="sng">
                <a:solidFill>
                  <a:schemeClr val="hlink"/>
                </a:solidFill>
                <a:highlight>
                  <a:srgbClr val="FFFFFF"/>
                </a:highlight>
                <a:latin typeface="Arial"/>
                <a:ea typeface="Arial"/>
                <a:cs typeface="Arial"/>
                <a:sym typeface="Arial"/>
                <a:hlinkClick r:id="rId6"/>
              </a:rPr>
              <a:t>https://consensys.net/blog/blockchain-explained/a-short-history-of-ethereum/</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00" u="sng">
                <a:solidFill>
                  <a:schemeClr val="hlink"/>
                </a:solidFill>
                <a:highlight>
                  <a:srgbClr val="FFFFFF"/>
                </a:highlight>
                <a:latin typeface="Arial"/>
                <a:ea typeface="Arial"/>
                <a:cs typeface="Arial"/>
                <a:sym typeface="Arial"/>
                <a:hlinkClick r:id="rId7"/>
              </a:rPr>
              <a:t>https://cryptobriefing.com/ethereum-2-0s-medalla-testnet-back-online-after-multi-day-outage/</a:t>
            </a:r>
            <a:endParaRPr sz="1000">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t/>
            </a:r>
            <a:endParaRPr sz="10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00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80675" y="178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Fun Facts About Ethereum Test-Nets</a:t>
            </a:r>
            <a:endParaRPr/>
          </a:p>
        </p:txBody>
      </p:sp>
      <p:sp>
        <p:nvSpPr>
          <p:cNvPr id="94" name="Google Shape;94;p14"/>
          <p:cNvSpPr txBox="1"/>
          <p:nvPr>
            <p:ph idx="1" type="body"/>
          </p:nvPr>
        </p:nvSpPr>
        <p:spPr>
          <a:xfrm>
            <a:off x="680675" y="964225"/>
            <a:ext cx="7688700" cy="21627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000000"/>
              </a:buClr>
              <a:buSzPts val="1200"/>
              <a:buFont typeface="Times New Roman"/>
              <a:buChar char="●"/>
            </a:pPr>
            <a:r>
              <a:rPr lang="en" sz="1200">
                <a:solidFill>
                  <a:srgbClr val="000000"/>
                </a:solidFill>
              </a:rPr>
              <a:t>Ethereum has 5 different official testnets, all of which are named after subway stations all across the world: </a:t>
            </a:r>
            <a:r>
              <a:rPr b="1" lang="en" sz="1200">
                <a:solidFill>
                  <a:srgbClr val="000000"/>
                </a:solidFill>
              </a:rPr>
              <a:t>Ropsten, Kovan, Rinkeby, Sokol &amp; Görli </a:t>
            </a:r>
            <a:r>
              <a:rPr lang="en" sz="1200">
                <a:solidFill>
                  <a:srgbClr val="000000"/>
                </a:solidFill>
              </a:rPr>
              <a:t>(Which was the inspiration for naming our’s “Union Square”)</a:t>
            </a:r>
            <a:endParaRPr sz="1200">
              <a:solidFill>
                <a:srgbClr val="000000"/>
              </a:solidFill>
            </a:endParaRPr>
          </a:p>
          <a:p>
            <a:pPr indent="-304800" lvl="0" marL="457200" rtl="0" algn="just">
              <a:spcBef>
                <a:spcPts val="0"/>
              </a:spcBef>
              <a:spcAft>
                <a:spcPts val="0"/>
              </a:spcAft>
              <a:buClr>
                <a:srgbClr val="000000"/>
              </a:buClr>
              <a:buSzPts val="1200"/>
              <a:buFont typeface="Times New Roman"/>
              <a:buChar char="●"/>
            </a:pPr>
            <a:r>
              <a:rPr lang="en" sz="1200">
                <a:solidFill>
                  <a:srgbClr val="000000"/>
                </a:solidFill>
                <a:highlight>
                  <a:srgbClr val="FFFFFF"/>
                </a:highlight>
              </a:rPr>
              <a:t>There are 2 different types of consensus mechanisms for Ethereum testnets: </a:t>
            </a:r>
            <a:r>
              <a:rPr b="1" lang="en" sz="1200">
                <a:solidFill>
                  <a:srgbClr val="000000"/>
                </a:solidFill>
                <a:highlight>
                  <a:srgbClr val="FFFFFF"/>
                </a:highlight>
              </a:rPr>
              <a:t>Proof-Of-Authority</a:t>
            </a:r>
            <a:r>
              <a:rPr lang="en" sz="1200">
                <a:solidFill>
                  <a:srgbClr val="000000"/>
                </a:solidFill>
                <a:highlight>
                  <a:srgbClr val="FFFFFF"/>
                </a:highlight>
              </a:rPr>
              <a:t> </a:t>
            </a:r>
            <a:r>
              <a:rPr b="1" lang="en" sz="1200">
                <a:solidFill>
                  <a:srgbClr val="000000"/>
                </a:solidFill>
                <a:highlight>
                  <a:srgbClr val="FFFFFF"/>
                </a:highlight>
              </a:rPr>
              <a:t>&amp;</a:t>
            </a:r>
            <a:r>
              <a:rPr lang="en" sz="1200">
                <a:solidFill>
                  <a:srgbClr val="000000"/>
                </a:solidFill>
                <a:highlight>
                  <a:srgbClr val="FFFFFF"/>
                </a:highlight>
              </a:rPr>
              <a:t> </a:t>
            </a:r>
            <a:r>
              <a:rPr b="1" lang="en" sz="1200">
                <a:solidFill>
                  <a:srgbClr val="000000"/>
                </a:solidFill>
                <a:highlight>
                  <a:srgbClr val="FFFFFF"/>
                </a:highlight>
              </a:rPr>
              <a:t>Proof-Of-Work</a:t>
            </a:r>
            <a:endParaRPr b="1" sz="1200">
              <a:solidFill>
                <a:srgbClr val="000000"/>
              </a:solidFill>
              <a:highlight>
                <a:srgbClr val="FFFFFF"/>
              </a:highlight>
            </a:endParaRPr>
          </a:p>
          <a:p>
            <a:pPr indent="-304800" lvl="1" marL="914400" rtl="0" algn="just">
              <a:spcBef>
                <a:spcPts val="0"/>
              </a:spcBef>
              <a:spcAft>
                <a:spcPts val="0"/>
              </a:spcAft>
              <a:buClr>
                <a:srgbClr val="000000"/>
              </a:buClr>
              <a:buSzPts val="1200"/>
              <a:buFont typeface="Times New Roman"/>
              <a:buChar char="○"/>
            </a:pPr>
            <a:r>
              <a:rPr b="1" lang="en" sz="1200">
                <a:solidFill>
                  <a:srgbClr val="000000"/>
                </a:solidFill>
                <a:highlight>
                  <a:srgbClr val="FFFFFF"/>
                </a:highlight>
              </a:rPr>
              <a:t>POA:</a:t>
            </a:r>
            <a:r>
              <a:rPr lang="en" sz="1200">
                <a:solidFill>
                  <a:srgbClr val="000000"/>
                </a:solidFill>
                <a:highlight>
                  <a:srgbClr val="FFFFFF"/>
                </a:highlight>
              </a:rPr>
              <a:t> A </a:t>
            </a:r>
            <a:r>
              <a:rPr lang="en" sz="1200">
                <a:solidFill>
                  <a:srgbClr val="000000"/>
                </a:solidFill>
                <a:highlight>
                  <a:srgbClr val="FFFFFF"/>
                </a:highlight>
              </a:rPr>
              <a:t>certain</a:t>
            </a:r>
            <a:r>
              <a:rPr lang="en" sz="1200">
                <a:solidFill>
                  <a:srgbClr val="000000"/>
                </a:solidFill>
                <a:highlight>
                  <a:srgbClr val="FFFFFF"/>
                </a:highlight>
              </a:rPr>
              <a:t> number of actors are pre-determined to be able to confirm transactions and mine blocks but anyone in the world can connect and make transactions on these networks.</a:t>
            </a:r>
            <a:endParaRPr sz="1200">
              <a:solidFill>
                <a:srgbClr val="000000"/>
              </a:solidFill>
              <a:highlight>
                <a:srgbClr val="FFFFFF"/>
              </a:highlight>
            </a:endParaRPr>
          </a:p>
          <a:p>
            <a:pPr indent="-304800" lvl="1" marL="914400" rtl="0" algn="just">
              <a:spcBef>
                <a:spcPts val="0"/>
              </a:spcBef>
              <a:spcAft>
                <a:spcPts val="0"/>
              </a:spcAft>
              <a:buClr>
                <a:srgbClr val="000000"/>
              </a:buClr>
              <a:buSzPts val="1200"/>
              <a:buFont typeface="Times New Roman"/>
              <a:buChar char="○"/>
            </a:pPr>
            <a:r>
              <a:rPr b="1" lang="en" sz="1200">
                <a:solidFill>
                  <a:srgbClr val="000000"/>
                </a:solidFill>
                <a:highlight>
                  <a:srgbClr val="FFFFFF"/>
                </a:highlight>
              </a:rPr>
              <a:t>POW: </a:t>
            </a:r>
            <a:r>
              <a:rPr lang="en" sz="1200">
                <a:solidFill>
                  <a:srgbClr val="000000"/>
                </a:solidFill>
                <a:highlight>
                  <a:srgbClr val="FFFFFF"/>
                </a:highlight>
              </a:rPr>
              <a:t>All transaction are verified by miners through a complex system of solving difficult mathematical puzzles but, because the network and the tokens exchanged on it hold no real value, a lot of miners do not necessarily care enough to to uphold the integrity of the testnet long-term which makes it prone to </a:t>
            </a:r>
            <a:r>
              <a:rPr lang="en" sz="1200">
                <a:solidFill>
                  <a:srgbClr val="000000"/>
                </a:solidFill>
                <a:highlight>
                  <a:srgbClr val="FFFFFF"/>
                </a:highlight>
              </a:rPr>
              <a:t>coordinated</a:t>
            </a:r>
            <a:r>
              <a:rPr lang="en" sz="1200">
                <a:solidFill>
                  <a:srgbClr val="000000"/>
                </a:solidFill>
                <a:highlight>
                  <a:srgbClr val="FFFFFF"/>
                </a:highlight>
              </a:rPr>
              <a:t> attacks.</a:t>
            </a:r>
            <a:endParaRPr sz="1200">
              <a:solidFill>
                <a:srgbClr val="000000"/>
              </a:solidFill>
              <a:highlight>
                <a:srgbClr val="FFFFFF"/>
              </a:highlight>
            </a:endParaRPr>
          </a:p>
          <a:p>
            <a:pPr indent="-304800" lvl="0" marL="457200" rtl="0" algn="just">
              <a:spcBef>
                <a:spcPts val="0"/>
              </a:spcBef>
              <a:spcAft>
                <a:spcPts val="0"/>
              </a:spcAft>
              <a:buClr>
                <a:srgbClr val="000000"/>
              </a:buClr>
              <a:buSzPts val="1200"/>
              <a:buChar char="●"/>
            </a:pPr>
            <a:r>
              <a:rPr lang="en" sz="1200">
                <a:solidFill>
                  <a:srgbClr val="000000"/>
                </a:solidFill>
                <a:highlight>
                  <a:srgbClr val="FFFFFF"/>
                </a:highlight>
              </a:rPr>
              <a:t>While Kovan, Rinkeby, Sokol &amp; Gorli all use POA, Ropsten actually uses POW (Proof-Of-Work) which makes it the testnet that most closely </a:t>
            </a:r>
            <a:r>
              <a:rPr lang="en" sz="1200">
                <a:solidFill>
                  <a:srgbClr val="000000"/>
                </a:solidFill>
                <a:highlight>
                  <a:srgbClr val="FFFFFF"/>
                </a:highlight>
              </a:rPr>
              <a:t>resembles</a:t>
            </a:r>
            <a:r>
              <a:rPr lang="en" sz="1200">
                <a:solidFill>
                  <a:srgbClr val="000000"/>
                </a:solidFill>
                <a:highlight>
                  <a:srgbClr val="FFFFFF"/>
                </a:highlight>
              </a:rPr>
              <a:t> Ethereum’s Mainnet.</a:t>
            </a:r>
            <a:endParaRPr sz="1200">
              <a:solidFill>
                <a:srgbClr val="000000"/>
              </a:solidFill>
              <a:highlight>
                <a:srgbClr val="FFFFFF"/>
              </a:highlight>
            </a:endParaRPr>
          </a:p>
          <a:p>
            <a:pPr indent="-304800" lvl="0" marL="457200" rtl="0" algn="just">
              <a:spcBef>
                <a:spcPts val="0"/>
              </a:spcBef>
              <a:spcAft>
                <a:spcPts val="0"/>
              </a:spcAft>
              <a:buClr>
                <a:srgbClr val="000000"/>
              </a:buClr>
              <a:buSzPts val="1200"/>
              <a:buChar char="●"/>
            </a:pPr>
            <a:r>
              <a:rPr lang="en" sz="1200">
                <a:solidFill>
                  <a:srgbClr val="000000"/>
                </a:solidFill>
                <a:highlight>
                  <a:srgbClr val="FFFFFF"/>
                </a:highlight>
              </a:rPr>
              <a:t>For simplicity’s sake, we chose to use Proof-Of-Authority for Union Square.</a:t>
            </a:r>
            <a:endParaRPr sz="1200">
              <a:solidFill>
                <a:srgbClr val="000000"/>
              </a:solidFill>
              <a:highlight>
                <a:srgbClr val="FFFFFF"/>
              </a:highlight>
            </a:endParaRPr>
          </a:p>
          <a:p>
            <a:pPr indent="0" lvl="0" marL="1714500" rtl="0" algn="l">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alphaModFix/>
          </a:blip>
          <a:srcRect b="5066" l="0" r="0" t="-1387"/>
          <a:stretch/>
        </p:blipFill>
        <p:spPr>
          <a:xfrm>
            <a:off x="132975" y="3909525"/>
            <a:ext cx="1005700" cy="96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Benefits Of Hosting Our Own Testnet</a:t>
            </a:r>
            <a:endParaRPr/>
          </a:p>
        </p:txBody>
      </p:sp>
      <p:sp>
        <p:nvSpPr>
          <p:cNvPr id="101" name="Google Shape;101;p15"/>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Clr>
                <a:srgbClr val="000000"/>
              </a:buClr>
              <a:buSzPts val="1300"/>
              <a:buFont typeface="Times New Roman"/>
              <a:buChar char="●"/>
            </a:pPr>
            <a:r>
              <a:rPr b="1" lang="en" sz="1300">
                <a:solidFill>
                  <a:srgbClr val="000000"/>
                </a:solidFill>
                <a:highlight>
                  <a:srgbClr val="FFFFFF"/>
                </a:highlight>
              </a:rPr>
              <a:t>Persistence</a:t>
            </a:r>
            <a:r>
              <a:rPr lang="en" sz="1300">
                <a:solidFill>
                  <a:srgbClr val="000000"/>
                </a:solidFill>
                <a:highlight>
                  <a:srgbClr val="FFFFFF"/>
                </a:highlight>
              </a:rPr>
              <a:t> - There is no guarantee that any of the official public testnets will not be reset by the organizers.</a:t>
            </a:r>
            <a:endParaRPr sz="1300">
              <a:solidFill>
                <a:srgbClr val="000000"/>
              </a:solidFill>
              <a:highlight>
                <a:srgbClr val="FFFFFF"/>
              </a:highlight>
            </a:endParaRPr>
          </a:p>
          <a:p>
            <a:pPr indent="-311150" lvl="1" marL="914400" rtl="0" algn="l">
              <a:lnSpc>
                <a:spcPct val="100000"/>
              </a:lnSpc>
              <a:spcBef>
                <a:spcPts val="1000"/>
              </a:spcBef>
              <a:spcAft>
                <a:spcPts val="0"/>
              </a:spcAft>
              <a:buClr>
                <a:srgbClr val="000000"/>
              </a:buClr>
              <a:buSzPts val="1300"/>
              <a:buChar char="○"/>
            </a:pPr>
            <a:r>
              <a:rPr lang="en" sz="1300">
                <a:solidFill>
                  <a:srgbClr val="000000"/>
                </a:solidFill>
                <a:highlight>
                  <a:srgbClr val="FFFFFF"/>
                </a:highlight>
              </a:rPr>
              <a:t>With no </a:t>
            </a:r>
            <a:r>
              <a:rPr lang="en" sz="1300">
                <a:solidFill>
                  <a:srgbClr val="000000"/>
                </a:solidFill>
                <a:highlight>
                  <a:srgbClr val="FFFFFF"/>
                </a:highlight>
              </a:rPr>
              <a:t>unauthorized</a:t>
            </a:r>
            <a:r>
              <a:rPr lang="en" sz="1300">
                <a:solidFill>
                  <a:srgbClr val="000000"/>
                </a:solidFill>
                <a:highlight>
                  <a:srgbClr val="FFFFFF"/>
                </a:highlight>
              </a:rPr>
              <a:t> participants on the network, we will never run into a situation where transactions do not get approved or the network is clogged with spam transactions.</a:t>
            </a:r>
            <a:endParaRPr sz="1300">
              <a:solidFill>
                <a:srgbClr val="000000"/>
              </a:solidFill>
              <a:highlight>
                <a:srgbClr val="FFFFFF"/>
              </a:highlight>
            </a:endParaRPr>
          </a:p>
          <a:p>
            <a:pPr indent="-311150" lvl="0" marL="457200" rtl="0" algn="l">
              <a:lnSpc>
                <a:spcPct val="100000"/>
              </a:lnSpc>
              <a:spcBef>
                <a:spcPts val="1000"/>
              </a:spcBef>
              <a:spcAft>
                <a:spcPts val="0"/>
              </a:spcAft>
              <a:buClr>
                <a:srgbClr val="000000"/>
              </a:buClr>
              <a:buSzPts val="1300"/>
              <a:buFont typeface="Times New Roman"/>
              <a:buChar char="●"/>
            </a:pPr>
            <a:r>
              <a:rPr b="1" lang="en" sz="1300">
                <a:solidFill>
                  <a:srgbClr val="000000"/>
                </a:solidFill>
                <a:highlight>
                  <a:srgbClr val="FFFFFF"/>
                </a:highlight>
              </a:rPr>
              <a:t>More Control</a:t>
            </a:r>
            <a:r>
              <a:rPr lang="en" sz="1300">
                <a:solidFill>
                  <a:srgbClr val="000000"/>
                </a:solidFill>
                <a:highlight>
                  <a:srgbClr val="FFFFFF"/>
                </a:highlight>
              </a:rPr>
              <a:t> - By hosting our own testnet, we have total control over where the coins are placed and when new blocks are being mined.</a:t>
            </a:r>
            <a:endParaRPr sz="1300">
              <a:solidFill>
                <a:srgbClr val="000000"/>
              </a:solidFill>
              <a:highlight>
                <a:srgbClr val="FFFFFF"/>
              </a:highlight>
            </a:endParaRPr>
          </a:p>
          <a:p>
            <a:pPr indent="-311150" lvl="1" marL="914400" rtl="0" algn="l">
              <a:lnSpc>
                <a:spcPct val="100000"/>
              </a:lnSpc>
              <a:spcBef>
                <a:spcPts val="1000"/>
              </a:spcBef>
              <a:spcAft>
                <a:spcPts val="0"/>
              </a:spcAft>
              <a:buClr>
                <a:srgbClr val="000000"/>
              </a:buClr>
              <a:buSzPts val="1300"/>
              <a:buChar char="○"/>
            </a:pPr>
            <a:r>
              <a:rPr lang="en" sz="1300">
                <a:solidFill>
                  <a:srgbClr val="000000"/>
                </a:solidFill>
                <a:highlight>
                  <a:srgbClr val="FFFFFF"/>
                </a:highlight>
              </a:rPr>
              <a:t>Rather than relying on a faucet to </a:t>
            </a:r>
            <a:r>
              <a:rPr lang="en" sz="1300">
                <a:solidFill>
                  <a:srgbClr val="000000"/>
                </a:solidFill>
                <a:highlight>
                  <a:srgbClr val="FFFFFF"/>
                </a:highlight>
              </a:rPr>
              <a:t>retrieve</a:t>
            </a:r>
            <a:r>
              <a:rPr lang="en" sz="1300">
                <a:solidFill>
                  <a:srgbClr val="000000"/>
                </a:solidFill>
                <a:highlight>
                  <a:srgbClr val="FFFFFF"/>
                </a:highlight>
              </a:rPr>
              <a:t> fake Ether, we were actually able to pre-fund a wallet on the network which makes our possible transactions less restrictive in terms of amount or size of transactions.</a:t>
            </a:r>
            <a:endParaRPr sz="1300">
              <a:solidFill>
                <a:srgbClr val="000000"/>
              </a:solidFill>
              <a:highlight>
                <a:srgbClr val="FFFFFF"/>
              </a:highlight>
            </a:endParaRPr>
          </a:p>
          <a:p>
            <a:pPr indent="-311150" lvl="0" marL="457200" rtl="0" algn="l">
              <a:lnSpc>
                <a:spcPct val="100000"/>
              </a:lnSpc>
              <a:spcBef>
                <a:spcPts val="1000"/>
              </a:spcBef>
              <a:spcAft>
                <a:spcPts val="0"/>
              </a:spcAft>
              <a:buClr>
                <a:srgbClr val="000000"/>
              </a:buClr>
              <a:buSzPts val="1300"/>
              <a:buFont typeface="Times New Roman"/>
              <a:buChar char="●"/>
            </a:pPr>
            <a:r>
              <a:rPr b="1" lang="en" sz="1300">
                <a:solidFill>
                  <a:srgbClr val="000000"/>
                </a:solidFill>
                <a:highlight>
                  <a:srgbClr val="FFFFFF"/>
                </a:highlight>
              </a:rPr>
              <a:t>Storage Requirements</a:t>
            </a:r>
            <a:r>
              <a:rPr lang="en" sz="1300">
                <a:solidFill>
                  <a:srgbClr val="000000"/>
                </a:solidFill>
                <a:highlight>
                  <a:srgbClr val="FFFFFF"/>
                </a:highlight>
              </a:rPr>
              <a:t> - Participating in any of these networks requires you to sync up with them.</a:t>
            </a:r>
            <a:endParaRPr sz="1300">
              <a:solidFill>
                <a:srgbClr val="000000"/>
              </a:solidFill>
              <a:highlight>
                <a:srgbClr val="FFFFFF"/>
              </a:highlight>
            </a:endParaRPr>
          </a:p>
          <a:p>
            <a:pPr indent="-311150" lvl="1" marL="914400" rtl="0" algn="l">
              <a:lnSpc>
                <a:spcPct val="100000"/>
              </a:lnSpc>
              <a:spcBef>
                <a:spcPts val="1000"/>
              </a:spcBef>
              <a:spcAft>
                <a:spcPts val="0"/>
              </a:spcAft>
              <a:buClr>
                <a:srgbClr val="000000"/>
              </a:buClr>
              <a:buSzPts val="1300"/>
              <a:buChar char="○"/>
            </a:pPr>
            <a:r>
              <a:rPr lang="en" sz="1300">
                <a:solidFill>
                  <a:srgbClr val="000000"/>
                </a:solidFill>
                <a:highlight>
                  <a:srgbClr val="FFFFFF"/>
                </a:highlight>
              </a:rPr>
              <a:t>We can significantly lower the storage requirements by simply operating our own network and not bothering with downloading and hosting large amounts of data.</a:t>
            </a:r>
            <a:endParaRPr sz="1300">
              <a:solidFill>
                <a:srgbClr val="000000"/>
              </a:solidFill>
              <a:highlight>
                <a:srgbClr val="FFFFFF"/>
              </a:highlight>
            </a:endParaRPr>
          </a:p>
          <a:p>
            <a:pPr indent="0" lvl="0" marL="457200" rtl="0" algn="l">
              <a:spcBef>
                <a:spcPts val="1000"/>
              </a:spcBef>
              <a:spcAft>
                <a:spcPts val="0"/>
              </a:spcAft>
              <a:buNone/>
            </a:pPr>
            <a:r>
              <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3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Needed to Set Up The Testnet</a:t>
            </a:r>
            <a:endParaRPr/>
          </a:p>
        </p:txBody>
      </p:sp>
      <p:sp>
        <p:nvSpPr>
          <p:cNvPr id="107" name="Google Shape;107;p16"/>
          <p:cNvSpPr txBox="1"/>
          <p:nvPr>
            <p:ph idx="1" type="body"/>
          </p:nvPr>
        </p:nvSpPr>
        <p:spPr>
          <a:xfrm>
            <a:off x="311700" y="948625"/>
            <a:ext cx="8520600" cy="1945800"/>
          </a:xfrm>
          <a:prstGeom prst="rect">
            <a:avLst/>
          </a:prstGeom>
        </p:spPr>
        <p:txBody>
          <a:bodyPr anchorCtr="0" anchor="t" bIns="91425" lIns="91425" spcFirstLastPara="1" rIns="91425" wrap="square" tIns="91425">
            <a:noAutofit/>
          </a:bodyPr>
          <a:lstStyle/>
          <a:p>
            <a:pPr indent="-311150" lvl="0" marL="457200" rtl="0" algn="just">
              <a:spcBef>
                <a:spcPts val="2400"/>
              </a:spcBef>
              <a:spcAft>
                <a:spcPts val="0"/>
              </a:spcAft>
              <a:buClr>
                <a:srgbClr val="000000"/>
              </a:buClr>
              <a:buSzPts val="1300"/>
              <a:buChar char="-"/>
            </a:pPr>
            <a:r>
              <a:rPr b="1" lang="en" sz="1300">
                <a:solidFill>
                  <a:srgbClr val="000000"/>
                </a:solidFill>
                <a:highlight>
                  <a:schemeClr val="lt1"/>
                </a:highlight>
              </a:rPr>
              <a:t>A single GETH node</a:t>
            </a:r>
            <a:endParaRPr b="1" sz="1300">
              <a:solidFill>
                <a:srgbClr val="000000"/>
              </a:solidFill>
              <a:highlight>
                <a:schemeClr val="lt1"/>
              </a:highlight>
            </a:endParaRPr>
          </a:p>
          <a:p>
            <a:pPr indent="-311150" lvl="1" marL="914400" rtl="0" algn="just">
              <a:spcBef>
                <a:spcPts val="0"/>
              </a:spcBef>
              <a:spcAft>
                <a:spcPts val="0"/>
              </a:spcAft>
              <a:buClr>
                <a:srgbClr val="000000"/>
              </a:buClr>
              <a:buSzPts val="1300"/>
              <a:buChar char="-"/>
            </a:pPr>
            <a:r>
              <a:rPr lang="en" sz="1300">
                <a:solidFill>
                  <a:srgbClr val="000000"/>
                </a:solidFill>
                <a:highlight>
                  <a:schemeClr val="lt1"/>
                </a:highlight>
              </a:rPr>
              <a:t> We ran the official implementation downloaded directly from Go Ethereum</a:t>
            </a:r>
            <a:endParaRPr sz="1300">
              <a:solidFill>
                <a:srgbClr val="000000"/>
              </a:solidFill>
              <a:highlight>
                <a:schemeClr val="lt1"/>
              </a:highlight>
            </a:endParaRPr>
          </a:p>
          <a:p>
            <a:pPr indent="-311150" lvl="0" marL="457200" rtl="0" algn="just">
              <a:spcBef>
                <a:spcPts val="0"/>
              </a:spcBef>
              <a:spcAft>
                <a:spcPts val="0"/>
              </a:spcAft>
              <a:buClr>
                <a:srgbClr val="000000"/>
              </a:buClr>
              <a:buSzPts val="1300"/>
              <a:buFont typeface="Times New Roman"/>
              <a:buChar char="-"/>
            </a:pPr>
            <a:r>
              <a:rPr b="1" lang="en" sz="1300">
                <a:solidFill>
                  <a:srgbClr val="000000"/>
                </a:solidFill>
                <a:highlight>
                  <a:schemeClr val="lt1"/>
                </a:highlight>
              </a:rPr>
              <a:t>Blockscout</a:t>
            </a:r>
            <a:r>
              <a:rPr lang="en" sz="1300">
                <a:solidFill>
                  <a:srgbClr val="000000"/>
                </a:solidFill>
                <a:highlight>
                  <a:schemeClr val="lt1"/>
                </a:highlight>
              </a:rPr>
              <a:t> </a:t>
            </a:r>
            <a:endParaRPr sz="1300">
              <a:solidFill>
                <a:srgbClr val="000000"/>
              </a:solidFill>
              <a:highlight>
                <a:schemeClr val="lt1"/>
              </a:highlight>
            </a:endParaRPr>
          </a:p>
          <a:p>
            <a:pPr indent="-311150" lvl="1" marL="914400" rtl="0" algn="just">
              <a:spcBef>
                <a:spcPts val="0"/>
              </a:spcBef>
              <a:spcAft>
                <a:spcPts val="0"/>
              </a:spcAft>
              <a:buClr>
                <a:srgbClr val="000000"/>
              </a:buClr>
              <a:buSzPts val="1300"/>
              <a:buChar char="-"/>
            </a:pPr>
            <a:r>
              <a:rPr lang="en" sz="1300">
                <a:solidFill>
                  <a:srgbClr val="000000"/>
                </a:solidFill>
                <a:highlight>
                  <a:schemeClr val="lt1"/>
                </a:highlight>
              </a:rPr>
              <a:t>We used Blockscout to track and verify our testnet locally on our computers</a:t>
            </a:r>
            <a:endParaRPr sz="1300">
              <a:solidFill>
                <a:srgbClr val="000000"/>
              </a:solidFill>
              <a:highlight>
                <a:schemeClr val="lt1"/>
              </a:highlight>
            </a:endParaRPr>
          </a:p>
          <a:p>
            <a:pPr indent="-311150" lvl="0" marL="457200" rtl="0" algn="just">
              <a:spcBef>
                <a:spcPts val="0"/>
              </a:spcBef>
              <a:spcAft>
                <a:spcPts val="0"/>
              </a:spcAft>
              <a:buClr>
                <a:srgbClr val="000000"/>
              </a:buClr>
              <a:buSzPts val="1300"/>
              <a:buFont typeface="Times New Roman"/>
              <a:buChar char="-"/>
            </a:pPr>
            <a:r>
              <a:rPr b="1" lang="en" sz="1300">
                <a:solidFill>
                  <a:srgbClr val="000000"/>
                </a:solidFill>
                <a:highlight>
                  <a:schemeClr val="lt1"/>
                </a:highlight>
              </a:rPr>
              <a:t>PostgreSQL</a:t>
            </a:r>
            <a:r>
              <a:rPr lang="en" sz="1300">
                <a:solidFill>
                  <a:srgbClr val="000000"/>
                </a:solidFill>
                <a:highlight>
                  <a:schemeClr val="lt1"/>
                </a:highlight>
              </a:rPr>
              <a:t> </a:t>
            </a:r>
            <a:endParaRPr sz="1300">
              <a:solidFill>
                <a:srgbClr val="000000"/>
              </a:solidFill>
              <a:highlight>
                <a:schemeClr val="lt1"/>
              </a:highlight>
            </a:endParaRPr>
          </a:p>
          <a:p>
            <a:pPr indent="-311150" lvl="1" marL="914400" rtl="0" algn="just">
              <a:spcBef>
                <a:spcPts val="0"/>
              </a:spcBef>
              <a:spcAft>
                <a:spcPts val="0"/>
              </a:spcAft>
              <a:buClr>
                <a:srgbClr val="000000"/>
              </a:buClr>
              <a:buSzPts val="1300"/>
              <a:buChar char="-"/>
            </a:pPr>
            <a:r>
              <a:rPr lang="en" sz="1300">
                <a:solidFill>
                  <a:srgbClr val="000000"/>
                </a:solidFill>
                <a:highlight>
                  <a:schemeClr val="lt1"/>
                </a:highlight>
              </a:rPr>
              <a:t>Incorporated behind the scenes by Blockscout</a:t>
            </a:r>
            <a:endParaRPr sz="1300">
              <a:solidFill>
                <a:srgbClr val="000000"/>
              </a:solidFill>
              <a:highlight>
                <a:schemeClr val="lt1"/>
              </a:highlight>
            </a:endParaRPr>
          </a:p>
          <a:p>
            <a:pPr indent="-311150" lvl="0" marL="457200" rtl="0" algn="just">
              <a:spcBef>
                <a:spcPts val="0"/>
              </a:spcBef>
              <a:spcAft>
                <a:spcPts val="0"/>
              </a:spcAft>
              <a:buClr>
                <a:srgbClr val="000000"/>
              </a:buClr>
              <a:buSzPts val="1300"/>
              <a:buFont typeface="Times New Roman"/>
              <a:buChar char="-"/>
            </a:pPr>
            <a:r>
              <a:rPr b="1" lang="en" sz="1300">
                <a:solidFill>
                  <a:srgbClr val="000000"/>
                </a:solidFill>
                <a:highlight>
                  <a:schemeClr val="lt1"/>
                </a:highlight>
              </a:rPr>
              <a:t>Docker</a:t>
            </a:r>
            <a:r>
              <a:rPr lang="en" sz="1300">
                <a:solidFill>
                  <a:srgbClr val="000000"/>
                </a:solidFill>
                <a:highlight>
                  <a:schemeClr val="lt1"/>
                </a:highlight>
              </a:rPr>
              <a:t> </a:t>
            </a:r>
            <a:endParaRPr sz="1300">
              <a:solidFill>
                <a:srgbClr val="000000"/>
              </a:solidFill>
              <a:highlight>
                <a:schemeClr val="lt1"/>
              </a:highlight>
            </a:endParaRPr>
          </a:p>
          <a:p>
            <a:pPr indent="-311150" lvl="1" marL="914400" rtl="0" algn="just">
              <a:spcBef>
                <a:spcPts val="0"/>
              </a:spcBef>
              <a:spcAft>
                <a:spcPts val="0"/>
              </a:spcAft>
              <a:buClr>
                <a:srgbClr val="000000"/>
              </a:buClr>
              <a:buSzPts val="1300"/>
              <a:buChar char="-"/>
            </a:pPr>
            <a:r>
              <a:rPr lang="en" sz="1300">
                <a:solidFill>
                  <a:srgbClr val="000000"/>
                </a:solidFill>
                <a:highlight>
                  <a:schemeClr val="lt1"/>
                </a:highlight>
              </a:rPr>
              <a:t>We used Docker to tie together all the pieces and “containerize” our custom network</a:t>
            </a:r>
            <a:endParaRPr sz="1300">
              <a:solidFill>
                <a:srgbClr val="000000"/>
              </a:solidFill>
              <a:highlight>
                <a:srgbClr val="FFFFFF"/>
              </a:highlight>
            </a:endParaRPr>
          </a:p>
          <a:p>
            <a:pPr indent="0" lvl="0" marL="0" rtl="0" algn="just">
              <a:spcBef>
                <a:spcPts val="3500"/>
              </a:spcBef>
              <a:spcAft>
                <a:spcPts val="0"/>
              </a:spcAft>
              <a:buNone/>
            </a:pPr>
            <a:r>
              <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3500"/>
              </a:spcBef>
              <a:spcAft>
                <a:spcPts val="0"/>
              </a:spcAft>
              <a:buNone/>
            </a:pPr>
            <a:r>
              <a:t/>
            </a:r>
            <a:endParaRPr sz="1300">
              <a:solidFill>
                <a:srgbClr val="444444"/>
              </a:solidFill>
              <a:highlight>
                <a:srgbClr val="FFFFFF"/>
              </a:highlight>
              <a:latin typeface="Arial"/>
              <a:ea typeface="Arial"/>
              <a:cs typeface="Arial"/>
              <a:sym typeface="Arial"/>
            </a:endParaRPr>
          </a:p>
          <a:p>
            <a:pPr indent="0" lvl="0" marL="0" rtl="0" algn="l">
              <a:spcBef>
                <a:spcPts val="3500"/>
              </a:spcBef>
              <a:spcAft>
                <a:spcPts val="1600"/>
              </a:spcAft>
              <a:buNone/>
            </a:pPr>
            <a:r>
              <a:t/>
            </a:r>
            <a:endParaRPr/>
          </a:p>
        </p:txBody>
      </p:sp>
      <p:pic>
        <p:nvPicPr>
          <p:cNvPr id="108" name="Google Shape;108;p16"/>
          <p:cNvPicPr preferRelativeResize="0"/>
          <p:nvPr/>
        </p:nvPicPr>
        <p:blipFill>
          <a:blip r:embed="rId3">
            <a:alphaModFix/>
          </a:blip>
          <a:stretch>
            <a:fillRect/>
          </a:stretch>
        </p:blipFill>
        <p:spPr>
          <a:xfrm>
            <a:off x="311700" y="3403800"/>
            <a:ext cx="2246050" cy="1347625"/>
          </a:xfrm>
          <a:prstGeom prst="rect">
            <a:avLst/>
          </a:prstGeom>
          <a:noFill/>
          <a:ln>
            <a:noFill/>
          </a:ln>
        </p:spPr>
      </p:pic>
      <p:pic>
        <p:nvPicPr>
          <p:cNvPr id="109" name="Google Shape;109;p16"/>
          <p:cNvPicPr preferRelativeResize="0"/>
          <p:nvPr/>
        </p:nvPicPr>
        <p:blipFill>
          <a:blip r:embed="rId4">
            <a:alphaModFix/>
          </a:blip>
          <a:stretch>
            <a:fillRect/>
          </a:stretch>
        </p:blipFill>
        <p:spPr>
          <a:xfrm>
            <a:off x="2698599" y="3307877"/>
            <a:ext cx="1798525" cy="1539475"/>
          </a:xfrm>
          <a:prstGeom prst="rect">
            <a:avLst/>
          </a:prstGeom>
          <a:noFill/>
          <a:ln>
            <a:noFill/>
          </a:ln>
        </p:spPr>
      </p:pic>
      <p:pic>
        <p:nvPicPr>
          <p:cNvPr id="110" name="Google Shape;110;p16"/>
          <p:cNvPicPr preferRelativeResize="0"/>
          <p:nvPr/>
        </p:nvPicPr>
        <p:blipFill>
          <a:blip r:embed="rId5">
            <a:alphaModFix/>
          </a:blip>
          <a:stretch>
            <a:fillRect/>
          </a:stretch>
        </p:blipFill>
        <p:spPr>
          <a:xfrm>
            <a:off x="4806825" y="3403800"/>
            <a:ext cx="1347625" cy="1347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Generating Two Ethereum Addresses</a:t>
            </a:r>
            <a:endParaRPr/>
          </a:p>
        </p:txBody>
      </p:sp>
      <p:sp>
        <p:nvSpPr>
          <p:cNvPr id="116" name="Google Shape;116;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sz="1300"/>
              <a:t>We used </a:t>
            </a:r>
            <a:r>
              <a:rPr b="1" lang="en" sz="1300"/>
              <a:t>Vanity ETH</a:t>
            </a:r>
            <a:r>
              <a:rPr lang="en" sz="1300"/>
              <a:t> to establish two seperate Ethereum addresses for our custom testnett (</a:t>
            </a:r>
            <a:r>
              <a:rPr lang="en" sz="1300" u="sng">
                <a:solidFill>
                  <a:schemeClr val="hlink"/>
                </a:solidFill>
                <a:hlinkClick r:id="rId3"/>
              </a:rPr>
              <a:t>https://vanity-eth.tk/</a:t>
            </a:r>
            <a:r>
              <a:rPr lang="en" sz="1300"/>
              <a:t>)</a:t>
            </a:r>
            <a:endParaRPr sz="1300"/>
          </a:p>
          <a:p>
            <a:pPr indent="-311150" lvl="1" marL="914400" rtl="0" algn="l">
              <a:spcBef>
                <a:spcPts val="0"/>
              </a:spcBef>
              <a:spcAft>
                <a:spcPts val="0"/>
              </a:spcAft>
              <a:buSzPts val="1300"/>
              <a:buFont typeface="Times New Roman"/>
              <a:buChar char="○"/>
            </a:pPr>
            <a:r>
              <a:rPr b="1" lang="en" sz="1300"/>
              <a:t>Buffer: </a:t>
            </a:r>
            <a:r>
              <a:rPr lang="en" sz="1300"/>
              <a:t>We preloaded all of our fake Ether onto this address</a:t>
            </a:r>
            <a:endParaRPr sz="1300"/>
          </a:p>
          <a:p>
            <a:pPr indent="-311150" lvl="1" marL="914400" rtl="0" algn="l">
              <a:spcBef>
                <a:spcPts val="0"/>
              </a:spcBef>
              <a:spcAft>
                <a:spcPts val="0"/>
              </a:spcAft>
              <a:buSzPts val="1300"/>
              <a:buFont typeface="Times New Roman"/>
              <a:buChar char="○"/>
            </a:pPr>
            <a:r>
              <a:rPr b="1" lang="en" sz="1300"/>
              <a:t>Signer: </a:t>
            </a:r>
            <a:r>
              <a:rPr lang="en" sz="1300"/>
              <a:t>We used this address to interact with our Geth node as the main miner for the network</a:t>
            </a:r>
            <a:endParaRPr sz="1300"/>
          </a:p>
          <a:p>
            <a:pPr indent="0" lvl="0" marL="0" rtl="0" algn="l">
              <a:spcBef>
                <a:spcPts val="1600"/>
              </a:spcBef>
              <a:spcAft>
                <a:spcPts val="0"/>
              </a:spcAft>
              <a:buNone/>
            </a:pPr>
            <a:r>
              <a:rPr b="1" lang="en" sz="1300"/>
              <a:t> 			 </a:t>
            </a:r>
            <a:r>
              <a:rPr b="1" lang="en" sz="1300"/>
              <a:t>Signer Account</a:t>
            </a:r>
            <a:r>
              <a:rPr lang="en" sz="1300"/>
              <a:t>:							            </a:t>
            </a:r>
            <a:r>
              <a:rPr b="1" lang="en" sz="1300"/>
              <a:t>Buffer Account</a:t>
            </a:r>
            <a:r>
              <a:rPr lang="en" sz="1300"/>
              <a:t>:</a:t>
            </a:r>
            <a:endParaRPr sz="1300"/>
          </a:p>
          <a:p>
            <a:pPr indent="0" lvl="0" marL="4572000" rtl="0" algn="l">
              <a:spcBef>
                <a:spcPts val="1600"/>
              </a:spcBef>
              <a:spcAft>
                <a:spcPts val="1600"/>
              </a:spcAft>
              <a:buNone/>
            </a:pPr>
            <a:r>
              <a:t/>
            </a:r>
            <a:endParaRPr sz="1300">
              <a:latin typeface="Times New Roman"/>
              <a:ea typeface="Times New Roman"/>
              <a:cs typeface="Times New Roman"/>
              <a:sym typeface="Times New Roman"/>
            </a:endParaRPr>
          </a:p>
        </p:txBody>
      </p:sp>
      <p:pic>
        <p:nvPicPr>
          <p:cNvPr id="117" name="Google Shape;117;p17"/>
          <p:cNvPicPr preferRelativeResize="0"/>
          <p:nvPr/>
        </p:nvPicPr>
        <p:blipFill>
          <a:blip r:embed="rId4">
            <a:alphaModFix/>
          </a:blip>
          <a:stretch>
            <a:fillRect/>
          </a:stretch>
        </p:blipFill>
        <p:spPr>
          <a:xfrm>
            <a:off x="103994" y="2687063"/>
            <a:ext cx="4468001" cy="2241075"/>
          </a:xfrm>
          <a:prstGeom prst="rect">
            <a:avLst/>
          </a:prstGeom>
          <a:noFill/>
          <a:ln>
            <a:noFill/>
          </a:ln>
        </p:spPr>
      </p:pic>
      <p:pic>
        <p:nvPicPr>
          <p:cNvPr id="118" name="Google Shape;118;p17"/>
          <p:cNvPicPr preferRelativeResize="0"/>
          <p:nvPr/>
        </p:nvPicPr>
        <p:blipFill>
          <a:blip r:embed="rId5">
            <a:alphaModFix/>
          </a:blip>
          <a:stretch>
            <a:fillRect/>
          </a:stretch>
        </p:blipFill>
        <p:spPr>
          <a:xfrm>
            <a:off x="4770750" y="2719550"/>
            <a:ext cx="4289524" cy="217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 (Continued)</a:t>
            </a:r>
            <a:endParaRPr/>
          </a:p>
        </p:txBody>
      </p:sp>
      <p:sp>
        <p:nvSpPr>
          <p:cNvPr id="124" name="Google Shape;12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We generated our two addresses and corresponding key pairs, saving them somewhere handy because we would need to use these at multiple points later on in the process</a:t>
            </a:r>
            <a:endParaRPr sz="1300"/>
          </a:p>
          <a:p>
            <a:pPr indent="0" lvl="0" marL="0" rtl="0" algn="l">
              <a:spcBef>
                <a:spcPts val="1600"/>
              </a:spcBef>
              <a:spcAft>
                <a:spcPts val="1600"/>
              </a:spcAft>
              <a:buNone/>
            </a:pPr>
            <a:r>
              <a:t/>
            </a:r>
            <a:endParaRPr sz="1300">
              <a:latin typeface="Times New Roman"/>
              <a:ea typeface="Times New Roman"/>
              <a:cs typeface="Times New Roman"/>
              <a:sym typeface="Times New Roman"/>
            </a:endParaRPr>
          </a:p>
        </p:txBody>
      </p:sp>
      <p:pic>
        <p:nvPicPr>
          <p:cNvPr id="125" name="Google Shape;125;p18"/>
          <p:cNvPicPr preferRelativeResize="0"/>
          <p:nvPr/>
        </p:nvPicPr>
        <p:blipFill>
          <a:blip r:embed="rId3">
            <a:alphaModFix/>
          </a:blip>
          <a:stretch>
            <a:fillRect/>
          </a:stretch>
        </p:blipFill>
        <p:spPr>
          <a:xfrm>
            <a:off x="644600" y="1960775"/>
            <a:ext cx="6037725" cy="230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Creating &amp; Defining Our Network Using A Custom JSON File</a:t>
            </a:r>
            <a:endParaRPr/>
          </a:p>
        </p:txBody>
      </p:sp>
      <p:sp>
        <p:nvSpPr>
          <p:cNvPr id="131" name="Google Shape;131;p19"/>
          <p:cNvSpPr txBox="1"/>
          <p:nvPr>
            <p:ph idx="1" type="body"/>
          </p:nvPr>
        </p:nvSpPr>
        <p:spPr>
          <a:xfrm>
            <a:off x="311700" y="1379800"/>
            <a:ext cx="8520600" cy="33390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We prepared our genesis.json file. </a:t>
            </a:r>
            <a:endParaRPr sz="1300"/>
          </a:p>
          <a:p>
            <a:pPr indent="-311150" lvl="1" marL="914400" rtl="0" algn="l">
              <a:lnSpc>
                <a:spcPct val="100000"/>
              </a:lnSpc>
              <a:spcBef>
                <a:spcPts val="0"/>
              </a:spcBef>
              <a:spcAft>
                <a:spcPts val="0"/>
              </a:spcAft>
              <a:buSzPts val="1300"/>
              <a:buChar char="○"/>
            </a:pPr>
            <a:r>
              <a:rPr lang="en" sz="1300">
                <a:solidFill>
                  <a:srgbClr val="444444"/>
                </a:solidFill>
                <a:highlight>
                  <a:srgbClr val="FFFFFF"/>
                </a:highlight>
              </a:rPr>
              <a:t>This file describes the initial state of our testnet, defining every part of it at its genesis!</a:t>
            </a:r>
            <a:endParaRPr sz="1300">
              <a:solidFill>
                <a:srgbClr val="444444"/>
              </a:solidFill>
              <a:highlight>
                <a:srgbClr val="FFFFFF"/>
              </a:highlight>
            </a:endParaRPr>
          </a:p>
          <a:p>
            <a:pPr indent="0" lvl="0" marL="0" rtl="0" algn="l">
              <a:lnSpc>
                <a:spcPct val="100000"/>
              </a:lnSpc>
              <a:spcBef>
                <a:spcPts val="1600"/>
              </a:spcBef>
              <a:spcAft>
                <a:spcPts val="0"/>
              </a:spcAft>
              <a:buNone/>
            </a:pPr>
            <a:r>
              <a:rPr b="1" lang="en" sz="1300">
                <a:solidFill>
                  <a:srgbClr val="444444"/>
                </a:solidFill>
                <a:highlight>
                  <a:srgbClr val="FFFFFF"/>
                </a:highlight>
              </a:rPr>
              <a:t> 	            g</a:t>
            </a:r>
            <a:r>
              <a:rPr b="1" lang="en" sz="1300">
                <a:solidFill>
                  <a:srgbClr val="444444"/>
                </a:solidFill>
                <a:highlight>
                  <a:srgbClr val="FFFFFF"/>
                </a:highlight>
              </a:rPr>
              <a:t>enesis.json File</a:t>
            </a:r>
            <a:r>
              <a:rPr lang="en" sz="1300">
                <a:solidFill>
                  <a:srgbClr val="444444"/>
                </a:solidFill>
                <a:highlight>
                  <a:srgbClr val="FFFFFF"/>
                </a:highlight>
              </a:rPr>
              <a:t>:</a:t>
            </a:r>
            <a:endParaRPr sz="1300">
              <a:solidFill>
                <a:srgbClr val="444444"/>
              </a:solidFill>
              <a:highlight>
                <a:srgbClr val="FFFFFF"/>
              </a:highlight>
            </a:endParaRPr>
          </a:p>
          <a:p>
            <a:pPr indent="0" lvl="0" marL="457200" rtl="0" algn="l">
              <a:spcBef>
                <a:spcPts val="1600"/>
              </a:spcBef>
              <a:spcAft>
                <a:spcPts val="0"/>
              </a:spcAft>
              <a:buNone/>
            </a:pPr>
            <a:r>
              <a:t/>
            </a:r>
            <a:endParaRPr sz="1300">
              <a:solidFill>
                <a:srgbClr val="444444"/>
              </a:solidFill>
              <a:highlight>
                <a:srgbClr val="FFFFFF"/>
              </a:highlight>
              <a:latin typeface="Times New Roman"/>
              <a:ea typeface="Times New Roman"/>
              <a:cs typeface="Times New Roman"/>
              <a:sym typeface="Times New Roman"/>
            </a:endParaRPr>
          </a:p>
          <a:p>
            <a:pPr indent="0" lvl="0" marL="457200" rtl="0" algn="l">
              <a:spcBef>
                <a:spcPts val="1600"/>
              </a:spcBef>
              <a:spcAft>
                <a:spcPts val="0"/>
              </a:spcAft>
              <a:buNone/>
            </a:pPr>
            <a:r>
              <a:t/>
            </a:r>
            <a:endParaRPr sz="1300">
              <a:solidFill>
                <a:srgbClr val="444444"/>
              </a:solidFill>
              <a:highlight>
                <a:srgbClr val="FFFFFF"/>
              </a:highlight>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sz="1300">
              <a:solidFill>
                <a:srgbClr val="444444"/>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300">
              <a:solidFill>
                <a:srgbClr val="444444"/>
              </a:solidFill>
              <a:highlight>
                <a:srgbClr val="FFFFFF"/>
              </a:highlight>
              <a:latin typeface="Times New Roman"/>
              <a:ea typeface="Times New Roman"/>
              <a:cs typeface="Times New Roman"/>
              <a:sym typeface="Times New Roman"/>
            </a:endParaRPr>
          </a:p>
        </p:txBody>
      </p:sp>
      <p:pic>
        <p:nvPicPr>
          <p:cNvPr id="132" name="Google Shape;132;p19"/>
          <p:cNvPicPr preferRelativeResize="0"/>
          <p:nvPr/>
        </p:nvPicPr>
        <p:blipFill>
          <a:blip r:embed="rId3">
            <a:alphaModFix/>
          </a:blip>
          <a:stretch>
            <a:fillRect/>
          </a:stretch>
        </p:blipFill>
        <p:spPr>
          <a:xfrm>
            <a:off x="461300" y="2341100"/>
            <a:ext cx="6806823" cy="2444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(Continued)</a:t>
            </a:r>
            <a:endParaRPr/>
          </a:p>
        </p:txBody>
      </p:sp>
      <p:sp>
        <p:nvSpPr>
          <p:cNvPr id="138" name="Google Shape;138;p20"/>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Below is a </a:t>
            </a:r>
            <a:r>
              <a:rPr lang="en" sz="1200"/>
              <a:t>brief</a:t>
            </a:r>
            <a:r>
              <a:rPr lang="en" sz="1200"/>
              <a:t> e</a:t>
            </a:r>
            <a:r>
              <a:rPr lang="en" sz="1200"/>
              <a:t>xplanation</a:t>
            </a:r>
            <a:r>
              <a:rPr lang="en" sz="1200"/>
              <a:t> for some of the key sections which we defined in our genesis.json file:</a:t>
            </a:r>
            <a:endParaRPr sz="1200"/>
          </a:p>
          <a:p>
            <a:pPr indent="-304800" lvl="0" marL="457200" rtl="0" algn="l">
              <a:lnSpc>
                <a:spcPct val="115000"/>
              </a:lnSpc>
              <a:spcBef>
                <a:spcPts val="1600"/>
              </a:spcBef>
              <a:spcAft>
                <a:spcPts val="0"/>
              </a:spcAft>
              <a:buSzPts val="1200"/>
              <a:buFont typeface="Times New Roman"/>
              <a:buChar char="●"/>
            </a:pPr>
            <a:r>
              <a:rPr b="1" lang="en" sz="1200"/>
              <a:t>Config Section</a:t>
            </a:r>
            <a:r>
              <a:rPr lang="en" sz="1200"/>
              <a:t>- </a:t>
            </a:r>
            <a:r>
              <a:rPr lang="en" sz="1200">
                <a:solidFill>
                  <a:srgbClr val="444444"/>
                </a:solidFill>
                <a:highlight>
                  <a:srgbClr val="FFFFFF"/>
                </a:highlight>
              </a:rPr>
              <a:t>Config section describes core blockchain settings.</a:t>
            </a:r>
            <a:endParaRPr sz="1200">
              <a:solidFill>
                <a:srgbClr val="444444"/>
              </a:solidFill>
              <a:highlight>
                <a:srgbClr val="FFFFFF"/>
              </a:highlight>
            </a:endParaRPr>
          </a:p>
          <a:p>
            <a:pPr indent="-304800" lvl="1" marL="914400" rtl="0" algn="l">
              <a:lnSpc>
                <a:spcPct val="115000"/>
              </a:lnSpc>
              <a:spcBef>
                <a:spcPts val="0"/>
              </a:spcBef>
              <a:spcAft>
                <a:spcPts val="0"/>
              </a:spcAft>
              <a:buSzPts val="1200"/>
              <a:buFont typeface="Times New Roman"/>
              <a:buChar char="○"/>
            </a:pPr>
            <a:r>
              <a:rPr b="1" lang="en" sz="1200">
                <a:solidFill>
                  <a:srgbClr val="444444"/>
                </a:solidFill>
                <a:highlight>
                  <a:srgbClr val="FFFFFF"/>
                </a:highlight>
              </a:rPr>
              <a:t>ChainID</a:t>
            </a:r>
            <a:r>
              <a:rPr lang="en" sz="1200">
                <a:solidFill>
                  <a:srgbClr val="444444"/>
                </a:solidFill>
                <a:highlight>
                  <a:srgbClr val="FFFFFF"/>
                </a:highlight>
              </a:rPr>
              <a:t> - Identifies the blockchain: </a:t>
            </a:r>
            <a:r>
              <a:rPr b="1" lang="en" sz="1200">
                <a:solidFill>
                  <a:srgbClr val="444444"/>
                </a:solidFill>
                <a:highlight>
                  <a:srgbClr val="FFFFFF"/>
                </a:highlight>
              </a:rPr>
              <a:t>We chose 2323 as our ChainID</a:t>
            </a:r>
            <a:endParaRPr b="1" sz="1200">
              <a:solidFill>
                <a:srgbClr val="444444"/>
              </a:solidFill>
              <a:highlight>
                <a:srgbClr val="FFFFFF"/>
              </a:highlight>
            </a:endParaRPr>
          </a:p>
          <a:p>
            <a:pPr indent="-304800" lvl="1" marL="914400" rtl="0" algn="l">
              <a:lnSpc>
                <a:spcPct val="115000"/>
              </a:lnSpc>
              <a:spcBef>
                <a:spcPts val="0"/>
              </a:spcBef>
              <a:spcAft>
                <a:spcPts val="0"/>
              </a:spcAft>
              <a:buClr>
                <a:srgbClr val="444444"/>
              </a:buClr>
              <a:buSzPts val="1200"/>
              <a:buFont typeface="Times New Roman"/>
              <a:buChar char="○"/>
            </a:pPr>
            <a:r>
              <a:rPr b="1" lang="en" sz="1200">
                <a:solidFill>
                  <a:srgbClr val="444444"/>
                </a:solidFill>
                <a:highlight>
                  <a:srgbClr val="FFFFFF"/>
                </a:highlight>
              </a:rPr>
              <a:t>Clique - </a:t>
            </a:r>
            <a:r>
              <a:rPr lang="en" sz="1200">
                <a:solidFill>
                  <a:srgbClr val="444444"/>
                </a:solidFill>
                <a:highlight>
                  <a:srgbClr val="FFFFFF"/>
                </a:highlight>
              </a:rPr>
              <a:t>describes configuration for Clique consensus protocol which contains two important fields:</a:t>
            </a:r>
            <a:endParaRPr sz="1200">
              <a:solidFill>
                <a:srgbClr val="444444"/>
              </a:solidFill>
              <a:highlight>
                <a:srgbClr val="FFFFFF"/>
              </a:highlight>
            </a:endParaRPr>
          </a:p>
          <a:p>
            <a:pPr indent="-304800" lvl="2" marL="1371600" rtl="0" algn="l">
              <a:lnSpc>
                <a:spcPct val="115000"/>
              </a:lnSpc>
              <a:spcBef>
                <a:spcPts val="0"/>
              </a:spcBef>
              <a:spcAft>
                <a:spcPts val="0"/>
              </a:spcAft>
              <a:buClr>
                <a:srgbClr val="444444"/>
              </a:buClr>
              <a:buSzPts val="1200"/>
              <a:buFont typeface="Times New Roman"/>
              <a:buChar char="■"/>
            </a:pPr>
            <a:r>
              <a:rPr b="1" lang="en" sz="1200">
                <a:solidFill>
                  <a:srgbClr val="444444"/>
                </a:solidFill>
                <a:highlight>
                  <a:srgbClr val="FFFFFF"/>
                </a:highlight>
              </a:rPr>
              <a:t>Period - </a:t>
            </a:r>
            <a:r>
              <a:rPr lang="en" sz="1200">
                <a:solidFill>
                  <a:srgbClr val="444444"/>
                </a:solidFill>
                <a:highlight>
                  <a:srgbClr val="FFFFFF"/>
                </a:highlight>
              </a:rPr>
              <a:t>How often blocks will be mined (in seconds): </a:t>
            </a:r>
            <a:r>
              <a:rPr b="1" lang="en" sz="1200">
                <a:solidFill>
                  <a:srgbClr val="444444"/>
                </a:solidFill>
                <a:highlight>
                  <a:srgbClr val="FFFFFF"/>
                </a:highlight>
              </a:rPr>
              <a:t>We chose 60 seconds, or every minute</a:t>
            </a:r>
            <a:endParaRPr b="1" sz="1200">
              <a:solidFill>
                <a:srgbClr val="444444"/>
              </a:solidFill>
              <a:highlight>
                <a:srgbClr val="FFFFFF"/>
              </a:highlight>
            </a:endParaRPr>
          </a:p>
          <a:p>
            <a:pPr indent="-304800" lvl="2" marL="1371600" rtl="0" algn="l">
              <a:lnSpc>
                <a:spcPct val="115000"/>
              </a:lnSpc>
              <a:spcBef>
                <a:spcPts val="0"/>
              </a:spcBef>
              <a:spcAft>
                <a:spcPts val="0"/>
              </a:spcAft>
              <a:buClr>
                <a:srgbClr val="444444"/>
              </a:buClr>
              <a:buSzPts val="1200"/>
              <a:buFont typeface="Times New Roman"/>
              <a:buChar char="■"/>
            </a:pPr>
            <a:r>
              <a:rPr b="1" lang="en" sz="1200">
                <a:solidFill>
                  <a:srgbClr val="444444"/>
                </a:solidFill>
                <a:highlight>
                  <a:srgbClr val="FFFFFF"/>
                </a:highlight>
              </a:rPr>
              <a:t>Epoch- </a:t>
            </a:r>
            <a:r>
              <a:rPr lang="en" sz="1200">
                <a:solidFill>
                  <a:srgbClr val="444444"/>
                </a:solidFill>
                <a:highlight>
                  <a:srgbClr val="FFFFFF"/>
                </a:highlight>
              </a:rPr>
              <a:t>The length of an epoch: </a:t>
            </a:r>
            <a:r>
              <a:rPr b="1" lang="en" sz="1200">
                <a:solidFill>
                  <a:srgbClr val="444444"/>
                </a:solidFill>
                <a:highlight>
                  <a:srgbClr val="FFFFFF"/>
                </a:highlight>
              </a:rPr>
              <a:t>Epoch is a period in which signers can vote on either adding or kicking out validators from the group.</a:t>
            </a:r>
            <a:endParaRPr sz="1200">
              <a:solidFill>
                <a:srgbClr val="444444"/>
              </a:solidFill>
              <a:highlight>
                <a:srgbClr val="FFFFFF"/>
              </a:highlight>
            </a:endParaRPr>
          </a:p>
          <a:p>
            <a:pPr indent="-304800" lvl="0" marL="914400" rtl="0" algn="l">
              <a:lnSpc>
                <a:spcPct val="115000"/>
              </a:lnSpc>
              <a:spcBef>
                <a:spcPts val="0"/>
              </a:spcBef>
              <a:spcAft>
                <a:spcPts val="0"/>
              </a:spcAft>
              <a:buClr>
                <a:srgbClr val="444444"/>
              </a:buClr>
              <a:buSzPts val="1200"/>
              <a:buFont typeface="Times New Roman"/>
              <a:buChar char="●"/>
            </a:pPr>
            <a:r>
              <a:rPr b="1" lang="en" sz="1200">
                <a:solidFill>
                  <a:srgbClr val="444444"/>
                </a:solidFill>
                <a:highlight>
                  <a:srgbClr val="FFFFFF"/>
                </a:highlight>
              </a:rPr>
              <a:t>Alloc</a:t>
            </a:r>
            <a:r>
              <a:rPr lang="en" sz="1200">
                <a:solidFill>
                  <a:srgbClr val="444444"/>
                </a:solidFill>
                <a:highlight>
                  <a:srgbClr val="FFFFFF"/>
                </a:highlight>
              </a:rPr>
              <a:t> - This section describes initial balances of accounts on the network: </a:t>
            </a:r>
            <a:r>
              <a:rPr b="1" lang="en" sz="1200">
                <a:solidFill>
                  <a:srgbClr val="444444"/>
                </a:solidFill>
                <a:highlight>
                  <a:srgbClr val="FFFFFF"/>
                </a:highlight>
              </a:rPr>
              <a:t>This is where we loaded in our Buffer Account address to pre-load all of our network’s fake Ether</a:t>
            </a:r>
            <a:endParaRPr b="1" sz="1200">
              <a:solidFill>
                <a:srgbClr val="444444"/>
              </a:solidFill>
              <a:highlight>
                <a:srgbClr val="FFFFFF"/>
              </a:highlight>
            </a:endParaRPr>
          </a:p>
          <a:p>
            <a:pPr indent="0" lvl="0" marL="914400" rtl="0" algn="l">
              <a:spcBef>
                <a:spcPts val="1600"/>
              </a:spcBef>
              <a:spcAft>
                <a:spcPts val="0"/>
              </a:spcAft>
              <a:buNone/>
            </a:pPr>
            <a:r>
              <a:t/>
            </a:r>
            <a:endParaRPr sz="1300">
              <a:solidFill>
                <a:srgbClr val="444444"/>
              </a:solidFill>
              <a:highlight>
                <a:srgbClr val="FFFFFF"/>
              </a:highlight>
              <a:latin typeface="Times New Roman"/>
              <a:ea typeface="Times New Roman"/>
              <a:cs typeface="Times New Roman"/>
              <a:sym typeface="Times New Roman"/>
            </a:endParaRPr>
          </a:p>
          <a:p>
            <a:pPr indent="0" lvl="0" marL="457200" rtl="0" algn="l">
              <a:spcBef>
                <a:spcPts val="1600"/>
              </a:spcBef>
              <a:spcAft>
                <a:spcPts val="1600"/>
              </a:spcAft>
              <a:buNone/>
            </a:pPr>
            <a:r>
              <a:t/>
            </a:r>
            <a:endParaRPr sz="1300">
              <a:solidFill>
                <a:srgbClr val="444444"/>
              </a:solidFill>
              <a:highlight>
                <a:srgbClr val="FFFFFF"/>
              </a:highlight>
              <a:latin typeface="Times New Roman"/>
              <a:ea typeface="Times New Roman"/>
              <a:cs typeface="Times New Roman"/>
              <a:sym typeface="Times New Roman"/>
            </a:endParaRPr>
          </a:p>
        </p:txBody>
      </p:sp>
      <p:pic>
        <p:nvPicPr>
          <p:cNvPr id="139" name="Google Shape;139;p20"/>
          <p:cNvPicPr preferRelativeResize="0"/>
          <p:nvPr/>
        </p:nvPicPr>
        <p:blipFill>
          <a:blip r:embed="rId3">
            <a:alphaModFix/>
          </a:blip>
          <a:stretch>
            <a:fillRect/>
          </a:stretch>
        </p:blipFill>
        <p:spPr>
          <a:xfrm>
            <a:off x="382750" y="3269625"/>
            <a:ext cx="3342250" cy="158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Bootstrapping The Network</a:t>
            </a:r>
            <a:endParaRPr/>
          </a:p>
        </p:txBody>
      </p:sp>
      <p:sp>
        <p:nvSpPr>
          <p:cNvPr id="145" name="Google Shape;145;p21"/>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In order to bootstrap the network, we had to create a docker-compose.yml file.</a:t>
            </a:r>
            <a:endParaRPr sz="1200"/>
          </a:p>
          <a:p>
            <a:pPr indent="0" lvl="0" marL="0" rtl="0" algn="l">
              <a:lnSpc>
                <a:spcPct val="100000"/>
              </a:lnSpc>
              <a:spcBef>
                <a:spcPts val="1600"/>
              </a:spcBef>
              <a:spcAft>
                <a:spcPts val="0"/>
              </a:spcAft>
              <a:buNone/>
            </a:pPr>
            <a:r>
              <a:rPr b="1" lang="en" sz="1200"/>
              <a:t>docker-compose.yml:</a:t>
            </a:r>
            <a:endParaRPr b="1" sz="1200"/>
          </a:p>
          <a:p>
            <a:pPr indent="0" lvl="0" marL="0" rtl="0" algn="l">
              <a:spcBef>
                <a:spcPts val="1600"/>
              </a:spcBef>
              <a:spcAft>
                <a:spcPts val="1600"/>
              </a:spcAft>
              <a:buNone/>
            </a:pPr>
            <a:r>
              <a:t/>
            </a:r>
            <a:endParaRPr b="1" sz="1200">
              <a:latin typeface="Times New Roman"/>
              <a:ea typeface="Times New Roman"/>
              <a:cs typeface="Times New Roman"/>
              <a:sym typeface="Times New Roman"/>
            </a:endParaRPr>
          </a:p>
        </p:txBody>
      </p:sp>
      <p:pic>
        <p:nvPicPr>
          <p:cNvPr id="146" name="Google Shape;146;p21"/>
          <p:cNvPicPr preferRelativeResize="0"/>
          <p:nvPr/>
        </p:nvPicPr>
        <p:blipFill>
          <a:blip r:embed="rId3">
            <a:alphaModFix/>
          </a:blip>
          <a:stretch>
            <a:fillRect/>
          </a:stretch>
        </p:blipFill>
        <p:spPr>
          <a:xfrm>
            <a:off x="1896200" y="1347925"/>
            <a:ext cx="4756124" cy="30690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