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penser Cheu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elveticaNeue-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HelveticaNeue-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4-20T21:26:12.925">
    <p:pos x="288" y="852"/>
    <p:text>reference for personal understanding: https://www.statnews.com/2020/05/21/coronavirus-hijacks-cells-in-unique-ways/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319e13d27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Chris</a:t>
            </a:r>
            <a:endParaRPr/>
          </a:p>
        </p:txBody>
      </p:sp>
      <p:sp>
        <p:nvSpPr>
          <p:cNvPr id="111" name="Google Shape;111;gd319e13d27_0_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d5b26f6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d5b26f6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36910f93b_1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36910f93b_1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After the first computation iteration is done i.e. all the checks as shown in the activity flow diagram is performed, the simulation plotting starts and it continues till the end of the computation. Also video is being with each snapshot of the simulation</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36910f9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36910f9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36910f93b_1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36910f93b_1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d5b26f6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d5b26f6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 End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36910f9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36910f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 Begin</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00ea08a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00ea08a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03ee1b1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03ee1b1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03ee1b16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03ee1b16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d5b26f6e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d5b26f6e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319e13d2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319e13d2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36910f93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36910f93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319e13d2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319e13d2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 End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d5b26f6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d5b26f6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36910f93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36910f93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36910f9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36910f9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Spenser Start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Attempted quarantine = replicate forced quarantine by Chinese Goverment on Hubei province (aka GROUND ZERO for COVID-19)</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Moderate distancing = 75% of population adopt social distancing</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Extensive distancing = 1 out of every 8 people can move AKA 7 out of 8 people social distancing </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i="1" sz="10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319e13d2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319e13d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319e13d2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319e13d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Spenser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319e13d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319e13d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Spenser End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d5b26f6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d5b26f6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Tushar Begin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idx="1" type="body"/>
          </p:nvPr>
        </p:nvSpPr>
        <p:spPr>
          <a:xfrm>
            <a:off x="457200" y="1200150"/>
            <a:ext cx="8229600" cy="339447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14"/>
          <p:cNvSpPr txBox="1"/>
          <p:nvPr>
            <p:ph type="ctrTitle"/>
          </p:nvPr>
        </p:nvSpPr>
        <p:spPr>
          <a:xfrm>
            <a:off x="457200" y="628651"/>
            <a:ext cx="8229600" cy="5715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5"/>
          <p:cNvSpPr txBox="1"/>
          <p:nvPr>
            <p:ph type="title"/>
          </p:nvPr>
        </p:nvSpPr>
        <p:spPr>
          <a:xfrm>
            <a:off x="457200" y="3305175"/>
            <a:ext cx="8229600" cy="97831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15"/>
          <p:cNvSpPr txBox="1"/>
          <p:nvPr>
            <p:ph idx="1" type="body"/>
          </p:nvPr>
        </p:nvSpPr>
        <p:spPr>
          <a:xfrm>
            <a:off x="457200" y="2180035"/>
            <a:ext cx="8229600" cy="107751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67" name="Google Shape;67;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6"/>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16"/>
          <p:cNvSpPr/>
          <p:nvPr>
            <p:ph idx="2" type="pic"/>
          </p:nvPr>
        </p:nvSpPr>
        <p:spPr>
          <a:xfrm>
            <a:off x="1792288" y="628649"/>
            <a:ext cx="5486400" cy="291703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16"/>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4" name="Google Shape;74;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17"/>
          <p:cNvSpPr txBox="1"/>
          <p:nvPr>
            <p:ph type="title"/>
          </p:nvPr>
        </p:nvSpPr>
        <p:spPr>
          <a:xfrm>
            <a:off x="457200" y="571500"/>
            <a:ext cx="3008313" cy="5048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 name="Google Shape;79;p17"/>
          <p:cNvSpPr txBox="1"/>
          <p:nvPr>
            <p:ph idx="1" type="body"/>
          </p:nvPr>
        </p:nvSpPr>
        <p:spPr>
          <a:xfrm>
            <a:off x="3575050" y="571500"/>
            <a:ext cx="5111750" cy="4023122"/>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80" name="Google Shape;80;p17"/>
          <p:cNvSpPr txBox="1"/>
          <p:nvPr>
            <p:ph idx="2" type="body"/>
          </p:nvPr>
        </p:nvSpPr>
        <p:spPr>
          <a:xfrm>
            <a:off x="457200" y="1143000"/>
            <a:ext cx="3008313" cy="345162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1" name="Google Shape;81;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457200" y="594122"/>
            <a:ext cx="8229600" cy="72032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20"/>
          <p:cNvSpPr txBox="1"/>
          <p:nvPr>
            <p:ph type="title"/>
          </p:nvPr>
        </p:nvSpPr>
        <p:spPr>
          <a:xfrm>
            <a:off x="457200" y="457200"/>
            <a:ext cx="8229600" cy="60602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 name="Google Shape;95;p20"/>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96" name="Google Shape;96;p20"/>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97" name="Google Shape;97;p20"/>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98" name="Google Shape;98;p20"/>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99" name="Google Shape;99;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2" name="Shape 102"/>
        <p:cNvGrpSpPr/>
        <p:nvPr/>
      </p:nvGrpSpPr>
      <p:grpSpPr>
        <a:xfrm>
          <a:off x="0" y="0"/>
          <a:ext cx="0" cy="0"/>
          <a:chOff x="0" y="0"/>
          <a:chExt cx="0" cy="0"/>
        </a:xfrm>
      </p:grpSpPr>
      <p:sp>
        <p:nvSpPr>
          <p:cNvPr id="103" name="Google Shape;103;p21"/>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04" name="Google Shape;104;p21"/>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05" name="Google Shape;105;p21"/>
          <p:cNvSpPr txBox="1"/>
          <p:nvPr>
            <p:ph type="ctrTitle"/>
          </p:nvPr>
        </p:nvSpPr>
        <p:spPr>
          <a:xfrm>
            <a:off x="457200" y="628651"/>
            <a:ext cx="8229600" cy="5715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 name="Google Shape;106;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457200" y="1200150"/>
            <a:ext cx="8229600" cy="3394471"/>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4" name="Google Shape;54;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
        <p:nvSpPr>
          <p:cNvPr id="55" name="Google Shape;55;p13"/>
          <p:cNvSpPr txBox="1"/>
          <p:nvPr>
            <p:ph type="title"/>
          </p:nvPr>
        </p:nvSpPr>
        <p:spPr>
          <a:xfrm>
            <a:off x="457200" y="571500"/>
            <a:ext cx="8229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9pPr>
          </a:lstStyle>
          <a:p/>
        </p:txBody>
      </p:sp>
      <p:pic>
        <p:nvPicPr>
          <p:cNvPr descr="red_neu_logo.png" id="56" name="Google Shape;56;p13"/>
          <p:cNvPicPr preferRelativeResize="0"/>
          <p:nvPr/>
        </p:nvPicPr>
        <p:blipFill rotWithShape="1">
          <a:blip r:embed="rId1">
            <a:alphaModFix/>
          </a:blip>
          <a:srcRect b="0" l="0" r="0" t="0"/>
          <a:stretch/>
        </p:blipFill>
        <p:spPr>
          <a:xfrm>
            <a:off x="457200" y="205978"/>
            <a:ext cx="2057400" cy="194072"/>
          </a:xfrm>
          <a:prstGeom prst="rect">
            <a:avLst/>
          </a:prstGeom>
          <a:noFill/>
          <a:ln>
            <a:noFill/>
          </a:ln>
        </p:spPr>
      </p:pic>
      <p:cxnSp>
        <p:nvCxnSpPr>
          <p:cNvPr id="57" name="Google Shape;57;p13"/>
          <p:cNvCxnSpPr/>
          <p:nvPr/>
        </p:nvCxnSpPr>
        <p:spPr>
          <a:xfrm>
            <a:off x="457200" y="457200"/>
            <a:ext cx="8229600" cy="0"/>
          </a:xfrm>
          <a:prstGeom prst="straightConnector1">
            <a:avLst/>
          </a:prstGeom>
          <a:noFill/>
          <a:ln cap="flat" cmpd="sng" w="25400">
            <a:solidFill>
              <a:srgbClr val="D9D9D9"/>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www.youtube.com/watch?v=nzHNcArtM8E" TargetMode="Externa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ctrTitle"/>
          </p:nvPr>
        </p:nvSpPr>
        <p:spPr>
          <a:xfrm>
            <a:off x="457200" y="1089400"/>
            <a:ext cx="8229600" cy="171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
              <a:t>Epidemiology Simulation of COVID-19:</a:t>
            </a:r>
            <a:endParaRPr/>
          </a:p>
          <a:p>
            <a:pPr indent="0" lvl="0" marL="0" rtl="0" algn="ctr">
              <a:lnSpc>
                <a:spcPct val="115000"/>
              </a:lnSpc>
              <a:spcBef>
                <a:spcPts val="0"/>
              </a:spcBef>
              <a:spcAft>
                <a:spcPts val="0"/>
              </a:spcAft>
              <a:buClr>
                <a:schemeClr val="dk1"/>
              </a:buClr>
              <a:buSzPts val="1100"/>
              <a:buFont typeface="Arial"/>
              <a:buNone/>
            </a:pPr>
            <a:r>
              <a:rPr lang="en" sz="2800">
                <a:solidFill>
                  <a:schemeClr val="dk1"/>
                </a:solidFill>
              </a:rPr>
              <a:t>Understanding the Spread</a:t>
            </a:r>
            <a:endParaRPr sz="28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2800">
                <a:solidFill>
                  <a:schemeClr val="dk1"/>
                </a:solidFill>
              </a:rPr>
              <a:t> of a Global Pandemic</a:t>
            </a:r>
            <a:endParaRPr sz="4500"/>
          </a:p>
        </p:txBody>
      </p:sp>
      <p:sp>
        <p:nvSpPr>
          <p:cNvPr id="114" name="Google Shape;114;p22"/>
          <p:cNvSpPr txBox="1"/>
          <p:nvPr>
            <p:ph idx="1" type="body"/>
          </p:nvPr>
        </p:nvSpPr>
        <p:spPr>
          <a:xfrm>
            <a:off x="244050" y="2859888"/>
            <a:ext cx="8655900" cy="515100"/>
          </a:xfrm>
          <a:prstGeom prst="rect">
            <a:avLst/>
          </a:prstGeom>
          <a:noFill/>
          <a:ln>
            <a:noFill/>
          </a:ln>
        </p:spPr>
        <p:txBody>
          <a:bodyPr anchorCtr="0" anchor="t" bIns="45700" lIns="91425" spcFirstLastPara="1" rIns="91425" wrap="square" tIns="45700">
            <a:noAutofit/>
          </a:bodyPr>
          <a:lstStyle/>
          <a:p>
            <a:pPr indent="-139700" lvl="0" marL="342900" marR="0" rtl="0" algn="ctr">
              <a:lnSpc>
                <a:spcPct val="100000"/>
              </a:lnSpc>
              <a:spcBef>
                <a:spcPts val="0"/>
              </a:spcBef>
              <a:spcAft>
                <a:spcPts val="0"/>
              </a:spcAft>
              <a:buClr>
                <a:schemeClr val="dk1"/>
              </a:buClr>
              <a:buSzPts val="3200"/>
              <a:buFont typeface="Arial"/>
              <a:buNone/>
            </a:pPr>
            <a:r>
              <a:rPr lang="en" sz="1800"/>
              <a:t>Team 3: Spenser Cheung, Tushar Goel, Christopher Magana, and Steven Nguyen</a:t>
            </a:r>
            <a:endParaRPr sz="1800">
              <a:solidFill>
                <a:schemeClr val="dk1"/>
              </a:solidFill>
              <a:latin typeface="Helvetica Neue"/>
              <a:ea typeface="Helvetica Neue"/>
              <a:cs typeface="Helvetica Neue"/>
              <a:sym typeface="Helvetica Neue"/>
            </a:endParaRPr>
          </a:p>
        </p:txBody>
      </p:sp>
      <p:pic>
        <p:nvPicPr>
          <p:cNvPr id="115" name="Google Shape;115;p22"/>
          <p:cNvPicPr preferRelativeResize="0"/>
          <p:nvPr/>
        </p:nvPicPr>
        <p:blipFill>
          <a:blip r:embed="rId3">
            <a:alphaModFix/>
          </a:blip>
          <a:stretch>
            <a:fillRect/>
          </a:stretch>
        </p:blipFill>
        <p:spPr>
          <a:xfrm>
            <a:off x="3814138" y="3428275"/>
            <a:ext cx="1515725" cy="151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381000" y="1276350"/>
            <a:ext cx="8319900" cy="3711000"/>
          </a:xfrm>
          <a:prstGeom prst="rect">
            <a:avLst/>
          </a:prstGeom>
        </p:spPr>
        <p:txBody>
          <a:bodyPr anchorCtr="0" anchor="t" bIns="45700" lIns="91425" spcFirstLastPara="1" rIns="91425" wrap="square" tIns="45700">
            <a:noAutofit/>
          </a:bodyPr>
          <a:lstStyle/>
          <a:p>
            <a:pPr indent="-355600" lvl="1" marL="914400" rtl="0" algn="l">
              <a:spcBef>
                <a:spcPts val="360"/>
              </a:spcBef>
              <a:spcAft>
                <a:spcPts val="0"/>
              </a:spcAft>
              <a:buSzPts val="2000"/>
              <a:buChar char="–"/>
            </a:pPr>
            <a:r>
              <a:rPr lang="en" sz="2000"/>
              <a:t>A series of vectors are used to continually update the current status of each node.  Specifically:</a:t>
            </a:r>
            <a:endParaRPr sz="2000"/>
          </a:p>
          <a:p>
            <a:pPr indent="-355600" lvl="2" marL="1371600" rtl="0" algn="l">
              <a:spcBef>
                <a:spcPts val="0"/>
              </a:spcBef>
              <a:spcAft>
                <a:spcPts val="0"/>
              </a:spcAft>
              <a:buSzPts val="2000"/>
              <a:buChar char="•"/>
            </a:pPr>
            <a:r>
              <a:rPr lang="en" sz="2000"/>
              <a:t>Current Status</a:t>
            </a:r>
            <a:endParaRPr sz="2000"/>
          </a:p>
          <a:p>
            <a:pPr indent="-355600" lvl="2" marL="1371600" rtl="0" algn="l">
              <a:spcBef>
                <a:spcPts val="0"/>
              </a:spcBef>
              <a:spcAft>
                <a:spcPts val="0"/>
              </a:spcAft>
              <a:buSzPts val="2000"/>
              <a:buChar char="•"/>
            </a:pPr>
            <a:r>
              <a:rPr lang="en" sz="2000"/>
              <a:t>Time until status change (if susceptible / infected)</a:t>
            </a:r>
            <a:endParaRPr sz="2000"/>
          </a:p>
          <a:p>
            <a:pPr indent="-355600" lvl="2" marL="1371600" rtl="0" algn="l">
              <a:spcBef>
                <a:spcPts val="0"/>
              </a:spcBef>
              <a:spcAft>
                <a:spcPts val="0"/>
              </a:spcAft>
              <a:buSzPts val="2000"/>
              <a:buChar char="•"/>
            </a:pPr>
            <a:r>
              <a:rPr lang="en" sz="2000"/>
              <a:t>Current Position &amp; Movement</a:t>
            </a:r>
            <a:endParaRPr sz="2000"/>
          </a:p>
          <a:p>
            <a:pPr indent="-355600" lvl="1" marL="914400" rtl="0" algn="l">
              <a:spcBef>
                <a:spcPts val="0"/>
              </a:spcBef>
              <a:spcAft>
                <a:spcPts val="0"/>
              </a:spcAft>
              <a:buSzPts val="2000"/>
              <a:buChar char="–"/>
            </a:pPr>
            <a:r>
              <a:rPr lang="en" sz="2000"/>
              <a:t>In effect, as time progresses, we can keep track of how nodes act and whether a discrete event, such as a collision occurs.</a:t>
            </a:r>
            <a:endParaRPr sz="2000"/>
          </a:p>
          <a:p>
            <a:pPr indent="-355600" lvl="1" marL="914400" rtl="0" algn="l">
              <a:spcBef>
                <a:spcPts val="0"/>
              </a:spcBef>
              <a:spcAft>
                <a:spcPts val="0"/>
              </a:spcAft>
              <a:buSzPts val="2000"/>
              <a:buChar char="–"/>
            </a:pPr>
            <a:r>
              <a:rPr lang="en" sz="2000"/>
              <a:t>In the case of a collision, we consider how each node changes after the interaction based on each node’s previous status and movement.</a:t>
            </a:r>
            <a:endParaRPr sz="2000"/>
          </a:p>
        </p:txBody>
      </p:sp>
      <p:sp>
        <p:nvSpPr>
          <p:cNvPr id="187" name="Google Shape;187;p31"/>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Simulation Functionality</a:t>
            </a:r>
            <a:endParaRPr sz="3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ctrTitle"/>
          </p:nvPr>
        </p:nvSpPr>
        <p:spPr>
          <a:xfrm>
            <a:off x="381000" y="476250"/>
            <a:ext cx="8229600" cy="6402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Activity Flow Diagram</a:t>
            </a:r>
            <a:endParaRPr sz="3400"/>
          </a:p>
        </p:txBody>
      </p:sp>
      <p:sp>
        <p:nvSpPr>
          <p:cNvPr id="193" name="Google Shape;193;p32"/>
          <p:cNvSpPr/>
          <p:nvPr/>
        </p:nvSpPr>
        <p:spPr>
          <a:xfrm>
            <a:off x="3850200" y="1440150"/>
            <a:ext cx="14436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Computation Start</a:t>
            </a:r>
            <a:endParaRPr sz="1100"/>
          </a:p>
        </p:txBody>
      </p:sp>
      <p:sp>
        <p:nvSpPr>
          <p:cNvPr id="194" name="Google Shape;194;p32"/>
          <p:cNvSpPr/>
          <p:nvPr/>
        </p:nvSpPr>
        <p:spPr>
          <a:xfrm>
            <a:off x="3864525" y="2205660"/>
            <a:ext cx="1371600" cy="4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Infected Individual Check</a:t>
            </a:r>
            <a:endParaRPr sz="1100"/>
          </a:p>
        </p:txBody>
      </p:sp>
      <p:sp>
        <p:nvSpPr>
          <p:cNvPr id="195" name="Google Shape;195;p32"/>
          <p:cNvSpPr/>
          <p:nvPr/>
        </p:nvSpPr>
        <p:spPr>
          <a:xfrm>
            <a:off x="7079100" y="2229463"/>
            <a:ext cx="1371600" cy="4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Susceptibility Check</a:t>
            </a:r>
            <a:endParaRPr sz="1100"/>
          </a:p>
        </p:txBody>
      </p:sp>
      <p:sp>
        <p:nvSpPr>
          <p:cNvPr id="196" name="Google Shape;196;p32"/>
          <p:cNvSpPr/>
          <p:nvPr/>
        </p:nvSpPr>
        <p:spPr>
          <a:xfrm>
            <a:off x="733640" y="2216765"/>
            <a:ext cx="1371600" cy="4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Collision Computation</a:t>
            </a:r>
            <a:endParaRPr sz="1100"/>
          </a:p>
        </p:txBody>
      </p:sp>
      <p:sp>
        <p:nvSpPr>
          <p:cNvPr id="197" name="Google Shape;197;p32"/>
          <p:cNvSpPr/>
          <p:nvPr/>
        </p:nvSpPr>
        <p:spPr>
          <a:xfrm rot="10800000">
            <a:off x="1249075" y="1540238"/>
            <a:ext cx="2560200" cy="6402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2"/>
          <p:cNvSpPr/>
          <p:nvPr/>
        </p:nvSpPr>
        <p:spPr>
          <a:xfrm>
            <a:off x="4457710" y="1874327"/>
            <a:ext cx="228600" cy="27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32"/>
          <p:cNvSpPr/>
          <p:nvPr/>
        </p:nvSpPr>
        <p:spPr>
          <a:xfrm>
            <a:off x="3804450" y="3052900"/>
            <a:ext cx="1463100" cy="4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Simulation Plotting and Video Creation</a:t>
            </a:r>
            <a:endParaRPr sz="1100"/>
          </a:p>
        </p:txBody>
      </p:sp>
      <p:sp>
        <p:nvSpPr>
          <p:cNvPr id="200" name="Google Shape;200;p32"/>
          <p:cNvSpPr/>
          <p:nvPr/>
        </p:nvSpPr>
        <p:spPr>
          <a:xfrm>
            <a:off x="4457710" y="2720777"/>
            <a:ext cx="228600" cy="274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32"/>
          <p:cNvSpPr/>
          <p:nvPr/>
        </p:nvSpPr>
        <p:spPr>
          <a:xfrm rot="5400000">
            <a:off x="2186450" y="1873725"/>
            <a:ext cx="710700" cy="2438700"/>
          </a:xfrm>
          <a:prstGeom prst="bentUpArrow">
            <a:avLst>
              <a:gd fmla="val 25000" name="adj1"/>
              <a:gd fmla="val 24824"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flipH="1" rot="10800000">
            <a:off x="5334725" y="1538225"/>
            <a:ext cx="2560200" cy="6402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p:nvPr/>
        </p:nvSpPr>
        <p:spPr>
          <a:xfrm flipH="1" rot="-5400000">
            <a:off x="6207700" y="1840875"/>
            <a:ext cx="710700" cy="2504400"/>
          </a:xfrm>
          <a:prstGeom prst="bentUpArrow">
            <a:avLst>
              <a:gd fmla="val 25000" name="adj1"/>
              <a:gd fmla="val 24824"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ctrTitle"/>
          </p:nvPr>
        </p:nvSpPr>
        <p:spPr>
          <a:xfrm>
            <a:off x="381000" y="476250"/>
            <a:ext cx="8229600" cy="704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Activity Flow Diagram </a:t>
            </a:r>
            <a:r>
              <a:rPr lang="en" sz="3400"/>
              <a:t>(contd.)</a:t>
            </a:r>
            <a:endParaRPr sz="3400"/>
          </a:p>
        </p:txBody>
      </p:sp>
      <p:sp>
        <p:nvSpPr>
          <p:cNvPr id="209" name="Google Shape;209;p33"/>
          <p:cNvSpPr/>
          <p:nvPr/>
        </p:nvSpPr>
        <p:spPr>
          <a:xfrm>
            <a:off x="3926400" y="1440150"/>
            <a:ext cx="14436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Computation Start</a:t>
            </a:r>
            <a:endParaRPr sz="1100"/>
          </a:p>
        </p:txBody>
      </p:sp>
      <p:sp>
        <p:nvSpPr>
          <p:cNvPr id="210" name="Google Shape;210;p33"/>
          <p:cNvSpPr/>
          <p:nvPr/>
        </p:nvSpPr>
        <p:spPr>
          <a:xfrm>
            <a:off x="3926400" y="2204098"/>
            <a:ext cx="14436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Infected</a:t>
            </a:r>
            <a:r>
              <a:rPr lang="en" sz="1100"/>
              <a:t> Individual Check</a:t>
            </a:r>
            <a:endParaRPr sz="1100"/>
          </a:p>
        </p:txBody>
      </p:sp>
      <p:sp>
        <p:nvSpPr>
          <p:cNvPr id="211" name="Google Shape;211;p33"/>
          <p:cNvSpPr/>
          <p:nvPr/>
        </p:nvSpPr>
        <p:spPr>
          <a:xfrm>
            <a:off x="3753295" y="2968045"/>
            <a:ext cx="1789800" cy="29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Recovery Time Check</a:t>
            </a:r>
            <a:endParaRPr sz="1100"/>
          </a:p>
        </p:txBody>
      </p:sp>
      <p:sp>
        <p:nvSpPr>
          <p:cNvPr id="212" name="Google Shape;212;p33"/>
          <p:cNvSpPr/>
          <p:nvPr/>
        </p:nvSpPr>
        <p:spPr>
          <a:xfrm>
            <a:off x="7230050" y="1909063"/>
            <a:ext cx="14436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Susceptibility</a:t>
            </a:r>
            <a:r>
              <a:rPr lang="en" sz="1100"/>
              <a:t> Check</a:t>
            </a:r>
            <a:endParaRPr sz="1100"/>
          </a:p>
        </p:txBody>
      </p:sp>
      <p:sp>
        <p:nvSpPr>
          <p:cNvPr id="213" name="Google Shape;213;p33"/>
          <p:cNvSpPr/>
          <p:nvPr/>
        </p:nvSpPr>
        <p:spPr>
          <a:xfrm>
            <a:off x="1353948" y="2861838"/>
            <a:ext cx="1238700" cy="5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Decrement the recovery time</a:t>
            </a:r>
            <a:endParaRPr sz="1100"/>
          </a:p>
        </p:txBody>
      </p:sp>
      <p:sp>
        <p:nvSpPr>
          <p:cNvPr id="214" name="Google Shape;214;p33"/>
          <p:cNvSpPr/>
          <p:nvPr/>
        </p:nvSpPr>
        <p:spPr>
          <a:xfrm>
            <a:off x="2360952" y="3716850"/>
            <a:ext cx="16008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Mortality Check</a:t>
            </a:r>
            <a:endParaRPr sz="1100"/>
          </a:p>
        </p:txBody>
      </p:sp>
      <p:sp>
        <p:nvSpPr>
          <p:cNvPr id="215" name="Google Shape;215;p33"/>
          <p:cNvSpPr/>
          <p:nvPr/>
        </p:nvSpPr>
        <p:spPr>
          <a:xfrm>
            <a:off x="7150190" y="4149450"/>
            <a:ext cx="1502400" cy="5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Update state to vaccinated</a:t>
            </a:r>
            <a:endParaRPr sz="1100"/>
          </a:p>
        </p:txBody>
      </p:sp>
      <p:sp>
        <p:nvSpPr>
          <p:cNvPr id="216" name="Google Shape;216;p33"/>
          <p:cNvSpPr/>
          <p:nvPr/>
        </p:nvSpPr>
        <p:spPr>
          <a:xfrm>
            <a:off x="5967575" y="3333600"/>
            <a:ext cx="1353000" cy="5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Decrement the vaccination time.</a:t>
            </a:r>
            <a:endParaRPr sz="1100"/>
          </a:p>
        </p:txBody>
      </p:sp>
      <p:sp>
        <p:nvSpPr>
          <p:cNvPr id="217" name="Google Shape;217;p33"/>
          <p:cNvSpPr/>
          <p:nvPr/>
        </p:nvSpPr>
        <p:spPr>
          <a:xfrm>
            <a:off x="540215" y="1911965"/>
            <a:ext cx="1649700" cy="70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Collision Computation</a:t>
            </a:r>
            <a:br>
              <a:rPr lang="en" sz="1100"/>
            </a:br>
            <a:r>
              <a:rPr lang="en" sz="1100"/>
              <a:t>(Explained on next slide)</a:t>
            </a:r>
            <a:endParaRPr sz="1100"/>
          </a:p>
        </p:txBody>
      </p:sp>
      <p:sp>
        <p:nvSpPr>
          <p:cNvPr id="218" name="Google Shape;218;p33"/>
          <p:cNvSpPr/>
          <p:nvPr/>
        </p:nvSpPr>
        <p:spPr>
          <a:xfrm>
            <a:off x="7691100" y="3327063"/>
            <a:ext cx="420600" cy="44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33"/>
          <p:cNvSpPr/>
          <p:nvPr/>
        </p:nvSpPr>
        <p:spPr>
          <a:xfrm>
            <a:off x="7862375" y="2324077"/>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33"/>
          <p:cNvSpPr/>
          <p:nvPr/>
        </p:nvSpPr>
        <p:spPr>
          <a:xfrm>
            <a:off x="2951050" y="4447975"/>
            <a:ext cx="420600" cy="44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33"/>
          <p:cNvSpPr/>
          <p:nvPr/>
        </p:nvSpPr>
        <p:spPr>
          <a:xfrm rot="10800000">
            <a:off x="1292575" y="1567300"/>
            <a:ext cx="2592900" cy="3039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flipH="1" rot="10800000">
            <a:off x="5410925" y="1567288"/>
            <a:ext cx="2592900" cy="3039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4602450" y="1871202"/>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33"/>
          <p:cNvSpPr/>
          <p:nvPr/>
        </p:nvSpPr>
        <p:spPr>
          <a:xfrm>
            <a:off x="4602450" y="2621277"/>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33"/>
          <p:cNvSpPr/>
          <p:nvPr/>
        </p:nvSpPr>
        <p:spPr>
          <a:xfrm rot="5400000">
            <a:off x="3516725" y="2968052"/>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33"/>
          <p:cNvSpPr/>
          <p:nvPr/>
        </p:nvSpPr>
        <p:spPr>
          <a:xfrm>
            <a:off x="7862375" y="3003965"/>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33"/>
          <p:cNvSpPr/>
          <p:nvPr/>
        </p:nvSpPr>
        <p:spPr>
          <a:xfrm rot="5400000">
            <a:off x="7460088" y="3411602"/>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33"/>
          <p:cNvSpPr/>
          <p:nvPr/>
        </p:nvSpPr>
        <p:spPr>
          <a:xfrm>
            <a:off x="3115600" y="3368552"/>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33"/>
          <p:cNvSpPr/>
          <p:nvPr/>
        </p:nvSpPr>
        <p:spPr>
          <a:xfrm>
            <a:off x="7855650" y="3818752"/>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p33"/>
          <p:cNvSpPr/>
          <p:nvPr/>
        </p:nvSpPr>
        <p:spPr>
          <a:xfrm>
            <a:off x="2951050" y="2890950"/>
            <a:ext cx="420600" cy="44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33"/>
          <p:cNvSpPr/>
          <p:nvPr/>
        </p:nvSpPr>
        <p:spPr>
          <a:xfrm rot="5400000">
            <a:off x="2714475" y="2968052"/>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33"/>
          <p:cNvSpPr/>
          <p:nvPr/>
        </p:nvSpPr>
        <p:spPr>
          <a:xfrm>
            <a:off x="3115600" y="4123577"/>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33"/>
          <p:cNvSpPr/>
          <p:nvPr/>
        </p:nvSpPr>
        <p:spPr>
          <a:xfrm rot="5400000">
            <a:off x="2633025" y="4443627"/>
            <a:ext cx="91500" cy="457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33"/>
          <p:cNvSpPr/>
          <p:nvPr/>
        </p:nvSpPr>
        <p:spPr>
          <a:xfrm flipH="1" rot="-5400000">
            <a:off x="3598175" y="4443627"/>
            <a:ext cx="91500" cy="457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33"/>
          <p:cNvSpPr txBox="1"/>
          <p:nvPr/>
        </p:nvSpPr>
        <p:spPr>
          <a:xfrm>
            <a:off x="2605985" y="2820030"/>
            <a:ext cx="4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No</a:t>
            </a:r>
            <a:endParaRPr b="1" sz="900"/>
          </a:p>
        </p:txBody>
      </p:sp>
      <p:sp>
        <p:nvSpPr>
          <p:cNvPr id="236" name="Google Shape;236;p33"/>
          <p:cNvSpPr txBox="1"/>
          <p:nvPr/>
        </p:nvSpPr>
        <p:spPr>
          <a:xfrm>
            <a:off x="7320580" y="3262360"/>
            <a:ext cx="4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No</a:t>
            </a:r>
            <a:endParaRPr b="1" sz="900"/>
          </a:p>
        </p:txBody>
      </p:sp>
      <p:sp>
        <p:nvSpPr>
          <p:cNvPr id="237" name="Google Shape;237;p33"/>
          <p:cNvSpPr txBox="1"/>
          <p:nvPr/>
        </p:nvSpPr>
        <p:spPr>
          <a:xfrm>
            <a:off x="3141960" y="3365618"/>
            <a:ext cx="4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Yes</a:t>
            </a:r>
            <a:endParaRPr b="1" sz="900"/>
          </a:p>
        </p:txBody>
      </p:sp>
      <p:sp>
        <p:nvSpPr>
          <p:cNvPr id="238" name="Google Shape;238;p33"/>
          <p:cNvSpPr txBox="1"/>
          <p:nvPr/>
        </p:nvSpPr>
        <p:spPr>
          <a:xfrm>
            <a:off x="7877085" y="3804343"/>
            <a:ext cx="4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Yes</a:t>
            </a:r>
            <a:endParaRPr b="1" sz="900"/>
          </a:p>
        </p:txBody>
      </p:sp>
      <p:sp>
        <p:nvSpPr>
          <p:cNvPr id="239" name="Google Shape;239;p33"/>
          <p:cNvSpPr txBox="1"/>
          <p:nvPr/>
        </p:nvSpPr>
        <p:spPr>
          <a:xfrm>
            <a:off x="2419675" y="4378025"/>
            <a:ext cx="79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No</a:t>
            </a:r>
            <a:endParaRPr b="1" sz="900"/>
          </a:p>
        </p:txBody>
      </p:sp>
      <p:sp>
        <p:nvSpPr>
          <p:cNvPr id="240" name="Google Shape;240;p33"/>
          <p:cNvSpPr txBox="1"/>
          <p:nvPr/>
        </p:nvSpPr>
        <p:spPr>
          <a:xfrm>
            <a:off x="3433450" y="4363075"/>
            <a:ext cx="79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Yes</a:t>
            </a:r>
            <a:endParaRPr b="1" sz="900"/>
          </a:p>
        </p:txBody>
      </p:sp>
      <p:sp>
        <p:nvSpPr>
          <p:cNvPr id="241" name="Google Shape;241;p33"/>
          <p:cNvSpPr/>
          <p:nvPr/>
        </p:nvSpPr>
        <p:spPr>
          <a:xfrm>
            <a:off x="838390" y="4418875"/>
            <a:ext cx="1502400" cy="5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Update state to recovered</a:t>
            </a:r>
            <a:endParaRPr sz="1100"/>
          </a:p>
        </p:txBody>
      </p:sp>
      <p:sp>
        <p:nvSpPr>
          <p:cNvPr id="242" name="Google Shape;242;p33"/>
          <p:cNvSpPr/>
          <p:nvPr/>
        </p:nvSpPr>
        <p:spPr>
          <a:xfrm>
            <a:off x="3896990" y="4418875"/>
            <a:ext cx="1502400" cy="5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Update state to dead and immobile</a:t>
            </a:r>
            <a:endParaRPr sz="1100"/>
          </a:p>
        </p:txBody>
      </p:sp>
      <p:sp>
        <p:nvSpPr>
          <p:cNvPr id="243" name="Google Shape;243;p33"/>
          <p:cNvSpPr/>
          <p:nvPr/>
        </p:nvSpPr>
        <p:spPr>
          <a:xfrm>
            <a:off x="7013220" y="2673745"/>
            <a:ext cx="1789800" cy="29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Vaccination Time Check</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ctrTitle"/>
          </p:nvPr>
        </p:nvSpPr>
        <p:spPr>
          <a:xfrm>
            <a:off x="457200" y="441450"/>
            <a:ext cx="8229600" cy="617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Activity Flow Diagram (contd.)</a:t>
            </a:r>
            <a:endParaRPr sz="3400"/>
          </a:p>
        </p:txBody>
      </p:sp>
      <p:sp>
        <p:nvSpPr>
          <p:cNvPr id="249" name="Google Shape;249;p34"/>
          <p:cNvSpPr/>
          <p:nvPr/>
        </p:nvSpPr>
        <p:spPr>
          <a:xfrm>
            <a:off x="3774000" y="1328750"/>
            <a:ext cx="14436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Collision Computation</a:t>
            </a:r>
            <a:endParaRPr sz="1100"/>
          </a:p>
        </p:txBody>
      </p:sp>
      <p:sp>
        <p:nvSpPr>
          <p:cNvPr id="250" name="Google Shape;250;p34"/>
          <p:cNvSpPr/>
          <p:nvPr/>
        </p:nvSpPr>
        <p:spPr>
          <a:xfrm>
            <a:off x="3613650" y="2096885"/>
            <a:ext cx="1764300" cy="44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Check for preventing collision with themselves</a:t>
            </a:r>
            <a:endParaRPr sz="1100"/>
          </a:p>
        </p:txBody>
      </p:sp>
      <p:sp>
        <p:nvSpPr>
          <p:cNvPr id="251" name="Google Shape;251;p34"/>
          <p:cNvSpPr/>
          <p:nvPr/>
        </p:nvSpPr>
        <p:spPr>
          <a:xfrm>
            <a:off x="5462850" y="4479273"/>
            <a:ext cx="1629300" cy="61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Compute new move speed and direction of movement</a:t>
            </a:r>
            <a:endParaRPr sz="1100"/>
          </a:p>
        </p:txBody>
      </p:sp>
      <p:sp>
        <p:nvSpPr>
          <p:cNvPr id="252" name="Google Shape;252;p34"/>
          <p:cNvSpPr/>
          <p:nvPr/>
        </p:nvSpPr>
        <p:spPr>
          <a:xfrm>
            <a:off x="746500" y="3676000"/>
            <a:ext cx="1803900" cy="44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Transmission Check</a:t>
            </a:r>
            <a:endParaRPr sz="1100"/>
          </a:p>
        </p:txBody>
      </p:sp>
      <p:sp>
        <p:nvSpPr>
          <p:cNvPr id="253" name="Google Shape;253;p34"/>
          <p:cNvSpPr/>
          <p:nvPr/>
        </p:nvSpPr>
        <p:spPr>
          <a:xfrm>
            <a:off x="2191250" y="2898905"/>
            <a:ext cx="13530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Infected check</a:t>
            </a:r>
            <a:endParaRPr sz="1100"/>
          </a:p>
        </p:txBody>
      </p:sp>
      <p:sp>
        <p:nvSpPr>
          <p:cNvPr id="254" name="Google Shape;254;p34"/>
          <p:cNvSpPr/>
          <p:nvPr/>
        </p:nvSpPr>
        <p:spPr>
          <a:xfrm rot="-5400000">
            <a:off x="5269950" y="2959390"/>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34"/>
          <p:cNvSpPr/>
          <p:nvPr/>
        </p:nvSpPr>
        <p:spPr>
          <a:xfrm>
            <a:off x="4450050" y="2582102"/>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34"/>
          <p:cNvSpPr/>
          <p:nvPr/>
        </p:nvSpPr>
        <p:spPr>
          <a:xfrm>
            <a:off x="6037888" y="3659350"/>
            <a:ext cx="420600" cy="44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4"/>
          <p:cNvSpPr/>
          <p:nvPr/>
        </p:nvSpPr>
        <p:spPr>
          <a:xfrm>
            <a:off x="6192600" y="3347065"/>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34"/>
          <p:cNvSpPr/>
          <p:nvPr/>
        </p:nvSpPr>
        <p:spPr>
          <a:xfrm>
            <a:off x="6202450" y="4146402"/>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34"/>
          <p:cNvSpPr/>
          <p:nvPr/>
        </p:nvSpPr>
        <p:spPr>
          <a:xfrm>
            <a:off x="6842555" y="3694310"/>
            <a:ext cx="14436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Create Virtual Wall</a:t>
            </a:r>
            <a:endParaRPr sz="1100"/>
          </a:p>
        </p:txBody>
      </p:sp>
      <p:sp>
        <p:nvSpPr>
          <p:cNvPr id="260" name="Google Shape;260;p34"/>
          <p:cNvSpPr/>
          <p:nvPr/>
        </p:nvSpPr>
        <p:spPr>
          <a:xfrm>
            <a:off x="3876750" y="2917260"/>
            <a:ext cx="12381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Collision Occurs</a:t>
            </a:r>
            <a:endParaRPr sz="1100"/>
          </a:p>
        </p:txBody>
      </p:sp>
      <p:sp>
        <p:nvSpPr>
          <p:cNvPr id="261" name="Google Shape;261;p34"/>
          <p:cNvSpPr/>
          <p:nvPr/>
        </p:nvSpPr>
        <p:spPr>
          <a:xfrm>
            <a:off x="5516555" y="2917248"/>
            <a:ext cx="14436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t>
            </a:r>
            <a:r>
              <a:rPr lang="en" sz="1100"/>
              <a:t>obility check</a:t>
            </a:r>
            <a:endParaRPr sz="1100"/>
          </a:p>
        </p:txBody>
      </p:sp>
      <p:sp>
        <p:nvSpPr>
          <p:cNvPr id="262" name="Google Shape;262;p34"/>
          <p:cNvSpPr/>
          <p:nvPr/>
        </p:nvSpPr>
        <p:spPr>
          <a:xfrm rot="5400000">
            <a:off x="3664750" y="2941040"/>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34"/>
          <p:cNvSpPr/>
          <p:nvPr/>
        </p:nvSpPr>
        <p:spPr>
          <a:xfrm>
            <a:off x="1602700" y="3347065"/>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34"/>
          <p:cNvSpPr/>
          <p:nvPr/>
        </p:nvSpPr>
        <p:spPr>
          <a:xfrm>
            <a:off x="2059900" y="4488050"/>
            <a:ext cx="420600" cy="44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34"/>
          <p:cNvSpPr/>
          <p:nvPr/>
        </p:nvSpPr>
        <p:spPr>
          <a:xfrm rot="5400000">
            <a:off x="1827750" y="4565140"/>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34"/>
          <p:cNvSpPr/>
          <p:nvPr/>
        </p:nvSpPr>
        <p:spPr>
          <a:xfrm rot="-5400000">
            <a:off x="2621150" y="4565140"/>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34"/>
          <p:cNvSpPr/>
          <p:nvPr/>
        </p:nvSpPr>
        <p:spPr>
          <a:xfrm>
            <a:off x="4450050" y="1748340"/>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34"/>
          <p:cNvSpPr/>
          <p:nvPr/>
        </p:nvSpPr>
        <p:spPr>
          <a:xfrm rot="5400000">
            <a:off x="1979250" y="2941040"/>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34"/>
          <p:cNvSpPr/>
          <p:nvPr/>
        </p:nvSpPr>
        <p:spPr>
          <a:xfrm>
            <a:off x="1438150" y="2863950"/>
            <a:ext cx="420600" cy="44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34"/>
          <p:cNvSpPr/>
          <p:nvPr/>
        </p:nvSpPr>
        <p:spPr>
          <a:xfrm>
            <a:off x="2224450" y="4159115"/>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34"/>
          <p:cNvSpPr/>
          <p:nvPr/>
        </p:nvSpPr>
        <p:spPr>
          <a:xfrm rot="-5400000">
            <a:off x="6604775" y="3736440"/>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34"/>
          <p:cNvSpPr/>
          <p:nvPr/>
        </p:nvSpPr>
        <p:spPr>
          <a:xfrm rot="10800000">
            <a:off x="1602700" y="2544165"/>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34"/>
          <p:cNvSpPr/>
          <p:nvPr/>
        </p:nvSpPr>
        <p:spPr>
          <a:xfrm>
            <a:off x="2853300" y="4522990"/>
            <a:ext cx="13530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Both nodes are infected </a:t>
            </a:r>
            <a:endParaRPr sz="1100"/>
          </a:p>
        </p:txBody>
      </p:sp>
      <p:sp>
        <p:nvSpPr>
          <p:cNvPr id="274" name="Google Shape;274;p34"/>
          <p:cNvSpPr/>
          <p:nvPr/>
        </p:nvSpPr>
        <p:spPr>
          <a:xfrm rot="-5400000">
            <a:off x="7240250" y="4640965"/>
            <a:ext cx="91500" cy="294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34"/>
          <p:cNvSpPr/>
          <p:nvPr/>
        </p:nvSpPr>
        <p:spPr>
          <a:xfrm>
            <a:off x="7454105" y="4598835"/>
            <a:ext cx="14436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Update the position</a:t>
            </a:r>
            <a:endParaRPr sz="1100"/>
          </a:p>
        </p:txBody>
      </p:sp>
      <p:sp>
        <p:nvSpPr>
          <p:cNvPr id="276" name="Google Shape;276;p34"/>
          <p:cNvSpPr txBox="1"/>
          <p:nvPr/>
        </p:nvSpPr>
        <p:spPr>
          <a:xfrm>
            <a:off x="6228645" y="4143657"/>
            <a:ext cx="4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Yes</a:t>
            </a:r>
            <a:endParaRPr b="1" sz="900"/>
          </a:p>
        </p:txBody>
      </p:sp>
      <p:sp>
        <p:nvSpPr>
          <p:cNvPr id="277" name="Google Shape;277;p34"/>
          <p:cNvSpPr txBox="1"/>
          <p:nvPr/>
        </p:nvSpPr>
        <p:spPr>
          <a:xfrm>
            <a:off x="6458200" y="3612085"/>
            <a:ext cx="4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No</a:t>
            </a:r>
            <a:endParaRPr b="1" sz="900"/>
          </a:p>
        </p:txBody>
      </p:sp>
      <p:sp>
        <p:nvSpPr>
          <p:cNvPr id="278" name="Google Shape;278;p34"/>
          <p:cNvSpPr txBox="1"/>
          <p:nvPr/>
        </p:nvSpPr>
        <p:spPr>
          <a:xfrm>
            <a:off x="2448270" y="4435947"/>
            <a:ext cx="4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Yes</a:t>
            </a:r>
            <a:endParaRPr b="1" sz="900"/>
          </a:p>
        </p:txBody>
      </p:sp>
      <p:sp>
        <p:nvSpPr>
          <p:cNvPr id="279" name="Google Shape;279;p34"/>
          <p:cNvSpPr txBox="1"/>
          <p:nvPr/>
        </p:nvSpPr>
        <p:spPr>
          <a:xfrm>
            <a:off x="1735395" y="4437775"/>
            <a:ext cx="4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No</a:t>
            </a:r>
            <a:endParaRPr b="1" sz="900"/>
          </a:p>
        </p:txBody>
      </p:sp>
      <p:sp>
        <p:nvSpPr>
          <p:cNvPr id="280" name="Google Shape;280;p34"/>
          <p:cNvSpPr txBox="1"/>
          <p:nvPr/>
        </p:nvSpPr>
        <p:spPr>
          <a:xfrm>
            <a:off x="1625040" y="2594960"/>
            <a:ext cx="4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No</a:t>
            </a:r>
            <a:endParaRPr b="1" sz="900"/>
          </a:p>
        </p:txBody>
      </p:sp>
      <p:sp>
        <p:nvSpPr>
          <p:cNvPr id="281" name="Google Shape;281;p34"/>
          <p:cNvSpPr txBox="1"/>
          <p:nvPr/>
        </p:nvSpPr>
        <p:spPr>
          <a:xfrm>
            <a:off x="1625045" y="3332682"/>
            <a:ext cx="420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Yes</a:t>
            </a:r>
            <a:endParaRPr b="1" sz="900"/>
          </a:p>
        </p:txBody>
      </p:sp>
      <p:sp>
        <p:nvSpPr>
          <p:cNvPr id="282" name="Google Shape;282;p34"/>
          <p:cNvSpPr/>
          <p:nvPr/>
        </p:nvSpPr>
        <p:spPr>
          <a:xfrm>
            <a:off x="971950" y="2120918"/>
            <a:ext cx="13530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 status change</a:t>
            </a:r>
            <a:endParaRPr sz="1100"/>
          </a:p>
        </p:txBody>
      </p:sp>
      <p:sp>
        <p:nvSpPr>
          <p:cNvPr id="283" name="Google Shape;283;p34"/>
          <p:cNvSpPr/>
          <p:nvPr/>
        </p:nvSpPr>
        <p:spPr>
          <a:xfrm>
            <a:off x="334100" y="4522993"/>
            <a:ext cx="13530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 status change</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Simulation</a:t>
            </a:r>
            <a:endParaRPr sz="3400"/>
          </a:p>
        </p:txBody>
      </p:sp>
      <p:pic>
        <p:nvPicPr>
          <p:cNvPr descr="A simulation developed for EECE5643 -- Simulations and Performance Evaluation at Northeastern University." id="289" name="Google Shape;289;p35" title="COVID-19 MATLAB Simulation">
            <a:hlinkClick r:id="rId3"/>
          </p:cNvPr>
          <p:cNvPicPr preferRelativeResize="0"/>
          <p:nvPr/>
        </p:nvPicPr>
        <p:blipFill>
          <a:blip r:embed="rId4">
            <a:alphaModFix/>
          </a:blip>
          <a:stretch>
            <a:fillRect/>
          </a:stretch>
        </p:blipFill>
        <p:spPr>
          <a:xfrm>
            <a:off x="2764675" y="1541913"/>
            <a:ext cx="3614626" cy="271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idx="1" type="body"/>
          </p:nvPr>
        </p:nvSpPr>
        <p:spPr>
          <a:xfrm>
            <a:off x="457200" y="1200150"/>
            <a:ext cx="8519100" cy="1371600"/>
          </a:xfrm>
          <a:prstGeom prst="rect">
            <a:avLst/>
          </a:prstGeom>
        </p:spPr>
        <p:txBody>
          <a:bodyPr anchorCtr="0" anchor="t" bIns="45700" lIns="91425" spcFirstLastPara="1" rIns="91425" wrap="square" tIns="45700">
            <a:noAutofit/>
          </a:bodyPr>
          <a:lstStyle/>
          <a:p>
            <a:pPr indent="-317500" lvl="0" marL="457200" rtl="0" algn="just">
              <a:lnSpc>
                <a:spcPct val="115000"/>
              </a:lnSpc>
              <a:spcBef>
                <a:spcPts val="0"/>
              </a:spcBef>
              <a:spcAft>
                <a:spcPts val="0"/>
              </a:spcAft>
              <a:buClr>
                <a:schemeClr val="dk1"/>
              </a:buClr>
              <a:buSzPts val="1400"/>
              <a:buFont typeface="Helvetica Neue"/>
              <a:buChar char="●"/>
            </a:pPr>
            <a:r>
              <a:rPr lang="en" sz="1400"/>
              <a:t>Main objective: Predict the </a:t>
            </a:r>
            <a:r>
              <a:rPr lang="en" sz="1400"/>
              <a:t>end of the </a:t>
            </a:r>
            <a:r>
              <a:rPr lang="en" sz="1400"/>
              <a:t>COVID-19 pandemic.</a:t>
            </a:r>
            <a:endParaRPr sz="1400"/>
          </a:p>
          <a:p>
            <a:pPr indent="-317500" lvl="1" marL="914400" rtl="0" algn="just">
              <a:lnSpc>
                <a:spcPct val="115000"/>
              </a:lnSpc>
              <a:spcBef>
                <a:spcPts val="0"/>
              </a:spcBef>
              <a:spcAft>
                <a:spcPts val="0"/>
              </a:spcAft>
              <a:buClr>
                <a:srgbClr val="616161"/>
              </a:buClr>
              <a:buSzPts val="1400"/>
              <a:buFont typeface="Proxima Nova"/>
              <a:buChar char="○"/>
            </a:pPr>
            <a:r>
              <a:rPr lang="en" sz="1400"/>
              <a:t>Achieved when herd immunity reaches 60 - 70%.</a:t>
            </a:r>
            <a:endParaRPr sz="1400"/>
          </a:p>
          <a:p>
            <a:pPr indent="-317500" lvl="0" marL="457200" rtl="0" algn="just">
              <a:lnSpc>
                <a:spcPct val="115000"/>
              </a:lnSpc>
              <a:spcBef>
                <a:spcPts val="0"/>
              </a:spcBef>
              <a:spcAft>
                <a:spcPts val="0"/>
              </a:spcAft>
              <a:buClr>
                <a:schemeClr val="dk1"/>
              </a:buClr>
              <a:buSzPts val="1400"/>
              <a:buFont typeface="Helvetica Neue"/>
              <a:buChar char="●"/>
            </a:pPr>
            <a:r>
              <a:rPr lang="en" sz="1400"/>
              <a:t>Covid is determined to be over when herd immunity is reached.</a:t>
            </a:r>
            <a:endParaRPr sz="1400"/>
          </a:p>
          <a:p>
            <a:pPr indent="0" lvl="0" marL="0" rtl="0" algn="just">
              <a:lnSpc>
                <a:spcPct val="115000"/>
              </a:lnSpc>
              <a:spcBef>
                <a:spcPts val="360"/>
              </a:spcBef>
              <a:spcAft>
                <a:spcPts val="0"/>
              </a:spcAft>
              <a:buNone/>
            </a:pPr>
            <a:r>
              <a:t/>
            </a:r>
            <a:endParaRPr sz="1450"/>
          </a:p>
        </p:txBody>
      </p:sp>
      <p:sp>
        <p:nvSpPr>
          <p:cNvPr id="295" name="Google Shape;295;p36"/>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Restateme</a:t>
            </a:r>
            <a:r>
              <a:rPr lang="en" sz="3400"/>
              <a:t>nt of Goals </a:t>
            </a:r>
            <a:endParaRPr sz="3400"/>
          </a:p>
        </p:txBody>
      </p:sp>
      <p:pic>
        <p:nvPicPr>
          <p:cNvPr id="296" name="Google Shape;296;p36"/>
          <p:cNvPicPr preferRelativeResize="0"/>
          <p:nvPr/>
        </p:nvPicPr>
        <p:blipFill>
          <a:blip r:embed="rId3">
            <a:alphaModFix/>
          </a:blip>
          <a:stretch>
            <a:fillRect/>
          </a:stretch>
        </p:blipFill>
        <p:spPr>
          <a:xfrm>
            <a:off x="1862112" y="2082325"/>
            <a:ext cx="4560575" cy="2302975"/>
          </a:xfrm>
          <a:prstGeom prst="rect">
            <a:avLst/>
          </a:prstGeom>
          <a:noFill/>
          <a:ln>
            <a:noFill/>
          </a:ln>
        </p:spPr>
      </p:pic>
      <p:sp>
        <p:nvSpPr>
          <p:cNvPr id="297" name="Google Shape;297;p36"/>
          <p:cNvSpPr txBox="1"/>
          <p:nvPr/>
        </p:nvSpPr>
        <p:spPr>
          <a:xfrm>
            <a:off x="479850" y="4656875"/>
            <a:ext cx="7325100" cy="6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i="1" lang="en" sz="800">
                <a:latin typeface="Helvetica Neue"/>
                <a:ea typeface="Helvetica Neue"/>
                <a:cs typeface="Helvetica Neue"/>
                <a:sym typeface="Helvetica Neue"/>
              </a:rPr>
              <a:t>United States. (n.d.). Retrieved April 22, 2021, from </a:t>
            </a:r>
            <a:r>
              <a:rPr i="1" lang="en" sz="800">
                <a:latin typeface="Helvetica Neue"/>
                <a:ea typeface="Helvetica Neue"/>
                <a:cs typeface="Helvetica Neue"/>
                <a:sym typeface="Helvetica Neue"/>
              </a:rPr>
              <a:t>https://www.nytimes.com/interactive/2021/02/20/us/us-herd-immunity-covid.html</a:t>
            </a:r>
            <a:endParaRPr i="1" sz="800">
              <a:latin typeface="Helvetica Neue"/>
              <a:ea typeface="Helvetica Neue"/>
              <a:cs typeface="Helvetica Neue"/>
              <a:sym typeface="Helvetica Neue"/>
            </a:endParaRPr>
          </a:p>
          <a:p>
            <a:pPr indent="0" lvl="0" marL="0" rtl="0" algn="l">
              <a:spcBef>
                <a:spcPts val="120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7"/>
          <p:cNvPicPr preferRelativeResize="0"/>
          <p:nvPr/>
        </p:nvPicPr>
        <p:blipFill rotWithShape="1">
          <a:blip r:embed="rId3">
            <a:alphaModFix/>
          </a:blip>
          <a:srcRect b="0" l="0" r="0" t="950"/>
          <a:stretch/>
        </p:blipFill>
        <p:spPr>
          <a:xfrm>
            <a:off x="2918500" y="1314425"/>
            <a:ext cx="4093474" cy="2889375"/>
          </a:xfrm>
          <a:prstGeom prst="rect">
            <a:avLst/>
          </a:prstGeom>
          <a:noFill/>
          <a:ln>
            <a:noFill/>
          </a:ln>
        </p:spPr>
      </p:pic>
      <p:sp>
        <p:nvSpPr>
          <p:cNvPr id="303" name="Google Shape;303;p37"/>
          <p:cNvSpPr txBox="1"/>
          <p:nvPr>
            <p:ph type="title"/>
          </p:nvPr>
        </p:nvSpPr>
        <p:spPr>
          <a:xfrm>
            <a:off x="457200" y="594122"/>
            <a:ext cx="8229600" cy="720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sz="3400"/>
              <a:t>Results</a:t>
            </a:r>
            <a:endParaRPr sz="3400"/>
          </a:p>
        </p:txBody>
      </p:sp>
      <p:sp>
        <p:nvSpPr>
          <p:cNvPr id="304" name="Google Shape;304;p37"/>
          <p:cNvSpPr txBox="1"/>
          <p:nvPr/>
        </p:nvSpPr>
        <p:spPr>
          <a:xfrm>
            <a:off x="234700" y="1827963"/>
            <a:ext cx="26838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Helvetica Neue"/>
                <a:ea typeface="Helvetica Neue"/>
                <a:cs typeface="Helvetica Neue"/>
                <a:sym typeface="Helvetica Neue"/>
              </a:rPr>
              <a:t>Using April 19, 2021 data:</a:t>
            </a:r>
            <a:endParaRPr sz="15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500">
                <a:solidFill>
                  <a:schemeClr val="dk1"/>
                </a:solidFill>
                <a:latin typeface="Helvetica Neue"/>
                <a:ea typeface="Helvetica Neue"/>
                <a:cs typeface="Helvetica Neue"/>
                <a:sym typeface="Helvetica Neue"/>
              </a:rPr>
              <a:t>Social distancing = 40%</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Transmission rate = 40%</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Mortality rate = 1.7%</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Recovery time = </a:t>
            </a:r>
            <a:r>
              <a:rPr lang="en" sz="1500">
                <a:solidFill>
                  <a:schemeClr val="dk1"/>
                </a:solidFill>
                <a:latin typeface="Helvetica Neue"/>
                <a:ea typeface="Helvetica Neue"/>
                <a:cs typeface="Helvetica Neue"/>
                <a:sym typeface="Helvetica Neue"/>
              </a:rPr>
              <a:t>15 ± 5 days</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500">
                <a:solidFill>
                  <a:schemeClr val="dk1"/>
                </a:solidFill>
                <a:latin typeface="Helvetica Neue"/>
                <a:ea typeface="Helvetica Neue"/>
                <a:cs typeface="Helvetica Neue"/>
                <a:sym typeface="Helvetica Neue"/>
              </a:rPr>
              <a:t>Vaccine time = 30</a:t>
            </a:r>
            <a:r>
              <a:rPr lang="en" sz="1500">
                <a:solidFill>
                  <a:schemeClr val="dk1"/>
                </a:solidFill>
                <a:latin typeface="Helvetica Neue"/>
                <a:ea typeface="Helvetica Neue"/>
                <a:cs typeface="Helvetica Neue"/>
                <a:sym typeface="Helvetica Neue"/>
              </a:rPr>
              <a:t> ± 10 days</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500">
              <a:solidFill>
                <a:schemeClr val="dk1"/>
              </a:solidFill>
              <a:latin typeface="Helvetica Neue"/>
              <a:ea typeface="Helvetica Neue"/>
              <a:cs typeface="Helvetica Neue"/>
              <a:sym typeface="Helvetica Neue"/>
            </a:endParaRPr>
          </a:p>
        </p:txBody>
      </p:sp>
      <p:cxnSp>
        <p:nvCxnSpPr>
          <p:cNvPr id="305" name="Google Shape;305;p37"/>
          <p:cNvCxnSpPr>
            <a:stCxn id="306" idx="1"/>
          </p:cNvCxnSpPr>
          <p:nvPr/>
        </p:nvCxnSpPr>
        <p:spPr>
          <a:xfrm flipH="1">
            <a:off x="6375900" y="2083250"/>
            <a:ext cx="616200" cy="306600"/>
          </a:xfrm>
          <a:prstGeom prst="straightConnector1">
            <a:avLst/>
          </a:prstGeom>
          <a:noFill/>
          <a:ln cap="flat" cmpd="sng" w="9525">
            <a:solidFill>
              <a:srgbClr val="000000"/>
            </a:solidFill>
            <a:prstDash val="solid"/>
            <a:round/>
            <a:headEnd len="med" w="med" type="none"/>
            <a:tailEnd len="med" w="med" type="triangle"/>
          </a:ln>
        </p:spPr>
      </p:cxnSp>
      <p:sp>
        <p:nvSpPr>
          <p:cNvPr id="306" name="Google Shape;306;p37"/>
          <p:cNvSpPr txBox="1"/>
          <p:nvPr/>
        </p:nvSpPr>
        <p:spPr>
          <a:xfrm>
            <a:off x="6992100" y="1937000"/>
            <a:ext cx="1694700" cy="29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Helvetica Neue"/>
                <a:ea typeface="Helvetica Neue"/>
                <a:cs typeface="Helvetica Neue"/>
                <a:sym typeface="Helvetica Neue"/>
              </a:rPr>
              <a:t>Achieved Herd Immunity at ~43 days </a:t>
            </a:r>
            <a:endParaRPr sz="700">
              <a:latin typeface="Helvetica Neue"/>
              <a:ea typeface="Helvetica Neue"/>
              <a:cs typeface="Helvetica Neue"/>
              <a:sym typeface="Helvetica Neue"/>
            </a:endParaRPr>
          </a:p>
        </p:txBody>
      </p:sp>
      <p:cxnSp>
        <p:nvCxnSpPr>
          <p:cNvPr id="307" name="Google Shape;307;p37"/>
          <p:cNvCxnSpPr>
            <a:stCxn id="308" idx="1"/>
          </p:cNvCxnSpPr>
          <p:nvPr/>
        </p:nvCxnSpPr>
        <p:spPr>
          <a:xfrm flipH="1">
            <a:off x="6675925" y="3469325"/>
            <a:ext cx="273300" cy="291900"/>
          </a:xfrm>
          <a:prstGeom prst="straightConnector1">
            <a:avLst/>
          </a:prstGeom>
          <a:noFill/>
          <a:ln cap="flat" cmpd="sng" w="9525">
            <a:solidFill>
              <a:srgbClr val="000000"/>
            </a:solidFill>
            <a:prstDash val="solid"/>
            <a:round/>
            <a:headEnd len="med" w="med" type="none"/>
            <a:tailEnd len="med" w="med" type="triangle"/>
          </a:ln>
        </p:spPr>
      </p:cxnSp>
      <p:sp>
        <p:nvSpPr>
          <p:cNvPr id="308" name="Google Shape;308;p37"/>
          <p:cNvSpPr txBox="1"/>
          <p:nvPr/>
        </p:nvSpPr>
        <p:spPr>
          <a:xfrm>
            <a:off x="6949225" y="3323075"/>
            <a:ext cx="1694700" cy="29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Helvetica Neue"/>
                <a:ea typeface="Helvetica Neue"/>
                <a:cs typeface="Helvetica Neue"/>
                <a:sym typeface="Helvetica Neue"/>
              </a:rPr>
              <a:t>COVID-19 dies out</a:t>
            </a:r>
            <a:r>
              <a:rPr lang="en" sz="700">
                <a:latin typeface="Helvetica Neue"/>
                <a:ea typeface="Helvetica Neue"/>
                <a:cs typeface="Helvetica Neue"/>
                <a:sym typeface="Helvetica Neue"/>
              </a:rPr>
              <a:t> at ~59 days </a:t>
            </a:r>
            <a:endParaRPr sz="7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38"/>
          <p:cNvPicPr preferRelativeResize="0"/>
          <p:nvPr/>
        </p:nvPicPr>
        <p:blipFill>
          <a:blip r:embed="rId3">
            <a:alphaModFix/>
          </a:blip>
          <a:stretch>
            <a:fillRect/>
          </a:stretch>
        </p:blipFill>
        <p:spPr>
          <a:xfrm>
            <a:off x="2983600" y="1358625"/>
            <a:ext cx="3897163" cy="2853685"/>
          </a:xfrm>
          <a:prstGeom prst="rect">
            <a:avLst/>
          </a:prstGeom>
          <a:noFill/>
          <a:ln>
            <a:noFill/>
          </a:ln>
        </p:spPr>
      </p:pic>
      <p:sp>
        <p:nvSpPr>
          <p:cNvPr id="314" name="Google Shape;314;p38"/>
          <p:cNvSpPr txBox="1"/>
          <p:nvPr>
            <p:ph type="title"/>
          </p:nvPr>
        </p:nvSpPr>
        <p:spPr>
          <a:xfrm>
            <a:off x="457200" y="594122"/>
            <a:ext cx="8229600" cy="720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sz="3400"/>
              <a:t>Results (contd.)</a:t>
            </a:r>
            <a:endParaRPr sz="3400"/>
          </a:p>
        </p:txBody>
      </p:sp>
      <p:sp>
        <p:nvSpPr>
          <p:cNvPr id="315" name="Google Shape;315;p38"/>
          <p:cNvSpPr txBox="1"/>
          <p:nvPr/>
        </p:nvSpPr>
        <p:spPr>
          <a:xfrm>
            <a:off x="234700" y="1827963"/>
            <a:ext cx="26838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Helvetica Neue"/>
                <a:ea typeface="Helvetica Neue"/>
                <a:cs typeface="Helvetica Neue"/>
                <a:sym typeface="Helvetica Neue"/>
              </a:rPr>
              <a:t>Using April 19, 2021 data:</a:t>
            </a:r>
            <a:endParaRPr sz="15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500">
                <a:solidFill>
                  <a:schemeClr val="dk1"/>
                </a:solidFill>
                <a:latin typeface="Helvetica Neue"/>
                <a:ea typeface="Helvetica Neue"/>
                <a:cs typeface="Helvetica Neue"/>
                <a:sym typeface="Helvetica Neue"/>
              </a:rPr>
              <a:t>Social distancing = 40%</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Transmission rate = 40%</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Mortality rate = 1.7%</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Recovery time = </a:t>
            </a:r>
            <a:r>
              <a:rPr lang="en" sz="1500">
                <a:solidFill>
                  <a:schemeClr val="dk1"/>
                </a:solidFill>
                <a:latin typeface="Helvetica Neue"/>
                <a:ea typeface="Helvetica Neue"/>
                <a:cs typeface="Helvetica Neue"/>
                <a:sym typeface="Helvetica Neue"/>
              </a:rPr>
              <a:t>15 ± 5 days</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500">
                <a:solidFill>
                  <a:schemeClr val="dk1"/>
                </a:solidFill>
                <a:latin typeface="Helvetica Neue"/>
                <a:ea typeface="Helvetica Neue"/>
                <a:cs typeface="Helvetica Neue"/>
                <a:sym typeface="Helvetica Neue"/>
              </a:rPr>
              <a:t>Vaccine time = 45 ± 15 days</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500">
              <a:solidFill>
                <a:schemeClr val="dk1"/>
              </a:solidFill>
              <a:latin typeface="Helvetica Neue"/>
              <a:ea typeface="Helvetica Neue"/>
              <a:cs typeface="Helvetica Neue"/>
              <a:sym typeface="Helvetica Neue"/>
            </a:endParaRPr>
          </a:p>
        </p:txBody>
      </p:sp>
      <p:cxnSp>
        <p:nvCxnSpPr>
          <p:cNvPr id="316" name="Google Shape;316;p38"/>
          <p:cNvCxnSpPr/>
          <p:nvPr/>
        </p:nvCxnSpPr>
        <p:spPr>
          <a:xfrm flipH="1">
            <a:off x="6295100" y="1794675"/>
            <a:ext cx="616200" cy="306600"/>
          </a:xfrm>
          <a:prstGeom prst="straightConnector1">
            <a:avLst/>
          </a:prstGeom>
          <a:noFill/>
          <a:ln cap="flat" cmpd="sng" w="9525">
            <a:solidFill>
              <a:srgbClr val="000000"/>
            </a:solidFill>
            <a:prstDash val="solid"/>
            <a:round/>
            <a:headEnd len="med" w="med" type="none"/>
            <a:tailEnd len="med" w="med" type="triangle"/>
          </a:ln>
        </p:spPr>
      </p:cxnSp>
      <p:sp>
        <p:nvSpPr>
          <p:cNvPr id="317" name="Google Shape;317;p38"/>
          <p:cNvSpPr txBox="1"/>
          <p:nvPr/>
        </p:nvSpPr>
        <p:spPr>
          <a:xfrm>
            <a:off x="6911300" y="1671050"/>
            <a:ext cx="1694700" cy="29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Helvetica Neue"/>
                <a:ea typeface="Helvetica Neue"/>
                <a:cs typeface="Helvetica Neue"/>
                <a:sym typeface="Helvetica Neue"/>
              </a:rPr>
              <a:t>Achieved Herd Immunity at ~65 days </a:t>
            </a:r>
            <a:endParaRPr sz="700">
              <a:latin typeface="Helvetica Neue"/>
              <a:ea typeface="Helvetica Neue"/>
              <a:cs typeface="Helvetica Neue"/>
              <a:sym typeface="Helvetica Neue"/>
            </a:endParaRPr>
          </a:p>
        </p:txBody>
      </p:sp>
      <p:cxnSp>
        <p:nvCxnSpPr>
          <p:cNvPr id="318" name="Google Shape;318;p38"/>
          <p:cNvCxnSpPr/>
          <p:nvPr/>
        </p:nvCxnSpPr>
        <p:spPr>
          <a:xfrm flipH="1">
            <a:off x="6671950" y="3469325"/>
            <a:ext cx="273300" cy="291900"/>
          </a:xfrm>
          <a:prstGeom prst="straightConnector1">
            <a:avLst/>
          </a:prstGeom>
          <a:noFill/>
          <a:ln cap="flat" cmpd="sng" w="9525">
            <a:solidFill>
              <a:srgbClr val="000000"/>
            </a:solidFill>
            <a:prstDash val="solid"/>
            <a:round/>
            <a:headEnd len="med" w="med" type="none"/>
            <a:tailEnd len="med" w="med" type="triangle"/>
          </a:ln>
        </p:spPr>
      </p:cxnSp>
      <p:sp>
        <p:nvSpPr>
          <p:cNvPr id="319" name="Google Shape;319;p38"/>
          <p:cNvSpPr txBox="1"/>
          <p:nvPr/>
        </p:nvSpPr>
        <p:spPr>
          <a:xfrm>
            <a:off x="6945875" y="3324075"/>
            <a:ext cx="1694700" cy="29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Helvetica Neue"/>
                <a:ea typeface="Helvetica Neue"/>
                <a:cs typeface="Helvetica Neue"/>
                <a:sym typeface="Helvetica Neue"/>
              </a:rPr>
              <a:t>COVID-19 dies out at ~74 days </a:t>
            </a:r>
            <a:endParaRPr sz="700">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39"/>
          <p:cNvPicPr preferRelativeResize="0"/>
          <p:nvPr/>
        </p:nvPicPr>
        <p:blipFill>
          <a:blip r:embed="rId3">
            <a:alphaModFix/>
          </a:blip>
          <a:stretch>
            <a:fillRect/>
          </a:stretch>
        </p:blipFill>
        <p:spPr>
          <a:xfrm>
            <a:off x="2980375" y="1489800"/>
            <a:ext cx="3741826" cy="2620200"/>
          </a:xfrm>
          <a:prstGeom prst="rect">
            <a:avLst/>
          </a:prstGeom>
          <a:noFill/>
          <a:ln>
            <a:noFill/>
          </a:ln>
        </p:spPr>
      </p:pic>
      <p:sp>
        <p:nvSpPr>
          <p:cNvPr id="325" name="Google Shape;325;p39"/>
          <p:cNvSpPr txBox="1"/>
          <p:nvPr>
            <p:ph type="title"/>
          </p:nvPr>
        </p:nvSpPr>
        <p:spPr>
          <a:xfrm>
            <a:off x="457200" y="594122"/>
            <a:ext cx="8229600" cy="720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sz="3400"/>
              <a:t>Results </a:t>
            </a:r>
            <a:r>
              <a:rPr lang="en" sz="3400"/>
              <a:t>(contd.)</a:t>
            </a:r>
            <a:endParaRPr sz="3400"/>
          </a:p>
        </p:txBody>
      </p:sp>
      <p:sp>
        <p:nvSpPr>
          <p:cNvPr id="326" name="Google Shape;326;p39"/>
          <p:cNvSpPr txBox="1"/>
          <p:nvPr/>
        </p:nvSpPr>
        <p:spPr>
          <a:xfrm>
            <a:off x="234700" y="1827963"/>
            <a:ext cx="26838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Helvetica Neue"/>
                <a:ea typeface="Helvetica Neue"/>
                <a:cs typeface="Helvetica Neue"/>
                <a:sym typeface="Helvetica Neue"/>
              </a:rPr>
              <a:t>Using April 19, 2021 data:</a:t>
            </a:r>
            <a:endParaRPr sz="15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None/>
            </a:pPr>
            <a:r>
              <a:t/>
            </a:r>
            <a:endParaRPr sz="3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500">
                <a:solidFill>
                  <a:schemeClr val="dk1"/>
                </a:solidFill>
                <a:latin typeface="Helvetica Neue"/>
                <a:ea typeface="Helvetica Neue"/>
                <a:cs typeface="Helvetica Neue"/>
                <a:sym typeface="Helvetica Neue"/>
              </a:rPr>
              <a:t>Social distancing = 60%</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Transmission rate = 40%</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Mortality rate = 1.7%</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Recovery time = </a:t>
            </a:r>
            <a:r>
              <a:rPr lang="en" sz="1500">
                <a:solidFill>
                  <a:schemeClr val="dk1"/>
                </a:solidFill>
                <a:latin typeface="Helvetica Neue"/>
                <a:ea typeface="Helvetica Neue"/>
                <a:cs typeface="Helvetica Neue"/>
                <a:sym typeface="Helvetica Neue"/>
              </a:rPr>
              <a:t>15 ± 5 days</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500">
                <a:solidFill>
                  <a:schemeClr val="dk1"/>
                </a:solidFill>
                <a:latin typeface="Helvetica Neue"/>
                <a:ea typeface="Helvetica Neue"/>
                <a:cs typeface="Helvetica Neue"/>
                <a:sym typeface="Helvetica Neue"/>
              </a:rPr>
              <a:t>Vaccine time = 45 ± 15 days</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500">
              <a:solidFill>
                <a:schemeClr val="dk1"/>
              </a:solidFill>
              <a:latin typeface="Helvetica Neue"/>
              <a:ea typeface="Helvetica Neue"/>
              <a:cs typeface="Helvetica Neue"/>
              <a:sym typeface="Helvetica Neue"/>
            </a:endParaRPr>
          </a:p>
        </p:txBody>
      </p:sp>
      <p:cxnSp>
        <p:nvCxnSpPr>
          <p:cNvPr id="327" name="Google Shape;327;p39"/>
          <p:cNvCxnSpPr/>
          <p:nvPr/>
        </p:nvCxnSpPr>
        <p:spPr>
          <a:xfrm flipH="1">
            <a:off x="6460775" y="1856900"/>
            <a:ext cx="616200" cy="306600"/>
          </a:xfrm>
          <a:prstGeom prst="straightConnector1">
            <a:avLst/>
          </a:prstGeom>
          <a:noFill/>
          <a:ln cap="flat" cmpd="sng" w="9525">
            <a:solidFill>
              <a:srgbClr val="000000"/>
            </a:solidFill>
            <a:prstDash val="solid"/>
            <a:round/>
            <a:headEnd len="med" w="med" type="none"/>
            <a:tailEnd len="med" w="med" type="triangle"/>
          </a:ln>
        </p:spPr>
      </p:cxnSp>
      <p:sp>
        <p:nvSpPr>
          <p:cNvPr id="328" name="Google Shape;328;p39"/>
          <p:cNvSpPr txBox="1"/>
          <p:nvPr/>
        </p:nvSpPr>
        <p:spPr>
          <a:xfrm>
            <a:off x="7076975" y="1727650"/>
            <a:ext cx="1694700" cy="29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Helvetica Neue"/>
                <a:ea typeface="Helvetica Neue"/>
                <a:cs typeface="Helvetica Neue"/>
                <a:sym typeface="Helvetica Neue"/>
              </a:rPr>
              <a:t>Achieved Herd Immunity at ~56 days </a:t>
            </a:r>
            <a:endParaRPr sz="700">
              <a:latin typeface="Helvetica Neue"/>
              <a:ea typeface="Helvetica Neue"/>
              <a:cs typeface="Helvetica Neue"/>
              <a:sym typeface="Helvetica Neue"/>
            </a:endParaRPr>
          </a:p>
        </p:txBody>
      </p:sp>
      <p:cxnSp>
        <p:nvCxnSpPr>
          <p:cNvPr id="329" name="Google Shape;329;p39"/>
          <p:cNvCxnSpPr/>
          <p:nvPr/>
        </p:nvCxnSpPr>
        <p:spPr>
          <a:xfrm flipH="1">
            <a:off x="6347750" y="3391275"/>
            <a:ext cx="273300" cy="291900"/>
          </a:xfrm>
          <a:prstGeom prst="straightConnector1">
            <a:avLst/>
          </a:prstGeom>
          <a:noFill/>
          <a:ln cap="flat" cmpd="sng" w="9525">
            <a:solidFill>
              <a:srgbClr val="000000"/>
            </a:solidFill>
            <a:prstDash val="solid"/>
            <a:round/>
            <a:headEnd len="med" w="med" type="none"/>
            <a:tailEnd len="med" w="med" type="triangle"/>
          </a:ln>
        </p:spPr>
      </p:cxnSp>
      <p:sp>
        <p:nvSpPr>
          <p:cNvPr id="330" name="Google Shape;330;p39"/>
          <p:cNvSpPr txBox="1"/>
          <p:nvPr/>
        </p:nvSpPr>
        <p:spPr>
          <a:xfrm>
            <a:off x="6621050" y="3255175"/>
            <a:ext cx="1694700" cy="29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Helvetica Neue"/>
                <a:ea typeface="Helvetica Neue"/>
                <a:cs typeface="Helvetica Neue"/>
                <a:sym typeface="Helvetica Neue"/>
              </a:rPr>
              <a:t>COVID-19 dies out at ~44 days </a:t>
            </a:r>
            <a:endParaRPr sz="700">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idx="1" type="body"/>
          </p:nvPr>
        </p:nvSpPr>
        <p:spPr>
          <a:xfrm>
            <a:off x="457200" y="1352550"/>
            <a:ext cx="8229600" cy="3708000"/>
          </a:xfrm>
          <a:prstGeom prst="rect">
            <a:avLst/>
          </a:prstGeom>
        </p:spPr>
        <p:txBody>
          <a:bodyPr anchorCtr="0" anchor="t" bIns="45700" lIns="91425" spcFirstLastPara="1" rIns="91425" wrap="square" tIns="45700">
            <a:noAutofit/>
          </a:bodyPr>
          <a:lstStyle/>
          <a:p>
            <a:pPr indent="-336550" lvl="0" marL="457200" rtl="0" algn="l">
              <a:spcBef>
                <a:spcPts val="360"/>
              </a:spcBef>
              <a:spcAft>
                <a:spcPts val="0"/>
              </a:spcAft>
              <a:buSzPts val="1700"/>
              <a:buChar char="•"/>
            </a:pPr>
            <a:r>
              <a:rPr lang="en" sz="1700"/>
              <a:t>Consistent vaccination rate</a:t>
            </a:r>
            <a:endParaRPr sz="1700"/>
          </a:p>
          <a:p>
            <a:pPr indent="-336550" lvl="1" marL="914400" rtl="0" algn="l">
              <a:spcBef>
                <a:spcPts val="0"/>
              </a:spcBef>
              <a:spcAft>
                <a:spcPts val="0"/>
              </a:spcAft>
              <a:buSzPts val="1700"/>
              <a:buChar char="–"/>
            </a:pPr>
            <a:r>
              <a:rPr lang="en" sz="1700"/>
              <a:t>In reality, this may fluctuate depending on external factors not considered within the scope of this simulation.</a:t>
            </a:r>
            <a:endParaRPr sz="1700"/>
          </a:p>
          <a:p>
            <a:pPr indent="0" lvl="0" marL="0" rtl="0" algn="l">
              <a:spcBef>
                <a:spcPts val="360"/>
              </a:spcBef>
              <a:spcAft>
                <a:spcPts val="0"/>
              </a:spcAft>
              <a:buNone/>
            </a:pPr>
            <a:r>
              <a:t/>
            </a:r>
            <a:endParaRPr sz="500"/>
          </a:p>
          <a:p>
            <a:pPr indent="-336550" lvl="0" marL="457200" rtl="0" algn="l">
              <a:spcBef>
                <a:spcPts val="360"/>
              </a:spcBef>
              <a:spcAft>
                <a:spcPts val="0"/>
              </a:spcAft>
              <a:buSzPts val="1700"/>
              <a:buChar char="•"/>
            </a:pPr>
            <a:r>
              <a:rPr lang="en" sz="1700"/>
              <a:t>Social distancing</a:t>
            </a:r>
            <a:endParaRPr sz="1700"/>
          </a:p>
          <a:p>
            <a:pPr indent="-336550" lvl="1" marL="914400" rtl="0" algn="l">
              <a:spcBef>
                <a:spcPts val="0"/>
              </a:spcBef>
              <a:spcAft>
                <a:spcPts val="0"/>
              </a:spcAft>
              <a:buSzPts val="1700"/>
              <a:buChar char="–"/>
            </a:pPr>
            <a:r>
              <a:rPr lang="en" sz="1700"/>
              <a:t>In reality, people may change social distancing practices over time.</a:t>
            </a:r>
            <a:endParaRPr sz="1700"/>
          </a:p>
          <a:p>
            <a:pPr indent="0" lvl="0" marL="0" rtl="0" algn="l">
              <a:spcBef>
                <a:spcPts val="360"/>
              </a:spcBef>
              <a:spcAft>
                <a:spcPts val="0"/>
              </a:spcAft>
              <a:buNone/>
            </a:pPr>
            <a:r>
              <a:t/>
            </a:r>
            <a:endParaRPr sz="500"/>
          </a:p>
          <a:p>
            <a:pPr indent="-336550" lvl="0" marL="457200" rtl="0" algn="l">
              <a:spcBef>
                <a:spcPts val="360"/>
              </a:spcBef>
              <a:spcAft>
                <a:spcPts val="0"/>
              </a:spcAft>
              <a:buSzPts val="1700"/>
              <a:buChar char="•"/>
            </a:pPr>
            <a:r>
              <a:rPr lang="en" sz="1700"/>
              <a:t>Scalability issues due to O(N</a:t>
            </a:r>
            <a:r>
              <a:rPr baseline="30000" lang="en" sz="1700"/>
              <a:t>3</a:t>
            </a:r>
            <a:r>
              <a:rPr lang="en" sz="1700"/>
              <a:t>) time complexity</a:t>
            </a:r>
            <a:endParaRPr sz="1700"/>
          </a:p>
          <a:p>
            <a:pPr indent="-336550" lvl="1" marL="914400" rtl="0" algn="l">
              <a:spcBef>
                <a:spcPts val="0"/>
              </a:spcBef>
              <a:spcAft>
                <a:spcPts val="0"/>
              </a:spcAft>
              <a:buSzPts val="1700"/>
              <a:buChar char="–"/>
            </a:pPr>
            <a:r>
              <a:rPr lang="en" sz="1700"/>
              <a:t>Low node count may result in lower precision.</a:t>
            </a:r>
            <a:endParaRPr sz="1700"/>
          </a:p>
          <a:p>
            <a:pPr indent="0" lvl="0" marL="0" rtl="0" algn="l">
              <a:spcBef>
                <a:spcPts val="360"/>
              </a:spcBef>
              <a:spcAft>
                <a:spcPts val="0"/>
              </a:spcAft>
              <a:buNone/>
            </a:pPr>
            <a:r>
              <a:t/>
            </a:r>
            <a:endParaRPr sz="500"/>
          </a:p>
          <a:p>
            <a:pPr indent="-336550" lvl="0" marL="457200" rtl="0" algn="l">
              <a:spcBef>
                <a:spcPts val="360"/>
              </a:spcBef>
              <a:spcAft>
                <a:spcPts val="0"/>
              </a:spcAft>
              <a:buSzPts val="1700"/>
              <a:buChar char="•"/>
            </a:pPr>
            <a:r>
              <a:rPr lang="en" sz="1700"/>
              <a:t>Difficulty in maintaining an accurate simulation</a:t>
            </a:r>
            <a:endParaRPr sz="1700"/>
          </a:p>
          <a:p>
            <a:pPr indent="-336550" lvl="1" marL="914400" rtl="0" algn="l">
              <a:spcBef>
                <a:spcPts val="0"/>
              </a:spcBef>
              <a:spcAft>
                <a:spcPts val="0"/>
              </a:spcAft>
              <a:buSzPts val="1700"/>
              <a:buChar char="–"/>
            </a:pPr>
            <a:r>
              <a:rPr lang="en" sz="1700"/>
              <a:t>Epidemiology landscape rapidly changes.  Variables, such as new strains, not considered within the scope of the simulation may affect accuracy.</a:t>
            </a:r>
            <a:endParaRPr sz="1700"/>
          </a:p>
          <a:p>
            <a:pPr indent="0" lvl="0" marL="457200" rtl="0" algn="l">
              <a:spcBef>
                <a:spcPts val="360"/>
              </a:spcBef>
              <a:spcAft>
                <a:spcPts val="0"/>
              </a:spcAft>
              <a:buNone/>
            </a:pPr>
            <a:r>
              <a:t/>
            </a:r>
            <a:endParaRPr sz="1700"/>
          </a:p>
        </p:txBody>
      </p:sp>
      <p:sp>
        <p:nvSpPr>
          <p:cNvPr id="336" name="Google Shape;336;p40"/>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Limitations</a:t>
            </a:r>
            <a:endParaRPr sz="3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457200" y="1352550"/>
            <a:ext cx="4114800" cy="3645900"/>
          </a:xfrm>
          <a:prstGeom prst="rect">
            <a:avLst/>
          </a:prstGeom>
        </p:spPr>
        <p:txBody>
          <a:bodyPr anchorCtr="0" anchor="t" bIns="45700" lIns="91425" spcFirstLastPara="1" rIns="91425" wrap="square" tIns="45700">
            <a:noAutofit/>
          </a:bodyPr>
          <a:lstStyle/>
          <a:p>
            <a:pPr indent="-292100" lvl="0" marL="457200" rtl="0" algn="l">
              <a:spcBef>
                <a:spcPts val="360"/>
              </a:spcBef>
              <a:spcAft>
                <a:spcPts val="0"/>
              </a:spcAft>
              <a:buSzPts val="1000"/>
              <a:buChar char="•"/>
            </a:pPr>
            <a:r>
              <a:rPr lang="en" sz="2400"/>
              <a:t>Latest + Unique virus </a:t>
            </a:r>
            <a:endParaRPr sz="2400"/>
          </a:p>
          <a:p>
            <a:pPr indent="-292100" lvl="1" marL="914400" rtl="0" algn="l">
              <a:spcBef>
                <a:spcPts val="0"/>
              </a:spcBef>
              <a:spcAft>
                <a:spcPts val="0"/>
              </a:spcAft>
              <a:buSzPts val="1000"/>
              <a:buChar char="–"/>
            </a:pPr>
            <a:r>
              <a:rPr lang="en" sz="2000"/>
              <a:t>Seizes control of </a:t>
            </a:r>
            <a:r>
              <a:rPr lang="en" sz="2000"/>
              <a:t>genes </a:t>
            </a:r>
            <a:r>
              <a:rPr lang="en" sz="2000"/>
              <a:t>differently than known viruses</a:t>
            </a:r>
            <a:endParaRPr sz="2000"/>
          </a:p>
          <a:p>
            <a:pPr indent="0" lvl="0" marL="914400" rtl="0" algn="l">
              <a:spcBef>
                <a:spcPts val="360"/>
              </a:spcBef>
              <a:spcAft>
                <a:spcPts val="0"/>
              </a:spcAft>
              <a:buNone/>
            </a:pPr>
            <a:r>
              <a:t/>
            </a:r>
            <a:endParaRPr sz="2000"/>
          </a:p>
          <a:p>
            <a:pPr indent="-292100" lvl="0" marL="457200" rtl="0" algn="l">
              <a:spcBef>
                <a:spcPts val="360"/>
              </a:spcBef>
              <a:spcAft>
                <a:spcPts val="0"/>
              </a:spcAft>
              <a:buSzPts val="1000"/>
              <a:buChar char="•"/>
            </a:pPr>
            <a:r>
              <a:rPr lang="en" sz="2400"/>
              <a:t>Pandemic </a:t>
            </a:r>
            <a:endParaRPr sz="2000"/>
          </a:p>
          <a:p>
            <a:pPr indent="0" lvl="0" marL="914400" rtl="0" algn="l">
              <a:spcBef>
                <a:spcPts val="360"/>
              </a:spcBef>
              <a:spcAft>
                <a:spcPts val="0"/>
              </a:spcAft>
              <a:buNone/>
            </a:pPr>
            <a:r>
              <a:t/>
            </a:r>
            <a:endParaRPr sz="2400"/>
          </a:p>
          <a:p>
            <a:pPr indent="-292100" lvl="0" marL="457200" rtl="0" algn="l">
              <a:spcBef>
                <a:spcPts val="360"/>
              </a:spcBef>
              <a:spcAft>
                <a:spcPts val="0"/>
              </a:spcAft>
              <a:buSzPts val="1000"/>
              <a:buChar char="•"/>
            </a:pPr>
            <a:r>
              <a:rPr lang="en" sz="2400"/>
              <a:t>Limited quantity of vaccines </a:t>
            </a:r>
            <a:endParaRPr sz="2400"/>
          </a:p>
          <a:p>
            <a:pPr indent="0" lvl="0" marL="0" rtl="0" algn="l">
              <a:spcBef>
                <a:spcPts val="360"/>
              </a:spcBef>
              <a:spcAft>
                <a:spcPts val="0"/>
              </a:spcAft>
              <a:buNone/>
            </a:pPr>
            <a:r>
              <a:t/>
            </a:r>
            <a:endParaRPr sz="2000"/>
          </a:p>
        </p:txBody>
      </p:sp>
      <p:sp>
        <p:nvSpPr>
          <p:cNvPr id="121" name="Google Shape;121;p23"/>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COVID-19</a:t>
            </a:r>
            <a:endParaRPr sz="3400"/>
          </a:p>
        </p:txBody>
      </p:sp>
      <p:pic>
        <p:nvPicPr>
          <p:cNvPr id="122" name="Google Shape;122;p23"/>
          <p:cNvPicPr preferRelativeResize="0"/>
          <p:nvPr/>
        </p:nvPicPr>
        <p:blipFill>
          <a:blip r:embed="rId4">
            <a:alphaModFix/>
          </a:blip>
          <a:stretch>
            <a:fillRect/>
          </a:stretch>
        </p:blipFill>
        <p:spPr>
          <a:xfrm>
            <a:off x="5459050" y="1611325"/>
            <a:ext cx="2820700" cy="28235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idx="1" type="body"/>
          </p:nvPr>
        </p:nvSpPr>
        <p:spPr>
          <a:xfrm>
            <a:off x="457200" y="1200150"/>
            <a:ext cx="7357500" cy="38439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sz="1800"/>
              <a:t>Improvements:</a:t>
            </a:r>
            <a:endParaRPr sz="1800"/>
          </a:p>
          <a:p>
            <a:pPr indent="-342900" lvl="1" marL="914400" rtl="0" algn="l">
              <a:spcBef>
                <a:spcPts val="0"/>
              </a:spcBef>
              <a:spcAft>
                <a:spcPts val="0"/>
              </a:spcAft>
              <a:buSzPts val="1800"/>
              <a:buChar char="–"/>
            </a:pPr>
            <a:r>
              <a:rPr lang="en" sz="1800"/>
              <a:t>Historical data p</a:t>
            </a:r>
            <a:r>
              <a:rPr lang="en" sz="1800"/>
              <a:t>recision</a:t>
            </a:r>
            <a:endParaRPr sz="1800"/>
          </a:p>
          <a:p>
            <a:pPr indent="-342900" lvl="1" marL="914400" rtl="0" algn="l">
              <a:spcBef>
                <a:spcPts val="0"/>
              </a:spcBef>
              <a:spcAft>
                <a:spcPts val="0"/>
              </a:spcAft>
              <a:buSzPts val="1800"/>
              <a:buChar char="–"/>
            </a:pPr>
            <a:r>
              <a:rPr lang="en" sz="1800"/>
              <a:t>Scalability by reducing time complexity</a:t>
            </a:r>
            <a:endParaRPr sz="1800"/>
          </a:p>
          <a:p>
            <a:pPr indent="-342900" lvl="1" marL="914400" rtl="0" algn="l">
              <a:spcBef>
                <a:spcPts val="0"/>
              </a:spcBef>
              <a:spcAft>
                <a:spcPts val="0"/>
              </a:spcAft>
              <a:buSzPts val="1800"/>
              <a:buChar char="–"/>
            </a:pPr>
            <a:r>
              <a:rPr lang="en" sz="1800"/>
              <a:t>Mobility design</a:t>
            </a:r>
            <a:endParaRPr sz="1800"/>
          </a:p>
          <a:p>
            <a:pPr indent="-342900" lvl="1" marL="914400" rtl="0" algn="l">
              <a:spcBef>
                <a:spcPts val="0"/>
              </a:spcBef>
              <a:spcAft>
                <a:spcPts val="0"/>
              </a:spcAft>
              <a:buSzPts val="1800"/>
              <a:buChar char="–"/>
            </a:pPr>
            <a:r>
              <a:rPr lang="en" sz="1800"/>
              <a:t>Vaccination prediction modelling</a:t>
            </a:r>
            <a:endParaRPr sz="1800"/>
          </a:p>
          <a:p>
            <a:pPr indent="0" lvl="0" marL="0" rtl="0" algn="l">
              <a:spcBef>
                <a:spcPts val="360"/>
              </a:spcBef>
              <a:spcAft>
                <a:spcPts val="0"/>
              </a:spcAft>
              <a:buNone/>
            </a:pPr>
            <a:r>
              <a:t/>
            </a:r>
            <a:endParaRPr sz="600"/>
          </a:p>
          <a:p>
            <a:pPr indent="-342900" lvl="0" marL="457200" rtl="0" algn="l">
              <a:spcBef>
                <a:spcPts val="360"/>
              </a:spcBef>
              <a:spcAft>
                <a:spcPts val="0"/>
              </a:spcAft>
              <a:buSzPts val="1800"/>
              <a:buChar char="•"/>
            </a:pPr>
            <a:r>
              <a:rPr lang="en" sz="1800"/>
              <a:t>Functionality Implementations:</a:t>
            </a:r>
            <a:endParaRPr sz="1800"/>
          </a:p>
          <a:p>
            <a:pPr indent="-342900" lvl="1" marL="914400" rtl="0" algn="l">
              <a:spcBef>
                <a:spcPts val="0"/>
              </a:spcBef>
              <a:spcAft>
                <a:spcPts val="0"/>
              </a:spcAft>
              <a:buSzPts val="1800"/>
              <a:buChar char="–"/>
            </a:pPr>
            <a:r>
              <a:rPr lang="en" sz="1800"/>
              <a:t>Strain specificity</a:t>
            </a:r>
            <a:endParaRPr sz="1800"/>
          </a:p>
          <a:p>
            <a:pPr indent="-342900" lvl="1" marL="914400" rtl="0" algn="l">
              <a:spcBef>
                <a:spcPts val="0"/>
              </a:spcBef>
              <a:spcAft>
                <a:spcPts val="0"/>
              </a:spcAft>
              <a:buSzPts val="1800"/>
              <a:buChar char="–"/>
            </a:pPr>
            <a:r>
              <a:rPr lang="en" sz="1800"/>
              <a:t>Susceptibility considerations </a:t>
            </a:r>
            <a:endParaRPr sz="1800"/>
          </a:p>
          <a:p>
            <a:pPr indent="0" lvl="0" marL="914400" rtl="0" algn="l">
              <a:spcBef>
                <a:spcPts val="360"/>
              </a:spcBef>
              <a:spcAft>
                <a:spcPts val="0"/>
              </a:spcAft>
              <a:buNone/>
            </a:pPr>
            <a:r>
              <a:rPr lang="en" sz="1800"/>
              <a:t>(e.g. immunocompromised / elderly)</a:t>
            </a:r>
            <a:endParaRPr sz="1800"/>
          </a:p>
          <a:p>
            <a:pPr indent="-342900" lvl="1" marL="914400" rtl="0" algn="l">
              <a:spcBef>
                <a:spcPts val="360"/>
              </a:spcBef>
              <a:spcAft>
                <a:spcPts val="0"/>
              </a:spcAft>
              <a:buSzPts val="1800"/>
              <a:buChar char="–"/>
            </a:pPr>
            <a:r>
              <a:rPr lang="en" sz="1800"/>
              <a:t>Streamline parameter updating</a:t>
            </a:r>
            <a:endParaRPr sz="1800"/>
          </a:p>
          <a:p>
            <a:pPr indent="0" lvl="0" marL="914400" rtl="0" algn="l">
              <a:spcBef>
                <a:spcPts val="360"/>
              </a:spcBef>
              <a:spcAft>
                <a:spcPts val="0"/>
              </a:spcAft>
              <a:buNone/>
            </a:pPr>
            <a:r>
              <a:t/>
            </a:r>
            <a:endParaRPr sz="1800"/>
          </a:p>
        </p:txBody>
      </p:sp>
      <p:sp>
        <p:nvSpPr>
          <p:cNvPr id="342" name="Google Shape;342;p41"/>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Future Scope</a:t>
            </a:r>
            <a:endParaRPr sz="3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457200" y="2012402"/>
            <a:ext cx="8229600" cy="1118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533400" y="1471625"/>
            <a:ext cx="8229600" cy="3129600"/>
          </a:xfrm>
          <a:prstGeom prst="rect">
            <a:avLst/>
          </a:prstGeom>
        </p:spPr>
        <p:txBody>
          <a:bodyPr anchorCtr="0" anchor="t" bIns="45700" lIns="91425" spcFirstLastPara="1" rIns="91425" wrap="square" tIns="45700">
            <a:noAutofit/>
          </a:bodyPr>
          <a:lstStyle/>
          <a:p>
            <a:pPr indent="-311150" lvl="0" marL="457200" rtl="0" algn="l">
              <a:spcBef>
                <a:spcPts val="360"/>
              </a:spcBef>
              <a:spcAft>
                <a:spcPts val="0"/>
              </a:spcAft>
              <a:buSzPts val="1300"/>
              <a:buChar char="•"/>
            </a:pPr>
            <a:r>
              <a:rPr lang="en" sz="2700"/>
              <a:t>Replicate the impact of COVID-19 on a population </a:t>
            </a:r>
            <a:endParaRPr sz="2700"/>
          </a:p>
          <a:p>
            <a:pPr indent="0" lvl="0" marL="457200" rtl="0" algn="l">
              <a:spcBef>
                <a:spcPts val="360"/>
              </a:spcBef>
              <a:spcAft>
                <a:spcPts val="0"/>
              </a:spcAft>
              <a:buNone/>
            </a:pPr>
            <a:r>
              <a:t/>
            </a:r>
            <a:endParaRPr sz="2700"/>
          </a:p>
          <a:p>
            <a:pPr indent="-311150" lvl="0" marL="457200" rtl="0" algn="l">
              <a:spcBef>
                <a:spcPts val="360"/>
              </a:spcBef>
              <a:spcAft>
                <a:spcPts val="0"/>
              </a:spcAft>
              <a:buSzPts val="1300"/>
              <a:buChar char="•"/>
            </a:pPr>
            <a:r>
              <a:rPr lang="en" sz="2700"/>
              <a:t>Predict the end of COVID-19</a:t>
            </a:r>
            <a:endParaRPr sz="2700"/>
          </a:p>
          <a:p>
            <a:pPr indent="-311150" lvl="1" marL="914400" rtl="0" algn="l">
              <a:spcBef>
                <a:spcPts val="0"/>
              </a:spcBef>
              <a:spcAft>
                <a:spcPts val="0"/>
              </a:spcAft>
              <a:buSzPts val="1300"/>
              <a:buChar char="–"/>
            </a:pPr>
            <a:r>
              <a:rPr lang="en" sz="2300"/>
              <a:t>Based off different policies and events (e.g. social distancing + vaccinations)</a:t>
            </a:r>
            <a:endParaRPr sz="2300"/>
          </a:p>
        </p:txBody>
      </p:sp>
      <p:sp>
        <p:nvSpPr>
          <p:cNvPr id="128" name="Google Shape;128;p24"/>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The World’s Tricky Challenge</a:t>
            </a:r>
            <a:endParaRPr sz="3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5"/>
          <p:cNvPicPr preferRelativeResize="0"/>
          <p:nvPr/>
        </p:nvPicPr>
        <p:blipFill rotWithShape="1">
          <a:blip r:embed="rId3">
            <a:alphaModFix/>
          </a:blip>
          <a:srcRect b="9596" l="3558" r="2553" t="12253"/>
          <a:stretch/>
        </p:blipFill>
        <p:spPr>
          <a:xfrm>
            <a:off x="543200" y="1573050"/>
            <a:ext cx="3689300" cy="2269025"/>
          </a:xfrm>
          <a:prstGeom prst="rect">
            <a:avLst/>
          </a:prstGeom>
          <a:noFill/>
          <a:ln>
            <a:noFill/>
          </a:ln>
        </p:spPr>
      </p:pic>
      <p:pic>
        <p:nvPicPr>
          <p:cNvPr id="134" name="Google Shape;134;p25"/>
          <p:cNvPicPr preferRelativeResize="0"/>
          <p:nvPr/>
        </p:nvPicPr>
        <p:blipFill rotWithShape="1">
          <a:blip r:embed="rId4">
            <a:alphaModFix/>
          </a:blip>
          <a:srcRect b="1629" l="0" r="0" t="2530"/>
          <a:stretch/>
        </p:blipFill>
        <p:spPr>
          <a:xfrm>
            <a:off x="4678375" y="1580688"/>
            <a:ext cx="3689299" cy="2312588"/>
          </a:xfrm>
          <a:prstGeom prst="rect">
            <a:avLst/>
          </a:prstGeom>
          <a:noFill/>
          <a:ln>
            <a:noFill/>
          </a:ln>
        </p:spPr>
      </p:pic>
      <p:sp>
        <p:nvSpPr>
          <p:cNvPr id="135" name="Google Shape;135;p25"/>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Current State of the Country</a:t>
            </a:r>
            <a:endParaRPr sz="3400"/>
          </a:p>
        </p:txBody>
      </p:sp>
      <p:sp>
        <p:nvSpPr>
          <p:cNvPr id="136" name="Google Shape;136;p25"/>
          <p:cNvSpPr txBox="1"/>
          <p:nvPr/>
        </p:nvSpPr>
        <p:spPr>
          <a:xfrm>
            <a:off x="457200" y="4273825"/>
            <a:ext cx="7325100" cy="6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i="1" lang="en" sz="800">
                <a:latin typeface="Helvetica Neue"/>
                <a:ea typeface="Helvetica Neue"/>
                <a:cs typeface="Helvetica Neue"/>
                <a:sym typeface="Helvetica Neue"/>
              </a:rPr>
              <a:t>United States. (n.d.). Retrieved April 22, 2021, from https://www.worldometers.info/coronavirus/country/us/</a:t>
            </a:r>
            <a:endParaRPr i="1" sz="800">
              <a:latin typeface="Helvetica Neue"/>
              <a:ea typeface="Helvetica Neue"/>
              <a:cs typeface="Helvetica Neue"/>
              <a:sym typeface="Helvetica Neue"/>
            </a:endParaRPr>
          </a:p>
          <a:p>
            <a:pPr indent="0" lvl="0" marL="0" rtl="0" algn="l">
              <a:spcBef>
                <a:spcPts val="120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450050" y="589350"/>
            <a:ext cx="8229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solidFill>
                  <a:srgbClr val="C12030"/>
                </a:solidFill>
                <a:latin typeface="Helvetica Neue"/>
                <a:ea typeface="Helvetica Neue"/>
                <a:cs typeface="Helvetica Neue"/>
                <a:sym typeface="Helvetica Neue"/>
              </a:rPr>
              <a:t>Similar Simulation: </a:t>
            </a:r>
            <a:endParaRPr sz="3400">
              <a:solidFill>
                <a:srgbClr val="C12030"/>
              </a:solidFill>
              <a:latin typeface="Helvetica Neue"/>
              <a:ea typeface="Helvetica Neue"/>
              <a:cs typeface="Helvetica Neue"/>
              <a:sym typeface="Helvetica Neue"/>
            </a:endParaRPr>
          </a:p>
        </p:txBody>
      </p:sp>
      <p:pic>
        <p:nvPicPr>
          <p:cNvPr id="142" name="Google Shape;142;p26"/>
          <p:cNvPicPr preferRelativeResize="0"/>
          <p:nvPr/>
        </p:nvPicPr>
        <p:blipFill>
          <a:blip r:embed="rId3">
            <a:alphaModFix/>
          </a:blip>
          <a:stretch>
            <a:fillRect/>
          </a:stretch>
        </p:blipFill>
        <p:spPr>
          <a:xfrm>
            <a:off x="285773" y="3357325"/>
            <a:ext cx="7325100" cy="1302251"/>
          </a:xfrm>
          <a:prstGeom prst="rect">
            <a:avLst/>
          </a:prstGeom>
          <a:noFill/>
          <a:ln>
            <a:noFill/>
          </a:ln>
        </p:spPr>
      </p:pic>
      <p:sp>
        <p:nvSpPr>
          <p:cNvPr id="143" name="Google Shape;143;p26"/>
          <p:cNvSpPr txBox="1"/>
          <p:nvPr/>
        </p:nvSpPr>
        <p:spPr>
          <a:xfrm>
            <a:off x="285775" y="4659575"/>
            <a:ext cx="7325100" cy="6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i="1" lang="en" sz="800">
                <a:latin typeface="Helvetica Neue"/>
                <a:ea typeface="Helvetica Neue"/>
                <a:cs typeface="Helvetica Neue"/>
                <a:sym typeface="Helvetica Neue"/>
              </a:rPr>
              <a:t>United States. (n.d.). Retrieved April 22, 2021, from </a:t>
            </a:r>
            <a:r>
              <a:rPr i="1" lang="en" sz="800">
                <a:latin typeface="Helvetica Neue"/>
                <a:ea typeface="Helvetica Neue"/>
                <a:cs typeface="Helvetica Neue"/>
                <a:sym typeface="Helvetica Neue"/>
              </a:rPr>
              <a:t>https://www.washingtonpost.com/graphics/2020/world/corona-simulator/</a:t>
            </a:r>
            <a:endParaRPr i="1" sz="800">
              <a:latin typeface="Helvetica Neue"/>
              <a:ea typeface="Helvetica Neue"/>
              <a:cs typeface="Helvetica Neue"/>
              <a:sym typeface="Helvetica Neue"/>
            </a:endParaRPr>
          </a:p>
          <a:p>
            <a:pPr indent="0" lvl="0" marL="0" rtl="0" algn="l">
              <a:spcBef>
                <a:spcPts val="1200"/>
              </a:spcBef>
              <a:spcAft>
                <a:spcPts val="0"/>
              </a:spcAft>
              <a:buNone/>
            </a:pPr>
            <a:r>
              <a:t/>
            </a:r>
            <a:endParaRPr>
              <a:latin typeface="Helvetica Neue"/>
              <a:ea typeface="Helvetica Neue"/>
              <a:cs typeface="Helvetica Neue"/>
              <a:sym typeface="Helvetica Neue"/>
            </a:endParaRPr>
          </a:p>
        </p:txBody>
      </p:sp>
      <p:sp>
        <p:nvSpPr>
          <p:cNvPr id="144" name="Google Shape;144;p26"/>
          <p:cNvSpPr txBox="1"/>
          <p:nvPr/>
        </p:nvSpPr>
        <p:spPr>
          <a:xfrm>
            <a:off x="567925" y="1275150"/>
            <a:ext cx="4661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Helvetica Neue"/>
                <a:ea typeface="Helvetica Neue"/>
                <a:cs typeface="Helvetica Neue"/>
                <a:sym typeface="Helvetica Neue"/>
              </a:rPr>
              <a:t>Posted: March 14th, 2020 </a:t>
            </a:r>
            <a:endParaRPr sz="1500">
              <a:latin typeface="Helvetica Neue"/>
              <a:ea typeface="Helvetica Neue"/>
              <a:cs typeface="Helvetica Neue"/>
              <a:sym typeface="Helvetica Neue"/>
            </a:endParaRPr>
          </a:p>
          <a:p>
            <a:pPr indent="0" lvl="0" marL="0" rtl="0" algn="l">
              <a:spcBef>
                <a:spcPts val="0"/>
              </a:spcBef>
              <a:spcAft>
                <a:spcPts val="0"/>
              </a:spcAft>
              <a:buNone/>
            </a:pPr>
            <a:r>
              <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Population: 200 </a:t>
            </a:r>
            <a:endParaRPr sz="1500">
              <a:latin typeface="Helvetica Neue"/>
              <a:ea typeface="Helvetica Neue"/>
              <a:cs typeface="Helvetica Neue"/>
              <a:sym typeface="Helvetica Neue"/>
            </a:endParaRPr>
          </a:p>
          <a:p>
            <a:pPr indent="0" lvl="0" marL="0" rtl="0" algn="l">
              <a:spcBef>
                <a:spcPts val="0"/>
              </a:spcBef>
              <a:spcAft>
                <a:spcPts val="0"/>
              </a:spcAft>
              <a:buNone/>
            </a:pPr>
            <a:r>
              <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latin typeface="Helvetica Neue"/>
                <a:ea typeface="Helvetica Neue"/>
                <a:cs typeface="Helvetica Neue"/>
                <a:sym typeface="Helvetica Neue"/>
              </a:rPr>
              <a:t>Goal: Show methods of how to “flatten the curve”</a:t>
            </a:r>
            <a:endParaRPr sz="1500">
              <a:latin typeface="Helvetica Neue"/>
              <a:ea typeface="Helvetica Neue"/>
              <a:cs typeface="Helvetica Neue"/>
              <a:sym typeface="Helvetica Neue"/>
            </a:endParaRPr>
          </a:p>
        </p:txBody>
      </p:sp>
      <p:pic>
        <p:nvPicPr>
          <p:cNvPr id="145" name="Google Shape;145;p26"/>
          <p:cNvPicPr preferRelativeResize="0"/>
          <p:nvPr/>
        </p:nvPicPr>
        <p:blipFill>
          <a:blip r:embed="rId4">
            <a:alphaModFix/>
          </a:blip>
          <a:stretch>
            <a:fillRect/>
          </a:stretch>
        </p:blipFill>
        <p:spPr>
          <a:xfrm>
            <a:off x="5636450" y="1336525"/>
            <a:ext cx="3234499" cy="198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530400" y="1578975"/>
            <a:ext cx="38613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2200"/>
              <a:t>Random Variants: </a:t>
            </a:r>
            <a:endParaRPr sz="2200"/>
          </a:p>
          <a:p>
            <a:pPr indent="-279400" lvl="0" marL="457200" rtl="0" algn="l">
              <a:spcBef>
                <a:spcPts val="360"/>
              </a:spcBef>
              <a:spcAft>
                <a:spcPts val="0"/>
              </a:spcAft>
              <a:buSzPts val="800"/>
              <a:buChar char="•"/>
            </a:pPr>
            <a:r>
              <a:rPr lang="en" sz="2200"/>
              <a:t>Recovery Time </a:t>
            </a:r>
            <a:endParaRPr sz="2200"/>
          </a:p>
          <a:p>
            <a:pPr indent="-279400" lvl="0" marL="457200" rtl="0" algn="l">
              <a:spcBef>
                <a:spcPts val="0"/>
              </a:spcBef>
              <a:spcAft>
                <a:spcPts val="0"/>
              </a:spcAft>
              <a:buSzPts val="800"/>
              <a:buChar char="•"/>
            </a:pPr>
            <a:r>
              <a:rPr lang="en" sz="2200"/>
              <a:t>Vaccination Time</a:t>
            </a:r>
            <a:endParaRPr sz="2200"/>
          </a:p>
          <a:p>
            <a:pPr indent="-279400" lvl="0" marL="457200" rtl="0" algn="l">
              <a:spcBef>
                <a:spcPts val="0"/>
              </a:spcBef>
              <a:spcAft>
                <a:spcPts val="0"/>
              </a:spcAft>
              <a:buSzPts val="800"/>
              <a:buChar char="•"/>
            </a:pPr>
            <a:r>
              <a:rPr lang="en" sz="2200"/>
              <a:t>Node Movement</a:t>
            </a:r>
            <a:endParaRPr sz="2200"/>
          </a:p>
          <a:p>
            <a:pPr indent="0" lvl="0" marL="0" rtl="0" algn="l">
              <a:spcBef>
                <a:spcPts val="360"/>
              </a:spcBef>
              <a:spcAft>
                <a:spcPts val="0"/>
              </a:spcAft>
              <a:buNone/>
            </a:pPr>
            <a:r>
              <a:t/>
            </a:r>
            <a:endParaRPr sz="2200"/>
          </a:p>
          <a:p>
            <a:pPr indent="0" lvl="0" marL="0" rtl="0" algn="l">
              <a:spcBef>
                <a:spcPts val="360"/>
              </a:spcBef>
              <a:spcAft>
                <a:spcPts val="0"/>
              </a:spcAft>
              <a:buNone/>
            </a:pPr>
            <a:r>
              <a:t/>
            </a:r>
            <a:endParaRPr sz="2200"/>
          </a:p>
          <a:p>
            <a:pPr indent="0" lvl="0" marL="0" rtl="0" algn="l">
              <a:spcBef>
                <a:spcPts val="360"/>
              </a:spcBef>
              <a:spcAft>
                <a:spcPts val="0"/>
              </a:spcAft>
              <a:buNone/>
            </a:pPr>
            <a:r>
              <a:t/>
            </a:r>
            <a:endParaRPr sz="2200"/>
          </a:p>
          <a:p>
            <a:pPr indent="0" lvl="0" marL="0" rtl="0" algn="l">
              <a:spcBef>
                <a:spcPts val="360"/>
              </a:spcBef>
              <a:spcAft>
                <a:spcPts val="0"/>
              </a:spcAft>
              <a:buNone/>
            </a:pPr>
            <a:r>
              <a:t/>
            </a:r>
            <a:endParaRPr sz="2200"/>
          </a:p>
        </p:txBody>
      </p:sp>
      <p:sp>
        <p:nvSpPr>
          <p:cNvPr id="151" name="Google Shape;151;p27"/>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Our Model’s Parameters</a:t>
            </a:r>
            <a:endParaRPr sz="3400"/>
          </a:p>
        </p:txBody>
      </p:sp>
      <p:sp>
        <p:nvSpPr>
          <p:cNvPr id="152" name="Google Shape;152;p27"/>
          <p:cNvSpPr txBox="1"/>
          <p:nvPr>
            <p:ph idx="1" type="body"/>
          </p:nvPr>
        </p:nvSpPr>
        <p:spPr>
          <a:xfrm>
            <a:off x="4718400" y="1578975"/>
            <a:ext cx="39684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2200"/>
              <a:t>Static Variants:</a:t>
            </a:r>
            <a:endParaRPr sz="2200"/>
          </a:p>
          <a:p>
            <a:pPr indent="-279400" lvl="0" marL="457200" rtl="0" algn="l">
              <a:spcBef>
                <a:spcPts val="360"/>
              </a:spcBef>
              <a:spcAft>
                <a:spcPts val="0"/>
              </a:spcAft>
              <a:buSzPts val="800"/>
              <a:buChar char="•"/>
            </a:pPr>
            <a:r>
              <a:rPr lang="en" sz="2200"/>
              <a:t>Death Rate</a:t>
            </a:r>
            <a:endParaRPr sz="2200"/>
          </a:p>
          <a:p>
            <a:pPr indent="-279400" lvl="0" marL="457200" rtl="0" algn="l">
              <a:spcBef>
                <a:spcPts val="0"/>
              </a:spcBef>
              <a:spcAft>
                <a:spcPts val="0"/>
              </a:spcAft>
              <a:buSzPts val="800"/>
              <a:buChar char="•"/>
            </a:pPr>
            <a:r>
              <a:rPr lang="en" sz="2200"/>
              <a:t>Infection Rate</a:t>
            </a:r>
            <a:endParaRPr sz="2200"/>
          </a:p>
          <a:p>
            <a:pPr indent="-279400" lvl="0" marL="457200" rtl="0" algn="l">
              <a:spcBef>
                <a:spcPts val="0"/>
              </a:spcBef>
              <a:spcAft>
                <a:spcPts val="0"/>
              </a:spcAft>
              <a:buSzPts val="800"/>
              <a:buChar char="•"/>
            </a:pPr>
            <a:r>
              <a:rPr lang="en" sz="2200"/>
              <a:t>Population </a:t>
            </a:r>
            <a:endParaRPr sz="2200"/>
          </a:p>
          <a:p>
            <a:pPr indent="0" lvl="0" marL="0" rtl="0" algn="l">
              <a:spcBef>
                <a:spcPts val="360"/>
              </a:spcBef>
              <a:spcAft>
                <a:spcPts val="0"/>
              </a:spcAft>
              <a:buNone/>
            </a:pPr>
            <a:r>
              <a:t/>
            </a:r>
            <a:endParaRPr sz="2200"/>
          </a:p>
          <a:p>
            <a:pPr indent="0" lvl="0" marL="0" rtl="0" algn="l">
              <a:spcBef>
                <a:spcPts val="360"/>
              </a:spcBef>
              <a:spcAft>
                <a:spcPts val="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idx="1" type="body"/>
          </p:nvPr>
        </p:nvSpPr>
        <p:spPr>
          <a:xfrm>
            <a:off x="76200" y="1480575"/>
            <a:ext cx="4702200" cy="34326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SzPts val="2100"/>
              <a:buChar char="•"/>
            </a:pPr>
            <a:r>
              <a:rPr lang="en" sz="2100"/>
              <a:t>Python script </a:t>
            </a:r>
            <a:endParaRPr sz="2100"/>
          </a:p>
          <a:p>
            <a:pPr indent="-336550" lvl="1" marL="914400" rtl="0" algn="l">
              <a:spcBef>
                <a:spcPts val="0"/>
              </a:spcBef>
              <a:spcAft>
                <a:spcPts val="0"/>
              </a:spcAft>
              <a:buSzPts val="1700"/>
              <a:buChar char="–"/>
            </a:pPr>
            <a:r>
              <a:rPr lang="en" sz="1700"/>
              <a:t>G</a:t>
            </a:r>
            <a:r>
              <a:rPr lang="en" sz="1700"/>
              <a:t>rabs data from CDC Data Tracker status bar</a:t>
            </a:r>
            <a:endParaRPr sz="1700"/>
          </a:p>
          <a:p>
            <a:pPr indent="-336550" lvl="1" marL="914400" rtl="0" algn="l">
              <a:spcBef>
                <a:spcPts val="0"/>
              </a:spcBef>
              <a:spcAft>
                <a:spcPts val="0"/>
              </a:spcAft>
              <a:buSzPts val="1700"/>
              <a:buChar char="–"/>
            </a:pPr>
            <a:r>
              <a:rPr lang="en" sz="1700"/>
              <a:t>Calculates statistics</a:t>
            </a:r>
            <a:endParaRPr sz="1700"/>
          </a:p>
          <a:p>
            <a:pPr indent="-336550" lvl="1" marL="914400" rtl="0" algn="l">
              <a:spcBef>
                <a:spcPts val="0"/>
              </a:spcBef>
              <a:spcAft>
                <a:spcPts val="0"/>
              </a:spcAft>
              <a:buSzPts val="1700"/>
              <a:buChar char="–"/>
            </a:pPr>
            <a:r>
              <a:rPr lang="en" sz="1700"/>
              <a:t>Writes grabbed + calculated data to CSV file</a:t>
            </a:r>
            <a:endParaRPr sz="1700"/>
          </a:p>
          <a:p>
            <a:pPr indent="0" lvl="0" marL="914400" rtl="0" algn="l">
              <a:spcBef>
                <a:spcPts val="360"/>
              </a:spcBef>
              <a:spcAft>
                <a:spcPts val="0"/>
              </a:spcAft>
              <a:buNone/>
            </a:pPr>
            <a:r>
              <a:t/>
            </a:r>
            <a:endParaRPr sz="1700"/>
          </a:p>
          <a:p>
            <a:pPr indent="-361950" lvl="0" marL="457200" rtl="0" algn="l">
              <a:spcBef>
                <a:spcPts val="360"/>
              </a:spcBef>
              <a:spcAft>
                <a:spcPts val="0"/>
              </a:spcAft>
              <a:buSzPts val="2100"/>
              <a:buChar char="•"/>
            </a:pPr>
            <a:r>
              <a:rPr lang="en" sz="2100"/>
              <a:t>MATLAB script </a:t>
            </a:r>
            <a:endParaRPr sz="2100"/>
          </a:p>
          <a:p>
            <a:pPr indent="-336550" lvl="1" marL="914400" rtl="0" algn="l">
              <a:spcBef>
                <a:spcPts val="0"/>
              </a:spcBef>
              <a:spcAft>
                <a:spcPts val="0"/>
              </a:spcAft>
              <a:buSzPts val="1700"/>
              <a:buChar char="–"/>
            </a:pPr>
            <a:r>
              <a:rPr lang="en" sz="1700"/>
              <a:t>U</a:t>
            </a:r>
            <a:r>
              <a:rPr lang="en" sz="1700"/>
              <a:t>ses CSV file to set simulation parameter(s)</a:t>
            </a:r>
            <a:endParaRPr sz="1700"/>
          </a:p>
          <a:p>
            <a:pPr indent="-336550" lvl="1" marL="914400" rtl="0" algn="l">
              <a:spcBef>
                <a:spcPts val="0"/>
              </a:spcBef>
              <a:spcAft>
                <a:spcPts val="0"/>
              </a:spcAft>
              <a:buSzPts val="1700"/>
              <a:buChar char="–"/>
            </a:pPr>
            <a:r>
              <a:rPr lang="en" sz="1700"/>
              <a:t>Runs + displays simulation </a:t>
            </a:r>
            <a:endParaRPr sz="1700"/>
          </a:p>
        </p:txBody>
      </p:sp>
      <p:sp>
        <p:nvSpPr>
          <p:cNvPr id="158" name="Google Shape;158;p28"/>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Pipeline</a:t>
            </a:r>
            <a:endParaRPr sz="3400"/>
          </a:p>
        </p:txBody>
      </p:sp>
      <p:pic>
        <p:nvPicPr>
          <p:cNvPr id="159" name="Google Shape;159;p28"/>
          <p:cNvPicPr preferRelativeResize="0"/>
          <p:nvPr/>
        </p:nvPicPr>
        <p:blipFill>
          <a:blip r:embed="rId3">
            <a:alphaModFix/>
          </a:blip>
          <a:stretch>
            <a:fillRect/>
          </a:stretch>
        </p:blipFill>
        <p:spPr>
          <a:xfrm>
            <a:off x="4648200" y="1535324"/>
            <a:ext cx="4493150" cy="33698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457200" y="1200150"/>
            <a:ext cx="3642900" cy="3521400"/>
          </a:xfrm>
          <a:prstGeom prst="rect">
            <a:avLst/>
          </a:prstGeom>
        </p:spPr>
        <p:txBody>
          <a:bodyPr anchorCtr="0" anchor="t" bIns="45700" lIns="91425" spcFirstLastPara="1" rIns="91425" wrap="square" tIns="45700">
            <a:noAutofit/>
          </a:bodyPr>
          <a:lstStyle/>
          <a:p>
            <a:pPr indent="-374650" lvl="0" marL="457200" rtl="0" algn="l">
              <a:spcBef>
                <a:spcPts val="360"/>
              </a:spcBef>
              <a:spcAft>
                <a:spcPts val="0"/>
              </a:spcAft>
              <a:buSzPts val="2300"/>
              <a:buChar char="•"/>
            </a:pPr>
            <a:r>
              <a:rPr lang="en" sz="2200"/>
              <a:t>GET request using CDC’s API</a:t>
            </a:r>
            <a:endParaRPr sz="2200"/>
          </a:p>
          <a:p>
            <a:pPr indent="0" lvl="0" marL="457200" rtl="0" algn="l">
              <a:spcBef>
                <a:spcPts val="360"/>
              </a:spcBef>
              <a:spcAft>
                <a:spcPts val="0"/>
              </a:spcAft>
              <a:buNone/>
            </a:pPr>
            <a:r>
              <a:t/>
            </a:r>
            <a:endParaRPr sz="2200"/>
          </a:p>
          <a:p>
            <a:pPr indent="-374650" lvl="0" marL="457200" rtl="0" algn="l">
              <a:spcBef>
                <a:spcPts val="360"/>
              </a:spcBef>
              <a:spcAft>
                <a:spcPts val="0"/>
              </a:spcAft>
              <a:buSzPts val="2300"/>
              <a:buChar char="•"/>
            </a:pPr>
            <a:r>
              <a:rPr lang="en" sz="2200"/>
              <a:t>Calculate average infection rate and death rate</a:t>
            </a:r>
            <a:endParaRPr sz="2200"/>
          </a:p>
          <a:p>
            <a:pPr indent="-368300" lvl="1" marL="914400" rtl="0" algn="l">
              <a:spcBef>
                <a:spcPts val="0"/>
              </a:spcBef>
              <a:spcAft>
                <a:spcPts val="0"/>
              </a:spcAft>
              <a:buSzPts val="2200"/>
              <a:buChar char="–"/>
            </a:pPr>
            <a:r>
              <a:rPr lang="en" sz="2200"/>
              <a:t>Option: infection rate/day (implemented but not used)  </a:t>
            </a:r>
            <a:endParaRPr sz="2200"/>
          </a:p>
        </p:txBody>
      </p:sp>
      <p:sp>
        <p:nvSpPr>
          <p:cNvPr id="165" name="Google Shape;165;p29"/>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Web Scraping</a:t>
            </a:r>
            <a:endParaRPr sz="3400"/>
          </a:p>
        </p:txBody>
      </p:sp>
      <p:pic>
        <p:nvPicPr>
          <p:cNvPr id="166" name="Google Shape;166;p29"/>
          <p:cNvPicPr preferRelativeResize="0"/>
          <p:nvPr/>
        </p:nvPicPr>
        <p:blipFill>
          <a:blip r:embed="rId3">
            <a:alphaModFix/>
          </a:blip>
          <a:stretch>
            <a:fillRect/>
          </a:stretch>
        </p:blipFill>
        <p:spPr>
          <a:xfrm>
            <a:off x="4373825" y="1559288"/>
            <a:ext cx="4535001" cy="478275"/>
          </a:xfrm>
          <a:prstGeom prst="rect">
            <a:avLst/>
          </a:prstGeom>
          <a:noFill/>
          <a:ln>
            <a:noFill/>
          </a:ln>
        </p:spPr>
      </p:pic>
      <p:pic>
        <p:nvPicPr>
          <p:cNvPr id="167" name="Google Shape;167;p29"/>
          <p:cNvPicPr preferRelativeResize="0"/>
          <p:nvPr/>
        </p:nvPicPr>
        <p:blipFill>
          <a:blip r:embed="rId4">
            <a:alphaModFix/>
          </a:blip>
          <a:stretch>
            <a:fillRect/>
          </a:stretch>
        </p:blipFill>
        <p:spPr>
          <a:xfrm>
            <a:off x="4683349" y="3574312"/>
            <a:ext cx="4225476" cy="661075"/>
          </a:xfrm>
          <a:prstGeom prst="rect">
            <a:avLst/>
          </a:prstGeom>
          <a:noFill/>
          <a:ln>
            <a:noFill/>
          </a:ln>
        </p:spPr>
      </p:pic>
      <p:pic>
        <p:nvPicPr>
          <p:cNvPr id="168" name="Google Shape;168;p29"/>
          <p:cNvPicPr preferRelativeResize="0"/>
          <p:nvPr/>
        </p:nvPicPr>
        <p:blipFill>
          <a:blip r:embed="rId5">
            <a:alphaModFix/>
          </a:blip>
          <a:stretch>
            <a:fillRect/>
          </a:stretch>
        </p:blipFill>
        <p:spPr>
          <a:xfrm>
            <a:off x="5270336" y="2305862"/>
            <a:ext cx="2741974" cy="1000150"/>
          </a:xfrm>
          <a:prstGeom prst="rect">
            <a:avLst/>
          </a:prstGeom>
          <a:noFill/>
          <a:ln>
            <a:noFill/>
          </a:ln>
        </p:spPr>
      </p:pic>
      <p:cxnSp>
        <p:nvCxnSpPr>
          <p:cNvPr id="169" name="Google Shape;169;p29"/>
          <p:cNvCxnSpPr/>
          <p:nvPr/>
        </p:nvCxnSpPr>
        <p:spPr>
          <a:xfrm>
            <a:off x="5202700" y="3789688"/>
            <a:ext cx="503400" cy="0"/>
          </a:xfrm>
          <a:prstGeom prst="straightConnector1">
            <a:avLst/>
          </a:prstGeom>
          <a:noFill/>
          <a:ln cap="flat" cmpd="sng" w="19050">
            <a:solidFill>
              <a:srgbClr val="FF0000"/>
            </a:solidFill>
            <a:prstDash val="solid"/>
            <a:round/>
            <a:headEnd len="med" w="med" type="none"/>
            <a:tailEnd len="med" w="med" type="none"/>
          </a:ln>
        </p:spPr>
      </p:cxnSp>
      <p:sp>
        <p:nvSpPr>
          <p:cNvPr id="170" name="Google Shape;170;p29"/>
          <p:cNvSpPr/>
          <p:nvPr/>
        </p:nvSpPr>
        <p:spPr>
          <a:xfrm>
            <a:off x="5639350" y="3900713"/>
            <a:ext cx="429300" cy="33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a:off x="4396025" y="1843313"/>
            <a:ext cx="703200" cy="194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a:off x="5314363" y="2590763"/>
            <a:ext cx="1140000" cy="162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9"/>
          <p:cNvCxnSpPr>
            <a:stCxn id="166" idx="2"/>
            <a:endCxn id="168" idx="0"/>
          </p:cNvCxnSpPr>
          <p:nvPr/>
        </p:nvCxnSpPr>
        <p:spPr>
          <a:xfrm>
            <a:off x="6641325" y="2037563"/>
            <a:ext cx="0" cy="2682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9"/>
          <p:cNvCxnSpPr>
            <a:stCxn id="168" idx="2"/>
          </p:cNvCxnSpPr>
          <p:nvPr/>
        </p:nvCxnSpPr>
        <p:spPr>
          <a:xfrm>
            <a:off x="6641323" y="3306012"/>
            <a:ext cx="0" cy="27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idx="1" type="body"/>
          </p:nvPr>
        </p:nvSpPr>
        <p:spPr>
          <a:xfrm>
            <a:off x="457200" y="1504950"/>
            <a:ext cx="3968400" cy="33945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Variable Initialization</a:t>
            </a:r>
            <a:endParaRPr sz="2000"/>
          </a:p>
          <a:p>
            <a:pPr indent="-355600" lvl="1" marL="914400" rtl="0" algn="l">
              <a:spcBef>
                <a:spcPts val="0"/>
              </a:spcBef>
              <a:spcAft>
                <a:spcPts val="0"/>
              </a:spcAft>
              <a:buSzPts val="2000"/>
              <a:buChar char="–"/>
            </a:pPr>
            <a:r>
              <a:rPr lang="en" sz="2000"/>
              <a:t>COVID-19</a:t>
            </a:r>
            <a:endParaRPr sz="2000"/>
          </a:p>
          <a:p>
            <a:pPr indent="-355600" lvl="1" marL="914400" rtl="0" algn="l">
              <a:spcBef>
                <a:spcPts val="0"/>
              </a:spcBef>
              <a:spcAft>
                <a:spcPts val="0"/>
              </a:spcAft>
              <a:buSzPts val="2000"/>
              <a:buChar char="–"/>
            </a:pPr>
            <a:r>
              <a:rPr lang="en" sz="2000"/>
              <a:t>Vaccination</a:t>
            </a:r>
            <a:endParaRPr sz="2000"/>
          </a:p>
          <a:p>
            <a:pPr indent="-355600" lvl="1" marL="914400" rtl="0" algn="l">
              <a:spcBef>
                <a:spcPts val="0"/>
              </a:spcBef>
              <a:spcAft>
                <a:spcPts val="0"/>
              </a:spcAft>
              <a:buSzPts val="2000"/>
              <a:buChar char="–"/>
            </a:pPr>
            <a:r>
              <a:rPr lang="en" sz="2000"/>
              <a:t>Population</a:t>
            </a:r>
            <a:endParaRPr sz="2000"/>
          </a:p>
          <a:p>
            <a:pPr indent="0" lvl="0" marL="0" rtl="0" algn="l">
              <a:spcBef>
                <a:spcPts val="360"/>
              </a:spcBef>
              <a:spcAft>
                <a:spcPts val="0"/>
              </a:spcAft>
              <a:buNone/>
            </a:pPr>
            <a:r>
              <a:t/>
            </a:r>
            <a:endParaRPr sz="800"/>
          </a:p>
          <a:p>
            <a:pPr indent="-355600" lvl="0" marL="457200" rtl="0" algn="l">
              <a:spcBef>
                <a:spcPts val="360"/>
              </a:spcBef>
              <a:spcAft>
                <a:spcPts val="0"/>
              </a:spcAft>
              <a:buSzPts val="2000"/>
              <a:buChar char="•"/>
            </a:pPr>
            <a:r>
              <a:rPr lang="en" sz="2000"/>
              <a:t>Collision Checks</a:t>
            </a:r>
            <a:endParaRPr sz="2000"/>
          </a:p>
          <a:p>
            <a:pPr indent="-355600" lvl="1" marL="914400" rtl="0" algn="l">
              <a:spcBef>
                <a:spcPts val="0"/>
              </a:spcBef>
              <a:spcAft>
                <a:spcPts val="0"/>
              </a:spcAft>
              <a:buSzPts val="2000"/>
              <a:buChar char="–"/>
            </a:pPr>
            <a:r>
              <a:rPr lang="en" sz="2000"/>
              <a:t>Map Boundary</a:t>
            </a:r>
            <a:endParaRPr sz="2000"/>
          </a:p>
          <a:p>
            <a:pPr indent="-355600" lvl="1" marL="914400" rtl="0" algn="l">
              <a:spcBef>
                <a:spcPts val="0"/>
              </a:spcBef>
              <a:spcAft>
                <a:spcPts val="0"/>
              </a:spcAft>
              <a:buSzPts val="2000"/>
              <a:buChar char="–"/>
            </a:pPr>
            <a:r>
              <a:rPr lang="en" sz="2000"/>
              <a:t>Node</a:t>
            </a:r>
            <a:endParaRPr sz="2000">
              <a:solidFill>
                <a:srgbClr val="202124"/>
              </a:solidFill>
              <a:highlight>
                <a:srgbClr val="FFFFFF"/>
              </a:highlight>
            </a:endParaRPr>
          </a:p>
        </p:txBody>
      </p:sp>
      <p:sp>
        <p:nvSpPr>
          <p:cNvPr id="180" name="Google Shape;180;p30"/>
          <p:cNvSpPr txBox="1"/>
          <p:nvPr>
            <p:ph type="ctrTitle"/>
          </p:nvPr>
        </p:nvSpPr>
        <p:spPr>
          <a:xfrm>
            <a:off x="457200" y="628651"/>
            <a:ext cx="8229600" cy="5715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sz="3400"/>
              <a:t>Simulation Overview</a:t>
            </a:r>
            <a:endParaRPr sz="3400"/>
          </a:p>
        </p:txBody>
      </p:sp>
      <p:sp>
        <p:nvSpPr>
          <p:cNvPr id="181" name="Google Shape;181;p30"/>
          <p:cNvSpPr txBox="1"/>
          <p:nvPr>
            <p:ph idx="1" type="body"/>
          </p:nvPr>
        </p:nvSpPr>
        <p:spPr>
          <a:xfrm>
            <a:off x="4947000" y="1502775"/>
            <a:ext cx="3968400" cy="33945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Status Checks</a:t>
            </a:r>
            <a:endParaRPr sz="2000"/>
          </a:p>
          <a:p>
            <a:pPr indent="-355600" lvl="1" marL="914400" rtl="0" algn="l">
              <a:spcBef>
                <a:spcPts val="0"/>
              </a:spcBef>
              <a:spcAft>
                <a:spcPts val="0"/>
              </a:spcAft>
              <a:buSzPts val="2000"/>
              <a:buChar char="–"/>
            </a:pPr>
            <a:r>
              <a:rPr lang="en" sz="2000">
                <a:solidFill>
                  <a:srgbClr val="202124"/>
                </a:solidFill>
                <a:highlight>
                  <a:schemeClr val="lt1"/>
                </a:highlight>
              </a:rPr>
              <a:t>Susceptible </a:t>
            </a:r>
            <a:r>
              <a:rPr lang="en" sz="2000"/>
              <a:t> </a:t>
            </a:r>
            <a:r>
              <a:rPr lang="en" sz="2000">
                <a:solidFill>
                  <a:srgbClr val="202124"/>
                </a:solidFill>
                <a:highlight>
                  <a:schemeClr val="lt1"/>
                </a:highlight>
              </a:rPr>
              <a:t>→ Vaccinated</a:t>
            </a:r>
            <a:endParaRPr sz="2000">
              <a:solidFill>
                <a:srgbClr val="202124"/>
              </a:solidFill>
              <a:highlight>
                <a:schemeClr val="lt1"/>
              </a:highlight>
            </a:endParaRPr>
          </a:p>
          <a:p>
            <a:pPr indent="-355600" lvl="1" marL="914400" rtl="0" algn="l">
              <a:spcBef>
                <a:spcPts val="0"/>
              </a:spcBef>
              <a:spcAft>
                <a:spcPts val="0"/>
              </a:spcAft>
              <a:buClr>
                <a:srgbClr val="202124"/>
              </a:buClr>
              <a:buSzPts val="2000"/>
              <a:buChar char="–"/>
            </a:pPr>
            <a:r>
              <a:rPr lang="en" sz="2000">
                <a:solidFill>
                  <a:srgbClr val="202124"/>
                </a:solidFill>
                <a:highlight>
                  <a:schemeClr val="lt1"/>
                </a:highlight>
              </a:rPr>
              <a:t>Susceptible → Infected</a:t>
            </a:r>
            <a:endParaRPr sz="2000">
              <a:solidFill>
                <a:srgbClr val="202124"/>
              </a:solidFill>
              <a:highlight>
                <a:schemeClr val="lt1"/>
              </a:highlight>
            </a:endParaRPr>
          </a:p>
          <a:p>
            <a:pPr indent="-355600" lvl="1" marL="914400" rtl="0" algn="l">
              <a:spcBef>
                <a:spcPts val="0"/>
              </a:spcBef>
              <a:spcAft>
                <a:spcPts val="0"/>
              </a:spcAft>
              <a:buSzPts val="2000"/>
              <a:buChar char="–"/>
            </a:pPr>
            <a:r>
              <a:rPr lang="en" sz="2000"/>
              <a:t>Infected </a:t>
            </a:r>
            <a:r>
              <a:rPr lang="en" sz="2000">
                <a:solidFill>
                  <a:srgbClr val="202124"/>
                </a:solidFill>
                <a:highlight>
                  <a:schemeClr val="lt1"/>
                </a:highlight>
              </a:rPr>
              <a:t>→ Recovered</a:t>
            </a:r>
            <a:endParaRPr sz="2000">
              <a:solidFill>
                <a:srgbClr val="202124"/>
              </a:solidFill>
              <a:highlight>
                <a:schemeClr val="lt1"/>
              </a:highlight>
            </a:endParaRPr>
          </a:p>
          <a:p>
            <a:pPr indent="-355600" lvl="1" marL="914400" rtl="0" algn="l">
              <a:spcBef>
                <a:spcPts val="0"/>
              </a:spcBef>
              <a:spcAft>
                <a:spcPts val="0"/>
              </a:spcAft>
              <a:buClr>
                <a:srgbClr val="202124"/>
              </a:buClr>
              <a:buSzPts val="2000"/>
              <a:buChar char="–"/>
            </a:pPr>
            <a:r>
              <a:rPr lang="en" sz="2000">
                <a:solidFill>
                  <a:srgbClr val="202124"/>
                </a:solidFill>
                <a:highlight>
                  <a:schemeClr val="lt1"/>
                </a:highlight>
              </a:rPr>
              <a:t>Infected → Deceased</a:t>
            </a:r>
            <a:endParaRPr sz="2000">
              <a:solidFill>
                <a:srgbClr val="202124"/>
              </a:solidFill>
              <a:highlight>
                <a:schemeClr val="lt1"/>
              </a:highlight>
            </a:endParaRPr>
          </a:p>
          <a:p>
            <a:pPr indent="0" lvl="0" marL="0" rtl="0" algn="l">
              <a:spcBef>
                <a:spcPts val="360"/>
              </a:spcBef>
              <a:spcAft>
                <a:spcPts val="0"/>
              </a:spcAft>
              <a:buNone/>
            </a:pPr>
            <a:r>
              <a:t/>
            </a:r>
            <a:endParaRPr sz="800">
              <a:solidFill>
                <a:srgbClr val="202124"/>
              </a:solidFill>
              <a:highlight>
                <a:schemeClr val="lt1"/>
              </a:highlight>
            </a:endParaRPr>
          </a:p>
          <a:p>
            <a:pPr indent="-355600" lvl="0" marL="457200" rtl="0" algn="l">
              <a:spcBef>
                <a:spcPts val="360"/>
              </a:spcBef>
              <a:spcAft>
                <a:spcPts val="0"/>
              </a:spcAft>
              <a:buClr>
                <a:srgbClr val="202124"/>
              </a:buClr>
              <a:buSzPts val="2000"/>
              <a:buChar char="•"/>
            </a:pPr>
            <a:r>
              <a:rPr lang="en" sz="2000">
                <a:solidFill>
                  <a:srgbClr val="202124"/>
                </a:solidFill>
                <a:highlight>
                  <a:schemeClr val="lt1"/>
                </a:highlight>
              </a:rPr>
              <a:t>Plotting</a:t>
            </a:r>
            <a:endParaRPr sz="3600"/>
          </a:p>
          <a:p>
            <a:pPr indent="0" lvl="0" marL="0" rtl="0" algn="l">
              <a:spcBef>
                <a:spcPts val="360"/>
              </a:spcBef>
              <a:spcAft>
                <a:spcPts val="0"/>
              </a:spcAft>
              <a:buNone/>
            </a:pPr>
            <a:r>
              <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werpoint_newNE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