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3"/>
  </p:notesMasterIdLst>
  <p:handoutMasterIdLst>
    <p:handoutMasterId r:id="rId34"/>
  </p:handoutMasterIdLst>
  <p:sldIdLst>
    <p:sldId id="417" r:id="rId2"/>
    <p:sldId id="399" r:id="rId3"/>
    <p:sldId id="402" r:id="rId4"/>
    <p:sldId id="433" r:id="rId5"/>
    <p:sldId id="434" r:id="rId6"/>
    <p:sldId id="333" r:id="rId7"/>
    <p:sldId id="428" r:id="rId8"/>
    <p:sldId id="429" r:id="rId9"/>
    <p:sldId id="430" r:id="rId10"/>
    <p:sldId id="431" r:id="rId11"/>
    <p:sldId id="432" r:id="rId12"/>
    <p:sldId id="419" r:id="rId13"/>
    <p:sldId id="420" r:id="rId14"/>
    <p:sldId id="427" r:id="rId15"/>
    <p:sldId id="421" r:id="rId16"/>
    <p:sldId id="422" r:id="rId17"/>
    <p:sldId id="423" r:id="rId18"/>
    <p:sldId id="424" r:id="rId19"/>
    <p:sldId id="425" r:id="rId20"/>
    <p:sldId id="426" r:id="rId21"/>
    <p:sldId id="409" r:id="rId22"/>
    <p:sldId id="406" r:id="rId23"/>
    <p:sldId id="411" r:id="rId24"/>
    <p:sldId id="412" r:id="rId25"/>
    <p:sldId id="413" r:id="rId26"/>
    <p:sldId id="414" r:id="rId27"/>
    <p:sldId id="415" r:id="rId28"/>
    <p:sldId id="416" r:id="rId29"/>
    <p:sldId id="405" r:id="rId30"/>
    <p:sldId id="404" r:id="rId31"/>
    <p:sldId id="403" r:id="rId32"/>
  </p:sldIdLst>
  <p:sldSz cx="9144000" cy="6858000" type="screen4x3"/>
  <p:notesSz cx="6858000" cy="9247188"/>
  <p:defaultTextStyle>
    <a:defPPr>
      <a:defRPr lang="en-US"/>
    </a:defPPr>
    <a:lvl1pPr algn="r" rtl="0" fontAlgn="base">
      <a:spcBef>
        <a:spcPct val="0"/>
      </a:spcBef>
      <a:spcAft>
        <a:spcPct val="0"/>
      </a:spcAft>
      <a:defRPr sz="4200" b="1" kern="1200">
        <a:solidFill>
          <a:schemeClr val="tx1"/>
        </a:solidFill>
        <a:latin typeface="Arial" charset="0"/>
        <a:ea typeface="+mn-ea"/>
        <a:cs typeface="+mn-cs"/>
      </a:defRPr>
    </a:lvl1pPr>
    <a:lvl2pPr marL="457200" algn="r" rtl="0" fontAlgn="base">
      <a:spcBef>
        <a:spcPct val="0"/>
      </a:spcBef>
      <a:spcAft>
        <a:spcPct val="0"/>
      </a:spcAft>
      <a:defRPr sz="4200" b="1" kern="1200">
        <a:solidFill>
          <a:schemeClr val="tx1"/>
        </a:solidFill>
        <a:latin typeface="Arial" charset="0"/>
        <a:ea typeface="+mn-ea"/>
        <a:cs typeface="+mn-cs"/>
      </a:defRPr>
    </a:lvl2pPr>
    <a:lvl3pPr marL="914400" algn="r" rtl="0" fontAlgn="base">
      <a:spcBef>
        <a:spcPct val="0"/>
      </a:spcBef>
      <a:spcAft>
        <a:spcPct val="0"/>
      </a:spcAft>
      <a:defRPr sz="4200" b="1" kern="1200">
        <a:solidFill>
          <a:schemeClr val="tx1"/>
        </a:solidFill>
        <a:latin typeface="Arial" charset="0"/>
        <a:ea typeface="+mn-ea"/>
        <a:cs typeface="+mn-cs"/>
      </a:defRPr>
    </a:lvl3pPr>
    <a:lvl4pPr marL="1371600" algn="r" rtl="0" fontAlgn="base">
      <a:spcBef>
        <a:spcPct val="0"/>
      </a:spcBef>
      <a:spcAft>
        <a:spcPct val="0"/>
      </a:spcAft>
      <a:defRPr sz="4200" b="1" kern="1200">
        <a:solidFill>
          <a:schemeClr val="tx1"/>
        </a:solidFill>
        <a:latin typeface="Arial" charset="0"/>
        <a:ea typeface="+mn-ea"/>
        <a:cs typeface="+mn-cs"/>
      </a:defRPr>
    </a:lvl4pPr>
    <a:lvl5pPr marL="1828800" algn="r" rtl="0" fontAlgn="base">
      <a:spcBef>
        <a:spcPct val="0"/>
      </a:spcBef>
      <a:spcAft>
        <a:spcPct val="0"/>
      </a:spcAft>
      <a:defRPr sz="4200" b="1" kern="1200">
        <a:solidFill>
          <a:schemeClr val="tx1"/>
        </a:solidFill>
        <a:latin typeface="Arial" charset="0"/>
        <a:ea typeface="+mn-ea"/>
        <a:cs typeface="+mn-cs"/>
      </a:defRPr>
    </a:lvl5pPr>
    <a:lvl6pPr marL="2286000" algn="l" defTabSz="914400" rtl="0" eaLnBrk="1" latinLnBrk="0" hangingPunct="1">
      <a:defRPr sz="4200" b="1" kern="1200">
        <a:solidFill>
          <a:schemeClr val="tx1"/>
        </a:solidFill>
        <a:latin typeface="Arial" charset="0"/>
        <a:ea typeface="+mn-ea"/>
        <a:cs typeface="+mn-cs"/>
      </a:defRPr>
    </a:lvl6pPr>
    <a:lvl7pPr marL="2743200" algn="l" defTabSz="914400" rtl="0" eaLnBrk="1" latinLnBrk="0" hangingPunct="1">
      <a:defRPr sz="4200" b="1" kern="1200">
        <a:solidFill>
          <a:schemeClr val="tx1"/>
        </a:solidFill>
        <a:latin typeface="Arial" charset="0"/>
        <a:ea typeface="+mn-ea"/>
        <a:cs typeface="+mn-cs"/>
      </a:defRPr>
    </a:lvl7pPr>
    <a:lvl8pPr marL="3200400" algn="l" defTabSz="914400" rtl="0" eaLnBrk="1" latinLnBrk="0" hangingPunct="1">
      <a:defRPr sz="4200" b="1" kern="1200">
        <a:solidFill>
          <a:schemeClr val="tx1"/>
        </a:solidFill>
        <a:latin typeface="Arial" charset="0"/>
        <a:ea typeface="+mn-ea"/>
        <a:cs typeface="+mn-cs"/>
      </a:defRPr>
    </a:lvl8pPr>
    <a:lvl9pPr marL="3657600" algn="l" defTabSz="914400" rtl="0" eaLnBrk="1" latinLnBrk="0" hangingPunct="1">
      <a:defRPr sz="42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FFFF66"/>
    <a:srgbClr val="000054"/>
    <a:srgbClr val="FFFFFF"/>
    <a:srgbClr val="CC3300"/>
    <a:srgbClr val="FFFF99"/>
    <a:srgbClr val="00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23" d="100"/>
          <a:sy n="123" d="100"/>
        </p:scale>
        <p:origin x="-1032" y="-104"/>
      </p:cViewPr>
      <p:guideLst>
        <p:guide orient="horz" pos="720"/>
        <p:guide orient="horz" pos="192"/>
        <p:guide orient="horz" pos="144"/>
        <p:guide orient="horz" pos="576"/>
        <p:guide pos="1776"/>
        <p:guide pos="5616"/>
        <p:guide pos="864"/>
        <p:guide pos="2160"/>
        <p:guide pos="2304"/>
        <p:guide pos="1248"/>
        <p:guide pos="13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75" d="100"/>
          <a:sy n="75" d="100"/>
        </p:scale>
        <p:origin x="-2568" y="234"/>
      </p:cViewPr>
      <p:guideLst>
        <p:guide orient="horz" pos="2912"/>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01" name="Rectangle 9"/>
          <p:cNvSpPr>
            <a:spLocks noGrp="1" noChangeArrowheads="1"/>
          </p:cNvSpPr>
          <p:nvPr>
            <p:ph type="sldNum" sz="quarter" idx="3"/>
          </p:nvPr>
        </p:nvSpPr>
        <p:spPr bwMode="auto">
          <a:xfrm>
            <a:off x="3886200" y="87852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vl1pPr>
          </a:lstStyle>
          <a:p>
            <a:fld id="{A6BE5241-7C6B-4765-A57D-93F6EBAB6B35}" type="slidenum">
              <a:rPr lang="en-US" altLang="en-US"/>
              <a:pPr/>
              <a:t>‹#›</a:t>
            </a:fld>
            <a:endParaRPr lang="en-US" altLang="en-US"/>
          </a:p>
        </p:txBody>
      </p:sp>
    </p:spTree>
    <p:extLst>
      <p:ext uri="{BB962C8B-B14F-4D97-AF65-F5344CB8AC3E}">
        <p14:creationId xmlns:p14="http://schemas.microsoft.com/office/powerpoint/2010/main" val="3649041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ltLang="en-US"/>
          </a:p>
        </p:txBody>
      </p:sp>
      <p:sp>
        <p:nvSpPr>
          <p:cNvPr id="68611"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68612" name="Rectangle 4"/>
          <p:cNvSpPr>
            <a:spLocks noGrp="1" noRot="1" noChangeAspect="1" noChangeArrowheads="1" noTextEdit="1"/>
          </p:cNvSpPr>
          <p:nvPr>
            <p:ph type="sldImg" idx="2"/>
          </p:nvPr>
        </p:nvSpPr>
        <p:spPr bwMode="auto">
          <a:xfrm>
            <a:off x="1117600" y="693738"/>
            <a:ext cx="4622800" cy="3467100"/>
          </a:xfrm>
          <a:prstGeom prst="rect">
            <a:avLst/>
          </a:prstGeom>
          <a:noFill/>
          <a:ln w="9525">
            <a:solidFill>
              <a:srgbClr val="000000"/>
            </a:solidFill>
            <a:miter lim="800000"/>
            <a:headEnd/>
            <a:tailEnd/>
          </a:ln>
          <a:effectLst/>
        </p:spPr>
      </p:sp>
      <p:sp>
        <p:nvSpPr>
          <p:cNvPr id="68613" name="Rectangle 5"/>
          <p:cNvSpPr>
            <a:spLocks noGrp="1" noChangeArrowheads="1"/>
          </p:cNvSpPr>
          <p:nvPr>
            <p:ph type="body" sz="quarter" idx="3"/>
          </p:nvPr>
        </p:nvSpPr>
        <p:spPr bwMode="auto">
          <a:xfrm>
            <a:off x="914400" y="4392613"/>
            <a:ext cx="5029200" cy="4160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8615" name="Rectangle 7"/>
          <p:cNvSpPr>
            <a:spLocks noGrp="1" noChangeArrowheads="1"/>
          </p:cNvSpPr>
          <p:nvPr>
            <p:ph type="sldNum" sz="quarter" idx="5"/>
          </p:nvPr>
        </p:nvSpPr>
        <p:spPr bwMode="auto">
          <a:xfrm>
            <a:off x="3886200" y="8785225"/>
            <a:ext cx="2971800"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7B5EC306-F5BA-4085-B1F8-0EF077E1C8E5}" type="slidenum">
              <a:rPr lang="en-US" altLang="en-US"/>
              <a:pPr/>
              <a:t>‹#›</a:t>
            </a:fld>
            <a:endParaRPr lang="en-US" altLang="en-US"/>
          </a:p>
        </p:txBody>
      </p:sp>
    </p:spTree>
    <p:extLst>
      <p:ext uri="{BB962C8B-B14F-4D97-AF65-F5344CB8AC3E}">
        <p14:creationId xmlns:p14="http://schemas.microsoft.com/office/powerpoint/2010/main" val="10359099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46981-E82B-4971-A0F5-25CB824B0911}" type="slidenum">
              <a:rPr lang="en-US" altLang="en-US"/>
              <a:pPr/>
              <a:t>2</a:t>
            </a:fld>
            <a:endParaRPr lang="en-US" altLang="en-US"/>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0E345-7A9B-4A16-A406-8DD096A40C3C}" type="slidenum">
              <a:rPr lang="en-US" altLang="en-US"/>
              <a:pPr/>
              <a:t>6</a:t>
            </a:fld>
            <a:endParaRPr lang="en-US" altLang="en-US"/>
          </a:p>
        </p:txBody>
      </p:sp>
      <p:sp>
        <p:nvSpPr>
          <p:cNvPr id="269314" name="Rectangle 1026"/>
          <p:cNvSpPr>
            <a:spLocks noGrp="1" noRot="1" noChangeAspect="1" noChangeArrowheads="1" noTextEdit="1"/>
          </p:cNvSpPr>
          <p:nvPr>
            <p:ph type="sldImg"/>
          </p:nvPr>
        </p:nvSpPr>
        <p:spPr>
          <a:ln/>
        </p:spPr>
      </p:sp>
      <p:sp>
        <p:nvSpPr>
          <p:cNvPr id="269315"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12C468-2843-4FB7-8F08-A1A638195437}" type="slidenum">
              <a:rPr lang="en-US" altLang="en-US"/>
              <a:pPr/>
              <a:t>21</a:t>
            </a:fld>
            <a:endParaRPr lang="en-US" altLang="en-US"/>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80909" name="Rectangle 13"/>
          <p:cNvSpPr>
            <a:spLocks noChangeArrowheads="1"/>
          </p:cNvSpPr>
          <p:nvPr/>
        </p:nvSpPr>
        <p:spPr bwMode="auto">
          <a:xfrm>
            <a:off x="1295400" y="6477000"/>
            <a:ext cx="2133600" cy="179388"/>
          </a:xfrm>
          <a:prstGeom prst="rect">
            <a:avLst/>
          </a:prstGeom>
          <a:noFill/>
          <a:ln w="12700">
            <a:noFill/>
            <a:miter lim="800000"/>
            <a:headEnd/>
            <a:tailEnd/>
          </a:ln>
          <a:effectLst/>
        </p:spPr>
        <p:txBody>
          <a:bodyPr wrap="none" lIns="0" tIns="0" rIns="0" bIns="0"/>
          <a:lstStyle/>
          <a:p>
            <a:pPr algn="l" eaLnBrk="0" hangingPunct="0"/>
            <a:r>
              <a:rPr lang="en-US" altLang="en-US" sz="1000" b="0">
                <a:effectLst>
                  <a:outerShdw blurRad="38100" dist="38100" dir="2700000" algn="tl">
                    <a:srgbClr val="C0C0C0"/>
                  </a:outerShdw>
                </a:effectLst>
                <a:cs typeface="Times New Roman" pitchFamily="18" charset="0"/>
              </a:rPr>
              <a:t>Copyright ©2002 Prentice Hall, Inc.</a:t>
            </a:r>
            <a:endParaRPr lang="en-US" altLang="en-US" sz="1000" b="0">
              <a:solidFill>
                <a:srgbClr val="339966"/>
              </a:solidFill>
              <a:effectLst>
                <a:outerShdw blurRad="38100" dist="38100" dir="2700000" algn="tl">
                  <a:srgbClr val="C0C0C0"/>
                </a:outerShdw>
              </a:effectLst>
            </a:endParaRPr>
          </a:p>
        </p:txBody>
      </p:sp>
      <p:sp>
        <p:nvSpPr>
          <p:cNvPr id="80910" name="Rectangle 14"/>
          <p:cNvSpPr>
            <a:spLocks noChangeArrowheads="1"/>
          </p:cNvSpPr>
          <p:nvPr/>
        </p:nvSpPr>
        <p:spPr bwMode="auto">
          <a:xfrm>
            <a:off x="8491538" y="6477000"/>
            <a:ext cx="406400" cy="215900"/>
          </a:xfrm>
          <a:prstGeom prst="rect">
            <a:avLst/>
          </a:prstGeom>
          <a:noFill/>
          <a:ln w="12700">
            <a:noFill/>
            <a:miter lim="800000"/>
            <a:headEnd/>
            <a:tailEnd/>
          </a:ln>
          <a:effectLst/>
        </p:spPr>
        <p:txBody>
          <a:bodyPr wrap="none" lIns="0" tIns="0" rIns="0" bIns="0"/>
          <a:lstStyle/>
          <a:p>
            <a:pPr algn="ctr" eaLnBrk="0" hangingPunct="0"/>
            <a:r>
              <a:rPr lang="en-US" altLang="en-US" sz="1000" b="0">
                <a:effectLst>
                  <a:outerShdw blurRad="38100" dist="38100" dir="2700000" algn="tl">
                    <a:srgbClr val="C0C0C0"/>
                  </a:outerShdw>
                </a:effectLst>
                <a:cs typeface="Times New Roman" pitchFamily="18" charset="0"/>
              </a:rPr>
              <a:t>18- </a:t>
            </a:r>
            <a:fld id="{7F9BD00F-E0BE-4DB2-B292-531BAFCF24B4}" type="slidenum">
              <a:rPr lang="en-US" altLang="en-US" sz="1000" b="0">
                <a:effectLst>
                  <a:outerShdw blurRad="38100" dist="38100" dir="2700000" algn="tl">
                    <a:srgbClr val="C0C0C0"/>
                  </a:outerShdw>
                </a:effectLst>
                <a:cs typeface="Times New Roman" pitchFamily="18" charset="0"/>
              </a:rPr>
              <a:pPr algn="ctr" eaLnBrk="0" hangingPunct="0"/>
              <a:t>‹#›</a:t>
            </a:fld>
            <a:endParaRPr lang="en-US" altLang="en-US" sz="1000" b="0">
              <a:effectLst>
                <a:outerShdw blurRad="38100" dist="38100" dir="2700000" algn="tl">
                  <a:srgbClr val="C0C0C0"/>
                </a:outerShdw>
              </a:effectLst>
            </a:endParaRPr>
          </a:p>
        </p:txBody>
      </p:sp>
      <p:sp>
        <p:nvSpPr>
          <p:cNvPr id="80911" name="Rectangle 15"/>
          <p:cNvSpPr>
            <a:spLocks noGrp="1" noChangeArrowheads="1"/>
          </p:cNvSpPr>
          <p:nvPr>
            <p:ph type="ctrTitle" sz="quarter"/>
          </p:nvPr>
        </p:nvSpPr>
        <p:spPr>
          <a:xfrm>
            <a:off x="304800" y="152400"/>
            <a:ext cx="8610600" cy="1143000"/>
          </a:xfrm>
        </p:spPr>
        <p:txBody>
          <a:bodyPr anchorCtr="0"/>
          <a:lstStyle>
            <a:lvl1pPr>
              <a:defRPr>
                <a:solidFill>
                  <a:schemeClr val="tx1"/>
                </a:solidFill>
              </a:defRPr>
            </a:lvl1pPr>
          </a:lstStyle>
          <a:p>
            <a:r>
              <a:rPr lang="en-US" alt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81000"/>
            <a:ext cx="20764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769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001000" cy="609600"/>
          </a:xfrm>
        </p:spPr>
        <p:txBody>
          <a:bodyPr/>
          <a:lstStyle>
            <a:lvl1pPr>
              <a:defRPr sz="3200" b="0"/>
            </a:lvl1pPr>
          </a:lstStyle>
          <a:p>
            <a:r>
              <a:rPr lang="en-US" dirty="0" smtClean="0"/>
              <a:t>Click to edit Master title style</a:t>
            </a:r>
            <a:endParaRPr lang="en-US" dirty="0"/>
          </a:p>
        </p:txBody>
      </p:sp>
      <p:sp>
        <p:nvSpPr>
          <p:cNvPr id="3" name="Content Placeholder 2"/>
          <p:cNvSpPr>
            <a:spLocks noGrp="1"/>
          </p:cNvSpPr>
          <p:nvPr>
            <p:ph idx="1"/>
          </p:nvPr>
        </p:nvSpPr>
        <p:spPr>
          <a:xfrm>
            <a:off x="304800" y="990600"/>
            <a:ext cx="86106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767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19200"/>
            <a:ext cx="40767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533400" y="381000"/>
            <a:ext cx="8001000" cy="6096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ltLang="en-US" smtClean="0"/>
              <a:t>Click to edit Master title style</a:t>
            </a:r>
          </a:p>
        </p:txBody>
      </p:sp>
      <p:sp>
        <p:nvSpPr>
          <p:cNvPr id="79875" name="Rectangle 3"/>
          <p:cNvSpPr>
            <a:spLocks noGrp="1" noChangeArrowheads="1"/>
          </p:cNvSpPr>
          <p:nvPr>
            <p:ph type="body" idx="1"/>
          </p:nvPr>
        </p:nvSpPr>
        <p:spPr bwMode="auto">
          <a:xfrm>
            <a:off x="457200" y="1219200"/>
            <a:ext cx="83058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79878" name="Rectangle 6"/>
          <p:cNvSpPr>
            <a:spLocks noChangeArrowheads="1"/>
          </p:cNvSpPr>
          <p:nvPr/>
        </p:nvSpPr>
        <p:spPr bwMode="auto">
          <a:xfrm>
            <a:off x="8458200" y="6477000"/>
            <a:ext cx="406400" cy="215900"/>
          </a:xfrm>
          <a:prstGeom prst="rect">
            <a:avLst/>
          </a:prstGeom>
          <a:noFill/>
          <a:ln w="12700">
            <a:noFill/>
            <a:miter lim="800000"/>
            <a:headEnd/>
            <a:tailEnd/>
          </a:ln>
          <a:effectLst/>
        </p:spPr>
        <p:txBody>
          <a:bodyPr wrap="none" lIns="0" tIns="0" rIns="0" bIns="0"/>
          <a:lstStyle/>
          <a:p>
            <a:pPr algn="ctr" eaLnBrk="0" hangingPunct="0"/>
            <a:fld id="{18DAC17E-1CA0-4640-BEEC-5308E6B0AC41}" type="slidenum">
              <a:rPr lang="en-US" altLang="en-US" sz="1000" b="0">
                <a:effectLst>
                  <a:outerShdw blurRad="38100" dist="38100" dir="2700000" algn="tl">
                    <a:srgbClr val="C0C0C0"/>
                  </a:outerShdw>
                </a:effectLst>
                <a:cs typeface="Times New Roman" pitchFamily="18" charset="0"/>
              </a:rPr>
              <a:pPr algn="ctr" eaLnBrk="0" hangingPunct="0"/>
              <a:t>‹#›</a:t>
            </a:fld>
            <a:endParaRPr lang="en-US" altLang="en-US" sz="1000" b="0">
              <a:effectLst>
                <a:outerShdw blurRad="38100" dist="38100" dir="2700000" algn="tl">
                  <a:srgbClr val="C0C0C0"/>
                </a:outerShdw>
              </a:effectLst>
            </a:endParaRPr>
          </a:p>
        </p:txBody>
      </p:sp>
      <p:sp>
        <p:nvSpPr>
          <p:cNvPr id="79884" name="Text Box 12"/>
          <p:cNvSpPr txBox="1">
            <a:spLocks noChangeArrowheads="1"/>
          </p:cNvSpPr>
          <p:nvPr/>
        </p:nvSpPr>
        <p:spPr bwMode="auto">
          <a:xfrm>
            <a:off x="381000" y="6537325"/>
            <a:ext cx="2438400" cy="244475"/>
          </a:xfrm>
          <a:prstGeom prst="rect">
            <a:avLst/>
          </a:prstGeom>
          <a:noFill/>
          <a:ln w="9525">
            <a:noFill/>
            <a:miter lim="800000"/>
            <a:headEnd/>
            <a:tailEnd/>
          </a:ln>
          <a:effectLst/>
        </p:spPr>
        <p:txBody>
          <a:bodyPr>
            <a:spAutoFit/>
          </a:bodyPr>
          <a:lstStyle/>
          <a:p>
            <a:pPr algn="l">
              <a:spcBef>
                <a:spcPct val="50000"/>
              </a:spcBef>
            </a:pPr>
            <a:r>
              <a:rPr lang="en-US" sz="1000" dirty="0">
                <a:latin typeface="Times New Roman" pitchFamily="18" charset="0"/>
              </a:rPr>
              <a:t>Confidential - for classroom use only</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ppt_x"/>
                                          </p:val>
                                        </p:tav>
                                        <p:tav tm="100000">
                                          <p:val>
                                            <p:strVal val="#ppt_x"/>
                                          </p:val>
                                        </p:tav>
                                      </p:tavLst>
                                    </p:anim>
                                    <p:anim calcmode="lin" valueType="num">
                                      <p:cBhvr additive="base">
                                        <p:cTn id="8" dur="500" fill="hold"/>
                                        <p:tgtEl>
                                          <p:spTgt spid="79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9875">
                                            <p:txEl>
                                              <p:pRg st="0" end="0"/>
                                            </p:txEl>
                                          </p:spTgt>
                                        </p:tgtEl>
                                        <p:attrNameLst>
                                          <p:attrName>style.visibility</p:attrName>
                                        </p:attrNameLst>
                                      </p:cBhvr>
                                      <p:to>
                                        <p:strVal val="visible"/>
                                      </p:to>
                                    </p:set>
                                    <p:animEffect transition="in" filter="wipe(left)">
                                      <p:cBhvr>
                                        <p:cTn id="13" dur="500"/>
                                        <p:tgtEl>
                                          <p:spTgt spid="79875">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9875">
                                            <p:txEl>
                                              <p:pRg st="1" end="1"/>
                                            </p:txEl>
                                          </p:spTgt>
                                        </p:tgtEl>
                                        <p:attrNameLst>
                                          <p:attrName>style.visibility</p:attrName>
                                        </p:attrNameLst>
                                      </p:cBhvr>
                                      <p:to>
                                        <p:strVal val="visible"/>
                                      </p:to>
                                    </p:set>
                                    <p:animEffect transition="in" filter="wipe(left)">
                                      <p:cBhvr>
                                        <p:cTn id="16" dur="500"/>
                                        <p:tgtEl>
                                          <p:spTgt spid="79875">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Effect transition="in" filter="wipe(left)">
                                      <p:cBhvr>
                                        <p:cTn id="19" dur="500"/>
                                        <p:tgtEl>
                                          <p:spTgt spid="79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build="p" autoUpdateAnimBg="0">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79875"/>
                        </p:tgtEl>
                        <p:attrNameLst>
                          <p:attrName>style.visibility</p:attrName>
                        </p:attrNameLst>
                      </p:cBhvr>
                      <p:to>
                        <p:strVal val="visible"/>
                      </p:to>
                    </p:set>
                    <p:animEffect transition="in" filter="wipe(left)">
                      <p:cBhvr>
                        <p:cTn dur="500"/>
                        <p:tgtEl>
                          <p:spTgt spid="79875"/>
                        </p:tgtEl>
                      </p:cBhvr>
                    </p:animEffect>
                  </p:childTnLst>
                </p:cTn>
              </p:par>
            </p:tnLst>
          </p:tmpl>
          <p:tmpl lvl="2">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79875"/>
                        </p:tgtEl>
                        <p:attrNameLst>
                          <p:attrName>style.visibility</p:attrName>
                        </p:attrNameLst>
                      </p:cBhvr>
                      <p:to>
                        <p:strVal val="visible"/>
                      </p:to>
                    </p:set>
                    <p:animEffect transition="in" filter="wipe(left)">
                      <p:cBhvr>
                        <p:cTn dur="500"/>
                        <p:tgtEl>
                          <p:spTgt spid="79875"/>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79875"/>
                        </p:tgtEl>
                        <p:attrNameLst>
                          <p:attrName>style.visibility</p:attrName>
                        </p:attrNameLst>
                      </p:cBhvr>
                      <p:to>
                        <p:strVal val="visible"/>
                      </p:to>
                    </p:set>
                    <p:animEffect transition="in" filter="wipe(left)">
                      <p:cBhvr>
                        <p:cTn dur="500"/>
                        <p:tgtEl>
                          <p:spTgt spid="79875"/>
                        </p:tgtEl>
                      </p:cBhvr>
                    </p:animEffect>
                  </p:childTnLst>
                </p:cTn>
              </p:par>
            </p:tnLst>
          </p:tmpl>
        </p:tmplLst>
      </p:bldP>
    </p:bldLst>
  </p:timing>
  <p:txStyles>
    <p:titleStyle>
      <a:lvl1pPr algn="ctr" rtl="0" fontAlgn="base">
        <a:spcBef>
          <a:spcPct val="0"/>
        </a:spcBef>
        <a:spcAft>
          <a:spcPct val="0"/>
        </a:spcAft>
        <a:defRPr sz="3200" b="0">
          <a:solidFill>
            <a:schemeClr val="tx2"/>
          </a:solidFill>
          <a:latin typeface="+mj-lt"/>
          <a:ea typeface="+mj-ea"/>
          <a:cs typeface="+mj-cs"/>
        </a:defRPr>
      </a:lvl1pPr>
      <a:lvl2pPr algn="ctr" rtl="0" fontAlgn="base">
        <a:spcBef>
          <a:spcPct val="0"/>
        </a:spcBef>
        <a:spcAft>
          <a:spcPct val="0"/>
        </a:spcAft>
        <a:defRPr sz="3200" b="1">
          <a:solidFill>
            <a:schemeClr val="tx2"/>
          </a:solidFill>
          <a:latin typeface="Arial" charset="0"/>
        </a:defRPr>
      </a:lvl2pPr>
      <a:lvl3pPr algn="ctr" rtl="0" fontAlgn="base">
        <a:spcBef>
          <a:spcPct val="0"/>
        </a:spcBef>
        <a:spcAft>
          <a:spcPct val="0"/>
        </a:spcAft>
        <a:defRPr sz="3200" b="1">
          <a:solidFill>
            <a:schemeClr val="tx2"/>
          </a:solidFill>
          <a:latin typeface="Arial" charset="0"/>
        </a:defRPr>
      </a:lvl3pPr>
      <a:lvl4pPr algn="ctr" rtl="0" fontAlgn="base">
        <a:spcBef>
          <a:spcPct val="0"/>
        </a:spcBef>
        <a:spcAft>
          <a:spcPct val="0"/>
        </a:spcAft>
        <a:defRPr sz="3200" b="1">
          <a:solidFill>
            <a:schemeClr val="tx2"/>
          </a:solidFill>
          <a:latin typeface="Arial" charset="0"/>
        </a:defRPr>
      </a:lvl4pPr>
      <a:lvl5pPr algn="ctr" rtl="0" fontAlgn="base">
        <a:spcBef>
          <a:spcPct val="0"/>
        </a:spcBef>
        <a:spcAft>
          <a:spcPct val="0"/>
        </a:spcAft>
        <a:defRPr sz="3200" b="1">
          <a:solidFill>
            <a:schemeClr val="tx2"/>
          </a:solidFill>
          <a:latin typeface="Arial" charset="0"/>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p:titleStyle>
    <p:bodyStyle>
      <a:lvl1pPr algn="l" rtl="0" fontAlgn="base">
        <a:spcBef>
          <a:spcPct val="0"/>
        </a:spcBef>
        <a:spcAft>
          <a:spcPct val="50000"/>
        </a:spcAft>
        <a:buClr>
          <a:schemeClr val="tx1"/>
        </a:buClr>
        <a:buSzPct val="90000"/>
        <a:buFont typeface="Wingdings" pitchFamily="2" charset="2"/>
        <a:defRPr sz="3200">
          <a:solidFill>
            <a:schemeClr val="tx1"/>
          </a:solidFill>
          <a:latin typeface="+mn-lt"/>
          <a:ea typeface="+mn-ea"/>
          <a:cs typeface="+mn-cs"/>
        </a:defRPr>
      </a:lvl1pPr>
      <a:lvl2pPr marL="1028700" indent="-457200" algn="l" rtl="0" fontAlgn="base">
        <a:spcBef>
          <a:spcPct val="0"/>
        </a:spcBef>
        <a:spcAft>
          <a:spcPct val="50000"/>
        </a:spcAft>
        <a:buClr>
          <a:schemeClr val="tx1"/>
        </a:buClr>
        <a:buSzPct val="85000"/>
        <a:buFont typeface="Times New Roman" pitchFamily="18" charset="0"/>
        <a:buChar char="─"/>
        <a:defRPr sz="2800">
          <a:solidFill>
            <a:schemeClr val="tx1"/>
          </a:solidFill>
          <a:latin typeface="+mn-lt"/>
        </a:defRPr>
      </a:lvl2pPr>
      <a:lvl3pPr marL="1485900" indent="-342900" algn="l" rtl="0" fontAlgn="base">
        <a:spcBef>
          <a:spcPct val="0"/>
        </a:spcBef>
        <a:spcAft>
          <a:spcPct val="50000"/>
        </a:spcAft>
        <a:buClr>
          <a:schemeClr val="tx1"/>
        </a:buClr>
        <a:buSzPct val="85000"/>
        <a:buChar char="•"/>
        <a:defRPr sz="2400">
          <a:solidFill>
            <a:schemeClr val="tx1"/>
          </a:solidFill>
          <a:latin typeface="+mn-lt"/>
        </a:defRPr>
      </a:lvl3pPr>
      <a:lvl4pPr marL="1828800" indent="-228600" algn="l" rtl="0" fontAlgn="base">
        <a:spcBef>
          <a:spcPct val="20000"/>
        </a:spcBef>
        <a:spcAft>
          <a:spcPct val="0"/>
        </a:spcAft>
        <a:buChar char="–"/>
        <a:defRPr>
          <a:solidFill>
            <a:schemeClr val="tx1"/>
          </a:solidFill>
          <a:latin typeface="+mn-lt"/>
        </a:defRPr>
      </a:lvl4pPr>
      <a:lvl5pPr marL="2171700" indent="-228600" algn="l" rtl="0" fontAlgn="base">
        <a:spcBef>
          <a:spcPct val="20000"/>
        </a:spcBef>
        <a:spcAft>
          <a:spcPct val="0"/>
        </a:spcAft>
        <a:buChar char="»"/>
        <a:defRPr>
          <a:solidFill>
            <a:schemeClr val="tx1"/>
          </a:solidFill>
          <a:latin typeface="+mn-lt"/>
        </a:defRPr>
      </a:lvl5pPr>
      <a:lvl6pPr marL="2628900" indent="-228600" algn="l" rtl="0" fontAlgn="base">
        <a:spcBef>
          <a:spcPct val="20000"/>
        </a:spcBef>
        <a:spcAft>
          <a:spcPct val="0"/>
        </a:spcAft>
        <a:buChar char="»"/>
        <a:defRPr>
          <a:solidFill>
            <a:schemeClr val="tx1"/>
          </a:solidFill>
          <a:latin typeface="+mn-lt"/>
        </a:defRPr>
      </a:lvl6pPr>
      <a:lvl7pPr marL="3086100" indent="-228600" algn="l" rtl="0" fontAlgn="base">
        <a:spcBef>
          <a:spcPct val="20000"/>
        </a:spcBef>
        <a:spcAft>
          <a:spcPct val="0"/>
        </a:spcAft>
        <a:buChar char="»"/>
        <a:defRPr>
          <a:solidFill>
            <a:schemeClr val="tx1"/>
          </a:solidFill>
          <a:latin typeface="+mn-lt"/>
        </a:defRPr>
      </a:lvl7pPr>
      <a:lvl8pPr marL="3543300" indent="-228600" algn="l" rtl="0" fontAlgn="base">
        <a:spcBef>
          <a:spcPct val="20000"/>
        </a:spcBef>
        <a:spcAft>
          <a:spcPct val="0"/>
        </a:spcAft>
        <a:buChar char="»"/>
        <a:defRPr>
          <a:solidFill>
            <a:schemeClr val="tx1"/>
          </a:solidFill>
          <a:latin typeface="+mn-lt"/>
        </a:defRPr>
      </a:lvl8pPr>
      <a:lvl9pPr marL="40005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3400" y="381000"/>
            <a:ext cx="8001000" cy="457200"/>
          </a:xfrm>
        </p:spPr>
        <p:txBody>
          <a:bodyPr/>
          <a:lstStyle/>
          <a:p>
            <a:r>
              <a:rPr lang="en-US" sz="2800" dirty="0" smtClean="0"/>
              <a:t>Our Work</a:t>
            </a:r>
            <a:endParaRPr lang="en-US" sz="2800" dirty="0"/>
          </a:p>
        </p:txBody>
      </p:sp>
      <p:sp>
        <p:nvSpPr>
          <p:cNvPr id="281603" name="Rectangle 3"/>
          <p:cNvSpPr>
            <a:spLocks noGrp="1" noChangeArrowheads="1"/>
          </p:cNvSpPr>
          <p:nvPr>
            <p:ph type="body" idx="1"/>
          </p:nvPr>
        </p:nvSpPr>
        <p:spPr>
          <a:xfrm>
            <a:off x="609600" y="990600"/>
            <a:ext cx="8229600" cy="5562600"/>
          </a:xfrm>
        </p:spPr>
        <p:txBody>
          <a:bodyPr>
            <a:normAutofit/>
          </a:bodyPr>
          <a:lstStyle/>
          <a:p>
            <a:r>
              <a:rPr lang="en-US" sz="2400" dirty="0" smtClean="0"/>
              <a:t>Readings and quizzes	</a:t>
            </a:r>
          </a:p>
          <a:p>
            <a:r>
              <a:rPr lang="en-US" sz="2400" dirty="0" smtClean="0"/>
              <a:t>Midterm Examination 1	</a:t>
            </a:r>
          </a:p>
          <a:p>
            <a:r>
              <a:rPr lang="en-US" sz="2400" dirty="0" smtClean="0"/>
              <a:t>Midterm Examination 2	</a:t>
            </a:r>
          </a:p>
          <a:p>
            <a:r>
              <a:rPr lang="en-US" sz="2400" dirty="0" smtClean="0"/>
              <a:t>Final Examination		</a:t>
            </a:r>
          </a:p>
          <a:p>
            <a:endParaRPr lang="en-US" sz="2400" dirty="0" smtClean="0"/>
          </a:p>
          <a:p>
            <a:r>
              <a:rPr lang="en-US" sz="2400" dirty="0" smtClean="0"/>
              <a:t>Section Assignments	</a:t>
            </a:r>
          </a:p>
          <a:p>
            <a:r>
              <a:rPr lang="en-US" sz="2400" dirty="0" smtClean="0"/>
              <a:t>Mini-cases</a:t>
            </a:r>
          </a:p>
          <a:p>
            <a:r>
              <a:rPr lang="en-US" sz="2400" dirty="0" smtClean="0"/>
              <a:t>Business Plan</a:t>
            </a:r>
          </a:p>
          <a:p>
            <a:r>
              <a:rPr lang="en-US" sz="2400" dirty="0" smtClean="0"/>
              <a:t>Entrepreneurship Paper	</a:t>
            </a:r>
          </a:p>
          <a:p>
            <a:r>
              <a:rPr lang="en-US" sz="2400" dirty="0" smtClean="0"/>
              <a:t>Stock Market Competition and Paper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Business and Capitalism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a:bodyPr>
          <a:lstStyle/>
          <a:p>
            <a:pPr>
              <a:lnSpc>
                <a:spcPct val="120000"/>
              </a:lnSpc>
            </a:pPr>
            <a:r>
              <a:rPr lang="en-US" sz="1400" b="1" dirty="0" smtClean="0"/>
              <a:t>The idea of capital as a social relationship leads directly to the core of that relationship: domination. </a:t>
            </a:r>
            <a:r>
              <a:rPr lang="en-US" sz="1400" dirty="0" smtClean="0"/>
              <a:t>Here we must immediately note a striking difference between the domination exercised by owners of capital and that belonging to “owners” of other aspects of social authority. It is that the domination of the army, the church, and of course the state derives its behavior-shaping powers directly from the use or threat of physical or spiritual punishment, up to and including death or its spiritual equivalent. That is, it is within the legal competence of these authorities to inflict pains directly on those who fail to obey their commands. The process of socialization may make it sufficient merely to display the symbols of power, not to wield its might, but the capacity to utilize force or to inflict suffering remains the essence of the capacity for domination. </a:t>
            </a:r>
          </a:p>
          <a:p>
            <a:pPr>
              <a:lnSpc>
                <a:spcPct val="120000"/>
              </a:lnSpc>
            </a:pPr>
            <a:r>
              <a:rPr lang="en-US" sz="1400" b="1" dirty="0" smtClean="0"/>
              <a:t>The relationship of domination has two poles. One of them—the social dependency of </a:t>
            </a:r>
            <a:r>
              <a:rPr lang="en-US" sz="1400" b="1" dirty="0" err="1" smtClean="0"/>
              <a:t>propertyless</a:t>
            </a:r>
            <a:r>
              <a:rPr lang="en-US" sz="1400" b="1" dirty="0" smtClean="0"/>
              <a:t> men and women without which capital could not exert its organizing influence, and the other, less examined pole—the restless and insatiable drive to accumulate capital. </a:t>
            </a:r>
          </a:p>
          <a:p>
            <a:pPr>
              <a:lnSpc>
                <a:spcPct val="120000"/>
              </a:lnSpc>
            </a:pPr>
            <a:r>
              <a:rPr lang="en-US" sz="1400" b="1" dirty="0" smtClean="0"/>
              <a:t>What is the rationale of this endless process? </a:t>
            </a:r>
            <a:r>
              <a:rPr lang="en-US" sz="1400" dirty="0" smtClean="0"/>
              <a:t>Adam Smith found the answer in the social approval that riches drew to their possessor: “The rich man glories in his riches, because he feels that they naturally draw upon him the attention of the world…. At the thought of this, his heart seems to swell and dilate itself within him, and he is fonder of his wealth, upon this account, than for all the other advantages it procures him.”</a:t>
            </a:r>
          </a:p>
          <a:p>
            <a:pPr>
              <a:lnSpc>
                <a:spcPct val="120000"/>
              </a:lnSpc>
            </a:pPr>
            <a:r>
              <a:rPr lang="en-US" sz="1400" b="1" dirty="0" smtClean="0"/>
              <a:t>Smith’s answer points in the direction of what seems to a universal element in all societies, the desire for prestige and distinction. </a:t>
            </a:r>
            <a:r>
              <a:rPr lang="en-US" sz="1400" dirty="0" smtClean="0"/>
              <a:t>If we inquire more deeply into the etiology of prestige itself, we must probably look toward the universal need for affect, the consequence of the prolonged human </a:t>
            </a:r>
            <a:r>
              <a:rPr lang="en-US" sz="1400" dirty="0" err="1" smtClean="0"/>
              <a:t>nurturant</a:t>
            </a:r>
            <a:r>
              <a:rPr lang="en-US" sz="1400" dirty="0" smtClean="0"/>
              <a:t> experience, or to a sublimated form of the sexual drive for preeminence that is part of the genetic endowment of all living beings. </a:t>
            </a:r>
          </a:p>
        </p:txBody>
      </p:sp>
      <p:sp>
        <p:nvSpPr>
          <p:cNvPr id="280582" name="Text Box 6"/>
          <p:cNvSpPr txBox="1">
            <a:spLocks noChangeArrowheads="1"/>
          </p:cNvSpPr>
          <p:nvPr/>
        </p:nvSpPr>
        <p:spPr bwMode="auto">
          <a:xfrm>
            <a:off x="4495800" y="6477000"/>
            <a:ext cx="40386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Robert </a:t>
            </a:r>
            <a:r>
              <a:rPr lang="en-US" sz="800" b="0" dirty="0" err="1" smtClean="0"/>
              <a:t>Heilbroner</a:t>
            </a:r>
            <a:r>
              <a:rPr lang="en-US" sz="800" b="0" dirty="0" smtClean="0"/>
              <a:t>, The Nature and Logic of Capitalism (W.W. Norton &amp; Co.: 1985).</a:t>
            </a:r>
            <a:endParaRPr lang="en-US" sz="8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Business and Capitalism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85000" lnSpcReduction="10000"/>
          </a:bodyPr>
          <a:lstStyle/>
          <a:p>
            <a:pPr>
              <a:lnSpc>
                <a:spcPct val="120000"/>
              </a:lnSpc>
            </a:pPr>
            <a:r>
              <a:rPr lang="en-US" sz="1400" b="1" dirty="0" smtClean="0"/>
              <a:t>The importance of prestige goods lies in their dramatization of an essential precondition in human nature for the existence of “wealth.” </a:t>
            </a:r>
            <a:r>
              <a:rPr lang="en-US" sz="1400" dirty="0" smtClean="0"/>
              <a:t>The desire to accumulate capital has other roots, as we shall see, but prestige and distinction are certainly prominent elements, much as Adam Smith described them. If we have gone beyond Smith or Marx in this regard, it is only insofar as we can link the need for preeminence to the unconscious levels of the personality, and to the degree that we recognize the universal human capacity to treat things as extensions of the person. </a:t>
            </a:r>
          </a:p>
          <a:p>
            <a:pPr>
              <a:lnSpc>
                <a:spcPct val="120000"/>
              </a:lnSpc>
            </a:pPr>
            <a:r>
              <a:rPr lang="en-US" sz="1400" b="1" dirty="0" smtClean="0"/>
              <a:t> The drive for prestige, however, is only a necessary, not a sufficient condition of the drive for wealth. </a:t>
            </a:r>
            <a:r>
              <a:rPr lang="en-US" sz="1400" dirty="0" smtClean="0"/>
              <a:t>For wealth differs in a crucial respect from prestige objects, or from the possession of personal distinction. Prestige and distinction enlarge the authority and repute of their possessors but not necessarily their ability to force others to do their bidding. The power of community headmen, for example, is notoriously weak, as is that of many prestigious figures in modem society, such as its moral or intellectual leaders. On occasion moral authority has huge power, but as a rule its capacity to control social action is small. </a:t>
            </a:r>
          </a:p>
          <a:p>
            <a:pPr>
              <a:lnSpc>
                <a:spcPct val="120000"/>
              </a:lnSpc>
            </a:pPr>
            <a:r>
              <a:rPr lang="en-US" sz="1400" b="1" dirty="0" smtClean="0"/>
              <a:t>The attribute of wealth that distinguishes it from prestige goods is that its possession confers on its owners the ability to direct and mobilize the activities of society, although it does not necessarily also confer the repute or authority of distinction. Capital calls the tune, even though an individual capitalist may be an object of contempt. </a:t>
            </a:r>
            <a:r>
              <a:rPr lang="en-US" sz="1400" dirty="0" smtClean="0"/>
              <a:t>Wealth therefore implies rights of a kind that prestige objects do not have, in particular those we have previously discussed with respect to the domination of capital —namely, the right of denying to others access to the goods that constitute wealth. These goods may enjoy no symbolic importance, but they have material importance, so that control over access to them invests their owner with an attribute that goes beyond prestige and preeminence. This is power. The grain in the lord’s granary is not an object of prestige, as is the splinter of the Cross in his chapel, but it is the means by which he is able to command the labor of his slaves, which the splinter of the Cross may not. </a:t>
            </a:r>
          </a:p>
          <a:p>
            <a:pPr>
              <a:lnSpc>
                <a:spcPct val="120000"/>
              </a:lnSpc>
            </a:pPr>
            <a:r>
              <a:rPr lang="en-US" sz="1400" b="1" dirty="0" smtClean="0"/>
              <a:t>Wealth is therefore a social category inseparable from power. </a:t>
            </a:r>
            <a:r>
              <a:rPr lang="en-US" sz="1400" dirty="0" smtClean="0"/>
              <a:t>In simple egalitarian societies, where all have access to the resources needed for the maintenance of a conventional way of life, wealth cannot exist, although prestige objects can. Per contra, wealth can only come into .he right of access of all to an independent livelihood no longer prevails, so that control over this access becomes of life-giving importance. The corollary is that wealth cannot exist unless there also exists a condition of scarcity—not insufficiency of resources themselves, but insufficiency of means of access to resources. </a:t>
            </a:r>
            <a:r>
              <a:rPr lang="en-US" sz="1400" b="1" dirty="0" smtClean="0"/>
              <a:t>As Adam Smith put it, “Wherever there is great property, there is great inequality. For one very rich man, there must be at least five hundred poor, and the affluence of the rich supposes the indigence of the many.”</a:t>
            </a:r>
          </a:p>
        </p:txBody>
      </p:sp>
      <p:sp>
        <p:nvSpPr>
          <p:cNvPr id="280582" name="Text Box 6"/>
          <p:cNvSpPr txBox="1">
            <a:spLocks noChangeArrowheads="1"/>
          </p:cNvSpPr>
          <p:nvPr/>
        </p:nvSpPr>
        <p:spPr bwMode="auto">
          <a:xfrm>
            <a:off x="4495800" y="6477000"/>
            <a:ext cx="40386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Robert </a:t>
            </a:r>
            <a:r>
              <a:rPr lang="en-US" sz="800" b="0" dirty="0" err="1" smtClean="0"/>
              <a:t>Heilbroner</a:t>
            </a:r>
            <a:r>
              <a:rPr lang="en-US" sz="800" b="0" dirty="0" smtClean="0"/>
              <a:t>, The Nature and Logic of Capitalism (W.W. Norton &amp; Co.: 1985).</a:t>
            </a:r>
            <a:endParaRPr lang="en-US" sz="8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09600" y="228600"/>
            <a:ext cx="8001000" cy="533400"/>
          </a:xfrm>
        </p:spPr>
        <p:txBody>
          <a:bodyPr/>
          <a:lstStyle/>
          <a:p>
            <a:r>
              <a:rPr lang="en-US" dirty="0"/>
              <a:t>The Passion for Wealth</a:t>
            </a:r>
          </a:p>
        </p:txBody>
      </p:sp>
      <p:sp>
        <p:nvSpPr>
          <p:cNvPr id="280579" name="Rectangle 3"/>
          <p:cNvSpPr>
            <a:spLocks noGrp="1" noChangeArrowheads="1"/>
          </p:cNvSpPr>
          <p:nvPr>
            <p:ph type="body" idx="1"/>
          </p:nvPr>
        </p:nvSpPr>
        <p:spPr>
          <a:xfrm>
            <a:off x="152400" y="762000"/>
            <a:ext cx="7620000" cy="5867400"/>
          </a:xfrm>
        </p:spPr>
        <p:txBody>
          <a:bodyPr>
            <a:normAutofit fontScale="77500" lnSpcReduction="20000"/>
          </a:bodyPr>
          <a:lstStyle/>
          <a:p>
            <a:pPr>
              <a:lnSpc>
                <a:spcPct val="120000"/>
              </a:lnSpc>
            </a:pPr>
            <a:r>
              <a:rPr lang="en-US" sz="1400" dirty="0" smtClean="0"/>
              <a:t>No matter which of these books we open, we find the idea that life in a modern industrial community is the result of a polar conflict between 'pecuniary employments' and 'industrial employments', between 'business enterprise' and 'the machine process', between 'vendibility' and 'serviceability'-in short, between making money and making goods. There is a class struggle under capitalism, not between the bourgeoisie and the proletariat, but between businessmen and engineers. Pecuniary habits of thought unite bankers, brokers, lawyers and managers in a </a:t>
            </a:r>
            <a:r>
              <a:rPr lang="en-US" sz="1400" dirty="0" err="1" smtClean="0"/>
              <a:t>defence</a:t>
            </a:r>
            <a:r>
              <a:rPr lang="en-US" sz="1400" dirty="0" smtClean="0"/>
              <a:t> of private acquisition; in contrast, the discipline of the machine unites workers in industry and more especially the technicians and engineers who supervise them. </a:t>
            </a:r>
          </a:p>
          <a:p>
            <a:pPr>
              <a:lnSpc>
                <a:spcPct val="120000"/>
              </a:lnSpc>
            </a:pPr>
            <a:r>
              <a:rPr lang="en-US" sz="1400" dirty="0" smtClean="0"/>
              <a:t>It is in these terms that Veblen describes modern industrial </a:t>
            </a:r>
            <a:r>
              <a:rPr lang="en-US" sz="1400" dirty="0" err="1" smtClean="0"/>
              <a:t>civilisation</a:t>
            </a:r>
            <a:r>
              <a:rPr lang="en-US" sz="1400" dirty="0" smtClean="0"/>
              <a:t>. As we read him, we have the feeling that something is being explained. And yet in the end the ambiguity of the message remains. He appears to offer a fundamental critique of the market mechanism and a call for something like a technocratic revolution, but Veblen warns us specifically against the belief that the engineers are capable of taking over and running the system, which leaves us wondering just what he is saying. But perhaps the desire to pin him down precisely misses the point: it is, after all, satire and is designed to open your eyes, not to close your mind. </a:t>
            </a:r>
          </a:p>
          <a:p>
            <a:pPr marL="228600" indent="-228600">
              <a:lnSpc>
                <a:spcPct val="120000"/>
              </a:lnSpc>
            </a:pPr>
            <a:endParaRPr lang="en-US" sz="1800" b="1" dirty="0" smtClean="0"/>
          </a:p>
          <a:p>
            <a:pPr marL="228600" indent="-228600">
              <a:lnSpc>
                <a:spcPct val="120000"/>
              </a:lnSpc>
            </a:pPr>
            <a:r>
              <a:rPr lang="en-US" sz="1400" b="1" dirty="0" smtClean="0"/>
              <a:t>As fast as a person makes new acquisitions, and becomes accustomed to the new standard of wealth, the new standard forthwith ceases to afford appreciably greater satisfaction than the earlier standard did. ... the end sought by accumulation is to rank high in comparison with the rest of the community in point of pecuniary strength. </a:t>
            </a:r>
            <a:r>
              <a:rPr lang="en-US" sz="1400" dirty="0" smtClean="0"/>
              <a:t>So long as the comparison is distinctly unfavorable to himself, the normal, average individual will live in chronic dissatisfaction with his present lot; and when he has reached what may be called the normal pecuniary standard of the community, or of his class in the community, this chronic dissatisfaction will give place to a restless straining to place a wider and ever widening pecuniary interval between himself and the average standard.  </a:t>
            </a:r>
          </a:p>
          <a:p>
            <a:pPr marL="228600" indent="-228600">
              <a:lnSpc>
                <a:spcPct val="120000"/>
              </a:lnSpc>
            </a:pPr>
            <a:r>
              <a:rPr lang="en-US" sz="800" dirty="0" smtClean="0"/>
              <a:t>…</a:t>
            </a:r>
          </a:p>
          <a:p>
            <a:pPr marL="228600" indent="-228600">
              <a:lnSpc>
                <a:spcPct val="120000"/>
              </a:lnSpc>
            </a:pPr>
            <a:r>
              <a:rPr lang="en-US" sz="1400" b="1" dirty="0" smtClean="0"/>
              <a:t>From the foregoing survey of the growth of conspicuous leisure and consumption, it appears that the utility of both alike for the purposes of reputability lies in the element of waste that is common to both. In the one case it is a waste of time and effort, in the other it is a waste of goods. </a:t>
            </a:r>
            <a:r>
              <a:rPr lang="en-US" sz="1400" dirty="0" smtClean="0"/>
              <a:t>Both are methods of demonstrating the possession of wealth, and the two are conventionally accepted as equivalents. The choice between them is a question of advertising expediency simply, except so far as it may be affected by other standards of propriety, springing from a different source. On grounds of expediency the preference may be given to the one or the other at different stages of the economic development. The question is, which of the two methods will most effectively reach the persons whose convictions it is desired to affect. Usage has answered this question in different ways under different circumstances.</a:t>
            </a:r>
          </a:p>
        </p:txBody>
      </p:sp>
      <p:pic>
        <p:nvPicPr>
          <p:cNvPr id="280581" name="Picture 5"/>
          <p:cNvPicPr>
            <a:picLocks noChangeAspect="1" noChangeArrowheads="1"/>
          </p:cNvPicPr>
          <p:nvPr/>
        </p:nvPicPr>
        <p:blipFill>
          <a:blip r:embed="rId2" cstate="print"/>
          <a:srcRect/>
          <a:stretch>
            <a:fillRect/>
          </a:stretch>
        </p:blipFill>
        <p:spPr bwMode="auto">
          <a:xfrm>
            <a:off x="7790919" y="820579"/>
            <a:ext cx="1095905" cy="1447800"/>
          </a:xfrm>
          <a:prstGeom prst="rect">
            <a:avLst/>
          </a:prstGeom>
          <a:noFill/>
          <a:ln w="9525">
            <a:noFill/>
            <a:miter lim="800000"/>
            <a:headEnd/>
            <a:tailEnd/>
          </a:ln>
          <a:effectLst/>
        </p:spPr>
      </p:pic>
      <p:sp>
        <p:nvSpPr>
          <p:cNvPr id="280582" name="Text Box 6"/>
          <p:cNvSpPr txBox="1">
            <a:spLocks noChangeArrowheads="1"/>
          </p:cNvSpPr>
          <p:nvPr/>
        </p:nvSpPr>
        <p:spPr bwMode="auto">
          <a:xfrm>
            <a:off x="3886200" y="6248400"/>
            <a:ext cx="4267200" cy="338554"/>
          </a:xfrm>
          <a:prstGeom prst="rect">
            <a:avLst/>
          </a:prstGeom>
          <a:noFill/>
          <a:ln w="9525">
            <a:noFill/>
            <a:miter lim="800000"/>
            <a:headEnd/>
            <a:tailEnd/>
          </a:ln>
          <a:effectLst/>
        </p:spPr>
        <p:txBody>
          <a:bodyPr wrap="square">
            <a:spAutoFit/>
          </a:bodyPr>
          <a:lstStyle/>
          <a:p>
            <a:pPr algn="l">
              <a:spcBef>
                <a:spcPct val="50000"/>
              </a:spcBef>
            </a:pPr>
            <a:r>
              <a:rPr lang="en-US" sz="800" b="0" dirty="0" err="1"/>
              <a:t>Thorstein</a:t>
            </a:r>
            <a:r>
              <a:rPr lang="en-US" sz="800" b="0" dirty="0"/>
              <a:t> Veblen, </a:t>
            </a:r>
            <a:r>
              <a:rPr lang="en-US" sz="800" b="0" i="1" dirty="0"/>
              <a:t>The Theory of the Leisure Class. An economic study in the evolution of institutions,</a:t>
            </a:r>
            <a:r>
              <a:rPr lang="en-US" sz="800" b="0" dirty="0"/>
              <a:t> (New York, N.Y./London: Macmillan/Macmillan, 1899). </a:t>
            </a:r>
            <a:endParaRPr lang="en-US" sz="800" b="0" dirty="0" smtClean="0"/>
          </a:p>
        </p:txBody>
      </p:sp>
      <p:sp>
        <p:nvSpPr>
          <p:cNvPr id="6" name="TextBox 5"/>
          <p:cNvSpPr txBox="1"/>
          <p:nvPr/>
        </p:nvSpPr>
        <p:spPr>
          <a:xfrm>
            <a:off x="7848600" y="2268379"/>
            <a:ext cx="990600" cy="246221"/>
          </a:xfrm>
          <a:prstGeom prst="rect">
            <a:avLst/>
          </a:prstGeom>
          <a:noFill/>
        </p:spPr>
        <p:txBody>
          <a:bodyPr wrap="square" rtlCol="0">
            <a:spAutoFit/>
          </a:bodyPr>
          <a:lstStyle/>
          <a:p>
            <a:pPr algn="ctr"/>
            <a:r>
              <a:rPr lang="en-US" sz="1000" b="0" dirty="0" smtClean="0"/>
              <a:t>1857 - 1929</a:t>
            </a:r>
            <a:endParaRPr lang="en-US" sz="1000" b="0" dirty="0"/>
          </a:p>
        </p:txBody>
      </p:sp>
      <p:sp>
        <p:nvSpPr>
          <p:cNvPr id="7" name="TextBox 6"/>
          <p:cNvSpPr txBox="1"/>
          <p:nvPr/>
        </p:nvSpPr>
        <p:spPr>
          <a:xfrm>
            <a:off x="4724400" y="2954179"/>
            <a:ext cx="4114800" cy="215444"/>
          </a:xfrm>
          <a:prstGeom prst="rect">
            <a:avLst/>
          </a:prstGeom>
          <a:noFill/>
        </p:spPr>
        <p:txBody>
          <a:bodyPr wrap="square" rtlCol="0">
            <a:spAutoFit/>
          </a:bodyPr>
          <a:lstStyle/>
          <a:p>
            <a:pPr algn="l"/>
            <a:r>
              <a:rPr lang="en-US" sz="800" b="0" dirty="0" smtClean="0"/>
              <a:t>Mark </a:t>
            </a:r>
            <a:r>
              <a:rPr lang="en-US" sz="800" b="0" dirty="0" err="1" smtClean="0"/>
              <a:t>Blaug</a:t>
            </a:r>
            <a:r>
              <a:rPr lang="en-US" sz="800" b="0" dirty="0" smtClean="0"/>
              <a:t>, </a:t>
            </a:r>
            <a:r>
              <a:rPr lang="en-US" sz="800" b="0" i="1" dirty="0" smtClean="0"/>
              <a:t>Great Economists Before Keynes (</a:t>
            </a:r>
            <a:r>
              <a:rPr lang="en-US" sz="800" b="0" dirty="0" smtClean="0"/>
              <a:t>Cambridge: 1989).</a:t>
            </a:r>
            <a:endParaRPr lang="en-US" sz="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1)</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92500" lnSpcReduction="20000"/>
          </a:bodyPr>
          <a:lstStyle/>
          <a:p>
            <a:pPr>
              <a:lnSpc>
                <a:spcPct val="120000"/>
              </a:lnSpc>
            </a:pPr>
            <a:r>
              <a:rPr lang="en-US" sz="1400" b="1" dirty="0" smtClean="0"/>
              <a:t>This division of </a:t>
            </a:r>
            <a:r>
              <a:rPr lang="en-US" sz="1400" b="1" dirty="0" err="1" smtClean="0"/>
              <a:t>labour</a:t>
            </a:r>
            <a:r>
              <a:rPr lang="en-US" sz="1400" b="1" dirty="0" smtClean="0"/>
              <a:t> coincides with the distinction between the working and the leisure class as it appears in the higher barbarian culture. As the diversification and </a:t>
            </a:r>
            <a:r>
              <a:rPr lang="en-US" sz="1400" b="1" dirty="0" err="1" smtClean="0"/>
              <a:t>specialisation</a:t>
            </a:r>
            <a:r>
              <a:rPr lang="en-US" sz="1400" b="1" dirty="0" smtClean="0"/>
              <a:t> of employments proceed, the line of demarcation so drawn comes to divide the industrial from the non-industrial employments. </a:t>
            </a:r>
            <a:r>
              <a:rPr lang="en-US" sz="1400" dirty="0" smtClean="0"/>
              <a:t>The man's occupation as it stands at the earlier barbarian stage is not the original out of which any appreciable portion of later industry has developed. In the later development it survives only in employments that are not classed as industrial, -- war, politics, sports, learning, and the priestly office. The only notable exceptions are a portion of the fishery industry and certain slight employments that are doubtfully to be classed as industry; such as the manufacture of arms, toys, and sporting goods. Virtually the whole range of industrial employments is an outgrowth of what is classed as woman's work in the primitive barbarian community.</a:t>
            </a:r>
          </a:p>
          <a:p>
            <a:pPr>
              <a:lnSpc>
                <a:spcPct val="120000"/>
              </a:lnSpc>
            </a:pPr>
            <a:r>
              <a:rPr lang="en-US" sz="1400" dirty="0" smtClean="0"/>
              <a:t>…</a:t>
            </a:r>
            <a:r>
              <a:rPr lang="en-US" sz="1400" b="1" dirty="0" smtClean="0"/>
              <a:t>The evidence afforded by the usages and cultural traits of communities at a low stage of development indicates that the institution of a leisure class has emerged gradually during the transition from primitive savagery to barbarism; or more precisely, during the transition from a peaceable to a consistently warlike habit of life. </a:t>
            </a:r>
            <a:r>
              <a:rPr lang="en-US" sz="1400" dirty="0" smtClean="0"/>
              <a:t>The conditions apparently necessary to its emergence in a consistent form are: (1) the community must be of a predatory habit of life (war or the hunting of large game or both); that is to say, the men, who constitute the inchoate leisure class in these cases, must be habituated to the infliction of injury by force and stratagem; (2) subsistence must be obtainable on sufficiently easy terms to admit of the exemption of a considerable portion of the community from steady application to a routine of </a:t>
            </a:r>
            <a:r>
              <a:rPr lang="en-US" sz="1400" dirty="0" err="1" smtClean="0"/>
              <a:t>labour</a:t>
            </a:r>
            <a:r>
              <a:rPr lang="en-US" sz="1400" dirty="0" smtClean="0"/>
              <a:t>. The institution of leisure class is the outgrowth of an early discrimination between employments, according to which some employments are worthy and others unworthy. </a:t>
            </a:r>
            <a:r>
              <a:rPr lang="en-US" sz="1400" b="1" dirty="0" smtClean="0"/>
              <a:t>Under this ancient distinction the worthy employments are those which may be classed as exploit; unworthy are those necessary everyday employments into which no appreciable element of exploit enters.</a:t>
            </a:r>
          </a:p>
          <a:p>
            <a:pPr>
              <a:lnSpc>
                <a:spcPct val="120000"/>
              </a:lnSpc>
            </a:pPr>
            <a:r>
              <a:rPr lang="en-US" sz="1400" dirty="0" smtClean="0"/>
              <a:t>…As has already been indicated, the distinction between exploit and drudgery is an invidious distinction between employments. Those employments which are to be classed as exploit are worthy, </a:t>
            </a:r>
            <a:r>
              <a:rPr lang="en-US" sz="1400" dirty="0" err="1" smtClean="0"/>
              <a:t>honourable</a:t>
            </a:r>
            <a:r>
              <a:rPr lang="en-US" sz="1400" dirty="0" smtClean="0"/>
              <a:t>, noble; other employments, which do not contain this element of exploit, and especially those which imply subservience or submission, are unworthy, debasing, ignoble. </a:t>
            </a:r>
            <a:r>
              <a:rPr lang="en-US" sz="1400" b="1" dirty="0" smtClean="0"/>
              <a:t>The concept of dignity, worth, or </a:t>
            </a:r>
            <a:r>
              <a:rPr lang="en-US" sz="1400" b="1" dirty="0" err="1" smtClean="0"/>
              <a:t>honour</a:t>
            </a:r>
            <a:r>
              <a:rPr lang="en-US" sz="1400" b="1" dirty="0" smtClean="0"/>
              <a:t>, as applied either to persons or conduct, is of first-rate consequence in the development of classes and of class distinctions</a:t>
            </a:r>
            <a:r>
              <a:rPr lang="en-US" sz="1400" dirty="0" smtClean="0"/>
              <a:t>, and it is therefore necessary to say something of its derivation and meaning. Its psychological ground may be indicated in outline as follows. </a:t>
            </a:r>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http://xroads.virginia.edu/~HYPER/VEBLEN/chap01.html</a:t>
            </a:r>
            <a:endParaRPr lang="en-US" sz="8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1 contd.)</a:t>
            </a:r>
            <a:endParaRPr lang="en-US" sz="2400" dirty="0"/>
          </a:p>
        </p:txBody>
      </p:sp>
      <p:sp>
        <p:nvSpPr>
          <p:cNvPr id="280579" name="Rectangle 3"/>
          <p:cNvSpPr>
            <a:spLocks noGrp="1" noChangeArrowheads="1"/>
          </p:cNvSpPr>
          <p:nvPr>
            <p:ph type="body" idx="1"/>
          </p:nvPr>
        </p:nvSpPr>
        <p:spPr>
          <a:xfrm>
            <a:off x="76200" y="609600"/>
            <a:ext cx="8991600" cy="6019800"/>
          </a:xfrm>
        </p:spPr>
        <p:txBody>
          <a:bodyPr>
            <a:normAutofit fontScale="85000" lnSpcReduction="20000"/>
          </a:bodyPr>
          <a:lstStyle/>
          <a:p>
            <a:pPr>
              <a:lnSpc>
                <a:spcPct val="120000"/>
              </a:lnSpc>
            </a:pPr>
            <a:r>
              <a:rPr lang="en-US" sz="1400" b="1" dirty="0" smtClean="0"/>
              <a:t>As a matter of selective necessity, man is an agent</a:t>
            </a:r>
            <a:r>
              <a:rPr lang="en-US" sz="1400" dirty="0" smtClean="0"/>
              <a:t>. He is, in his own apprehension, a centre of unfolding impulsive activity -- "teleological" activity. He is an agent seeking in every act the accomplishment of some concrete, objective, impersonal end. By force of his being such an agent </a:t>
            </a:r>
            <a:r>
              <a:rPr lang="en-US" sz="1400" b="1" dirty="0" smtClean="0"/>
              <a:t>he is possessed of a taste for effective work, and a distaste for futile effort. He has a sense of the merit of serviceability or efficiency and of the demerit of futility, waste, or incapacity. This aptitude or propensity may be called the instinct of workmanship. Wherever the circumstances or traditions of life lead to an habitual comparison of one person with another in point of efficiency, the instinct of workmanship works out in an emulative or invidious comparison of persons. </a:t>
            </a:r>
            <a:r>
              <a:rPr lang="en-US" sz="1400" dirty="0" smtClean="0"/>
              <a:t>The extent to which this result follows depends in some considerable degree on the temperament of the population. In any community where such an invidious comparison of persons is habitually made, visible success becomes an end sought for its own utility as a basis of esteem. Esteem is gained and dispraise is avoided by putting one's efficiency in evidence. The result is that the instinct of workmanship works out in an emulative demonstration of force. </a:t>
            </a:r>
          </a:p>
          <a:p>
            <a:pPr>
              <a:lnSpc>
                <a:spcPct val="120000"/>
              </a:lnSpc>
            </a:pPr>
            <a:r>
              <a:rPr lang="en-US" sz="1400" dirty="0" smtClean="0"/>
              <a:t>…</a:t>
            </a:r>
            <a:r>
              <a:rPr lang="en-US" sz="1400" b="1" dirty="0" smtClean="0"/>
              <a:t>When the community passes from peaceable savagery to a predatory phase of life, the conditions of emulation change. The opportunity and the incentive to emulate increase greatly in scope and urgency</a:t>
            </a:r>
            <a:r>
              <a:rPr lang="en-US" sz="1400" dirty="0" smtClean="0"/>
              <a:t>. The activity of the men more and more takes on the character of exploit; and an invidious comparison of one hunter or warrior with another grows continually easier and more habitual. Tangible evidences of prowess -- trophies -- find a place in men's habits of thought as an essential feature of the paraphernalia of life. Booty, trophies of the chase or of the raid, come to be prized as evidence of pre-eminent force. Aggression becomes the accredited form of action, and booty serves as prima facie evidence of successful aggression. As accepted at this cultural stage, the accredited, worthy form of self-assertion is contest; and useful articles or services obtained by seizure or compulsion, serve as a conventional evidence of successful contest. Therefore, by contrast, the obtaining of goods by other methods than seizure comes to be accounted unworthy of man in his best estate. The performance of productive work, or employment in personal service, falls under the same odium for the same reason. An invidious distinction in this way arises between exploit and acquisition on the other hand. </a:t>
            </a:r>
            <a:r>
              <a:rPr lang="en-US" sz="1400" dirty="0" err="1" smtClean="0"/>
              <a:t>Labour</a:t>
            </a:r>
            <a:r>
              <a:rPr lang="en-US" sz="1400" dirty="0" smtClean="0"/>
              <a:t> acquires a character of irksomeness by virtue of the indignity imputed to it. </a:t>
            </a:r>
          </a:p>
          <a:p>
            <a:pPr>
              <a:lnSpc>
                <a:spcPct val="120000"/>
              </a:lnSpc>
            </a:pPr>
            <a:r>
              <a:rPr lang="en-US" sz="1400" dirty="0" smtClean="0"/>
              <a:t>…The substantial difference between the peaceable and the predatory phase of culture, therefore, is a spiritual difference, not a mechanical one. The change in spiritual attitude is the outgrowth of a change in the material facts of the life of the group, and it comes on gradually as the material circumstances </a:t>
            </a:r>
            <a:r>
              <a:rPr lang="en-US" sz="1400" dirty="0" err="1" smtClean="0"/>
              <a:t>favourable</a:t>
            </a:r>
            <a:r>
              <a:rPr lang="en-US" sz="1400" dirty="0" smtClean="0"/>
              <a:t> to a predatory attitude supervene. </a:t>
            </a:r>
            <a:r>
              <a:rPr lang="en-US" sz="1400" b="1" dirty="0" smtClean="0"/>
              <a:t>The inferior limit of the predatory culture is an industrial limit. Predation can not become the habitual, conventional resource of any group or any class until industrial methods have been developed to such a degree of efficiency as to leave a margin worth fighting for, above the subsistence of those engaged in getting a living. </a:t>
            </a:r>
            <a:r>
              <a:rPr lang="en-US" sz="1400" dirty="0" smtClean="0"/>
              <a:t>The transition from peace to predation therefore depends on the growth of technical knowledge and the use of tools. A predatory culture is similarly impracticable in early times, until weapons have been developed to such a point as to make man a formidable animal. The early development of tools and of weapons is of course the same fact seen from two different points of view. </a:t>
            </a:r>
            <a:endParaRPr lang="en-US" sz="1400" dirty="0"/>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http://xroads.virginia.edu/~HYPER/VEBLEN/chap01.html</a:t>
            </a:r>
            <a:endParaRPr lang="en-US" sz="8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1524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2)</a:t>
            </a:r>
            <a:endParaRPr lang="en-US" sz="2400" dirty="0"/>
          </a:p>
        </p:txBody>
      </p:sp>
      <p:sp>
        <p:nvSpPr>
          <p:cNvPr id="280579" name="Rectangle 3"/>
          <p:cNvSpPr>
            <a:spLocks noGrp="1" noChangeArrowheads="1"/>
          </p:cNvSpPr>
          <p:nvPr>
            <p:ph type="body" idx="1"/>
          </p:nvPr>
        </p:nvSpPr>
        <p:spPr>
          <a:xfrm>
            <a:off x="152400" y="609600"/>
            <a:ext cx="8839200" cy="6019800"/>
          </a:xfrm>
        </p:spPr>
        <p:txBody>
          <a:bodyPr>
            <a:normAutofit fontScale="92500" lnSpcReduction="20000"/>
          </a:bodyPr>
          <a:lstStyle/>
          <a:p>
            <a:pPr>
              <a:lnSpc>
                <a:spcPct val="110000"/>
              </a:lnSpc>
            </a:pPr>
            <a:r>
              <a:rPr lang="en-US" sz="1400" b="1" dirty="0" smtClean="0"/>
              <a:t>The early differentiation out of which the distinction between a leisure and a working class arises is a division maintained between men's and women's work in the lower stages of barbarism</a:t>
            </a:r>
            <a:r>
              <a:rPr lang="en-US" sz="1400" dirty="0" smtClean="0"/>
              <a:t>. Likewise the earliest form of ownership is an ownership of the women by the able bodied men of the community. The facts may be expressed in more general terms. and truer to the import of the barbarian theory of life, by saying that it is an ownership of the woman by the man.</a:t>
            </a:r>
          </a:p>
          <a:p>
            <a:pPr>
              <a:lnSpc>
                <a:spcPct val="110000"/>
              </a:lnSpc>
            </a:pPr>
            <a:r>
              <a:rPr lang="en-US" sz="1400" dirty="0" smtClean="0"/>
              <a:t>… </a:t>
            </a:r>
            <a:r>
              <a:rPr lang="en-US" sz="1400" b="1" dirty="0" smtClean="0"/>
              <a:t>Wherever the institution of private property is found, even in a slightly developed form, the economic process bears the character of a struggle between men for the possession of goods</a:t>
            </a:r>
            <a:r>
              <a:rPr lang="en-US" sz="1400" dirty="0" smtClean="0"/>
              <a:t>. It has been customary in economic theory, and especially among those economists who adhere with least faltering to the body of </a:t>
            </a:r>
            <a:r>
              <a:rPr lang="en-US" sz="1400" dirty="0" err="1" smtClean="0"/>
              <a:t>modernised</a:t>
            </a:r>
            <a:r>
              <a:rPr lang="en-US" sz="1400" dirty="0" smtClean="0"/>
              <a:t> classical doctrines, to construe this struggle for wealth as being substantially a struggle for subsistence. Such is, no doubt, its character in large part during the earlier and less efficient phases of industry. Such is also its character in all cases where the "niggardliness of nature" is so strict as to afford but a scanty livelihood to the community in return for strenuous and unremitting application to the business of getting the means of subsistence. But in all progressing communities an advance is presently made beyond this early stage of technological development. Industrial efficiency is presently carried to such a pitch as to afford something appreciably more than a bare livelihood to those engaged in the industrial process. It has not been unusual for economic theory to speak of the further struggle for wealth on this new industrial basis as a competition for an increase of the comforts of life, -- primarily for an increase of the physical comforts which the consumption of goods affords. </a:t>
            </a:r>
          </a:p>
          <a:p>
            <a:pPr>
              <a:lnSpc>
                <a:spcPct val="110000"/>
              </a:lnSpc>
            </a:pPr>
            <a:r>
              <a:rPr lang="en-US" sz="1400" b="1" dirty="0" smtClean="0"/>
              <a:t>The end of acquisition and accumulation is conventionally held to be the consumption of the goods accumulated -- whether it is consumption directly by the owner of the goods or by the household attached to him and for this purpose identified with him in theory.</a:t>
            </a:r>
            <a:r>
              <a:rPr lang="en-US" sz="1400" dirty="0" smtClean="0"/>
              <a:t> This is at least felt to be the economically legitimate end of acquisition, which alone it is incumbent on the theory to take account of. Such consumption may of course be conceived to serve the consumer's physical wants -- his physical comfort -- or his so-called higher wants -- spiritual, aesthetic, intellectual, or what not; the latter class of wants being served indirectly by an expenditure of goods, after the fashion familiar to all economic readers. </a:t>
            </a:r>
          </a:p>
          <a:p>
            <a:pPr>
              <a:lnSpc>
                <a:spcPct val="110000"/>
              </a:lnSpc>
            </a:pPr>
            <a:r>
              <a:rPr lang="en-US" sz="1400" b="1" dirty="0" smtClean="0"/>
              <a:t>But it is only when taken in a sense far removed from its naive meaning that consumption of goods can be said to afford the incentive from which accumulation invariably proceeds. The motive that lies at the root of ownership is emulation; and the same motive of emulation continues active in the further development of the institution to which it has given rise and in the development of all those features of the social structure which this institution of ownership touches. The possession of wealth confers </a:t>
            </a:r>
            <a:r>
              <a:rPr lang="en-US" sz="1400" b="1" dirty="0" err="1" smtClean="0"/>
              <a:t>honour</a:t>
            </a:r>
            <a:r>
              <a:rPr lang="en-US" sz="1400" dirty="0" smtClean="0"/>
              <a:t>; it is an invidious distinction. Nothing equally cogent can be said for the consumption of goods, nor for any other conceivable incentive to acquisition, and especially not for any incentive to accumulation of wealth.</a:t>
            </a:r>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http://xroads.virginia.edu/~HYPER/VEBLEN/chap02.html</a:t>
            </a:r>
            <a:endParaRPr lang="en-US" sz="8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2 contd.)</a:t>
            </a:r>
            <a:endParaRPr lang="en-US" sz="2400" dirty="0"/>
          </a:p>
        </p:txBody>
      </p:sp>
      <p:sp>
        <p:nvSpPr>
          <p:cNvPr id="280579" name="Rectangle 3"/>
          <p:cNvSpPr>
            <a:spLocks noGrp="1" noChangeArrowheads="1"/>
          </p:cNvSpPr>
          <p:nvPr>
            <p:ph type="body" idx="1"/>
          </p:nvPr>
        </p:nvSpPr>
        <p:spPr>
          <a:xfrm>
            <a:off x="152400" y="762000"/>
            <a:ext cx="8839200" cy="5867400"/>
          </a:xfrm>
        </p:spPr>
        <p:txBody>
          <a:bodyPr>
            <a:normAutofit fontScale="77500" lnSpcReduction="20000"/>
          </a:bodyPr>
          <a:lstStyle/>
          <a:p>
            <a:pPr>
              <a:lnSpc>
                <a:spcPct val="120000"/>
              </a:lnSpc>
            </a:pPr>
            <a:r>
              <a:rPr lang="en-US" sz="1400" dirty="0" smtClean="0"/>
              <a:t>… Gradually, as industrial activity further displaced predatory activity in the community's everyday life and in men's habits of thought, accumulated property more and more replaces trophies of predatory exploit as the conventional exponent of </a:t>
            </a:r>
            <a:r>
              <a:rPr lang="en-US" sz="1400" dirty="0" err="1" smtClean="0"/>
              <a:t>prepotence</a:t>
            </a:r>
            <a:r>
              <a:rPr lang="en-US" sz="1400" dirty="0" smtClean="0"/>
              <a:t> and success. </a:t>
            </a:r>
            <a:r>
              <a:rPr lang="en-US" sz="1400" b="1" dirty="0" smtClean="0"/>
              <a:t>With the growth of settled industry, therefore, the possession of wealth gains in relative importance and effectiveness as a customary basis of repute and esteem. </a:t>
            </a:r>
            <a:r>
              <a:rPr lang="en-US" sz="1400" dirty="0" smtClean="0"/>
              <a:t>Not that esteem ceases to be awarded on the basis of other, more direct evidence of prowess; not that successful predatory aggression or warlike exploit ceases to call out the approval and admiration of the crowd, or to stir the envy of the less successful competitors; but the opportunities for gaining distinction by means of this direct manifestation of superior force grow less available both in scope and frequency. At the same time opportunities for industrial aggression, and for the accumulation of property, increase in scope and availability. </a:t>
            </a:r>
            <a:r>
              <a:rPr lang="en-US" sz="1400" b="1" dirty="0" smtClean="0"/>
              <a:t>And it is even more to the point that property now becomes the most easily </a:t>
            </a:r>
            <a:r>
              <a:rPr lang="en-US" sz="1400" b="1" dirty="0" err="1" smtClean="0"/>
              <a:t>recognised</a:t>
            </a:r>
            <a:r>
              <a:rPr lang="en-US" sz="1400" b="1" dirty="0" smtClean="0"/>
              <a:t> evidence of a reputable degree of success as distinguished from heroic or signal achievement. It therefore becomes the conventional basis of esteem. Its possession in some amount becomes necessary in order to any reputable standing in the community. </a:t>
            </a:r>
            <a:r>
              <a:rPr lang="en-US" sz="1400" dirty="0" smtClean="0"/>
              <a:t>It becomes indispensable to accumulate, to acquire property, in order to retain one's good name. When accumulated goods have in this way once become the accepted badge of efficiency, the possession of wealth presently assumes the character of an independent and definitive basis of esteem. The possession of goods, whether acquired aggressively by one's own exertion or passively by transmission through inheritance from others, becomes a conventional basis of reputability. The possession of wealth, which was at the outset valued simply as an evidence of efficiency, becomes, in popular apprehension, itself a meritorious act. Wealth is now itself intrinsically </a:t>
            </a:r>
            <a:r>
              <a:rPr lang="en-US" sz="1400" dirty="0" err="1" smtClean="0"/>
              <a:t>honourable</a:t>
            </a:r>
            <a:r>
              <a:rPr lang="en-US" sz="1400" dirty="0" smtClean="0"/>
              <a:t> and confers </a:t>
            </a:r>
            <a:r>
              <a:rPr lang="en-US" sz="1400" dirty="0" err="1" smtClean="0"/>
              <a:t>honour</a:t>
            </a:r>
            <a:r>
              <a:rPr lang="en-US" sz="1400" dirty="0" smtClean="0"/>
              <a:t> on its possessor. By a further refinement, wealth acquired passively by transmission from ancestors or other antecedents presently becomes even more honorific than wealth acquired by the possessor's own effort; but this distinction belongs at a later stage in the evolution of the pecuniary culture and will be spoken of in its place. </a:t>
            </a:r>
          </a:p>
          <a:p>
            <a:pPr>
              <a:lnSpc>
                <a:spcPct val="120000"/>
              </a:lnSpc>
            </a:pPr>
            <a:r>
              <a:rPr lang="en-US" sz="1400" dirty="0" smtClean="0"/>
              <a:t>…</a:t>
            </a:r>
            <a:r>
              <a:rPr lang="en-US" sz="1400" b="1" dirty="0" smtClean="0"/>
              <a:t>So soon as the possession of property becomes the basis of popular esteem, therefore, it becomes also a requisite to the complacency which we call self-respect. In any community where goods are held in severalty it is necessary, in order to his own peace of mind, that an individual should possess as large a portion of goods as others with whom he is accustomed to class himself; and it is extremely gratifying to possess something more than others.</a:t>
            </a:r>
            <a:r>
              <a:rPr lang="en-US" sz="1400" dirty="0" smtClean="0"/>
              <a:t> But as fast as a person makes new acquisitions, and becomes accustomed to the resulting new standard of wealth, the new standard forthwith ceases to afford appreciably greater satisfaction than the earlier standard did. The tendency in any case is constantly to make the present pecuniary standard the point of departure for a fresh increase of wealth; and this in turn gives rise to a new standard of sufficiency and a new pecuniary classification of one's self as compared with one's </a:t>
            </a:r>
            <a:r>
              <a:rPr lang="en-US" sz="1400" dirty="0" err="1" smtClean="0"/>
              <a:t>neighbours</a:t>
            </a:r>
            <a:r>
              <a:rPr lang="en-US" sz="1400" dirty="0" smtClean="0"/>
              <a:t>. So far as concerns the present question, the end sought by accumulation is to rank high in comparison with the rest of the community in point of pecuniary strength. So long as the comparison is distinctly </a:t>
            </a:r>
            <a:r>
              <a:rPr lang="en-US" sz="1400" dirty="0" err="1" smtClean="0"/>
              <a:t>unfavourable</a:t>
            </a:r>
            <a:r>
              <a:rPr lang="en-US" sz="1400" dirty="0" smtClean="0"/>
              <a:t> to himself, the normal, average individual will live in chronic dissatisfaction with his present lot; and when he has reached what may be called the normal pecuniary standard of the community, or of his class in the community, this chronic dissatisfaction will give place to a restless straining to place a wider and ever-widening pecuniary interval between himself and this average standard. The invidious comparison can never become so </a:t>
            </a:r>
            <a:r>
              <a:rPr lang="en-US" sz="1400" dirty="0" err="1" smtClean="0"/>
              <a:t>favourable</a:t>
            </a:r>
            <a:r>
              <a:rPr lang="en-US" sz="1400" dirty="0" smtClean="0"/>
              <a:t> to the individual making it that he would not gladly rate himself still higher relatively to his competitors in the struggle for pecuniary reputability.</a:t>
            </a:r>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http://xroads.virginia.edu/~HYPER/VEBLEN/chap02.html</a:t>
            </a:r>
            <a:endParaRPr lang="en-US" sz="8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2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92500" lnSpcReduction="20000"/>
          </a:bodyPr>
          <a:lstStyle/>
          <a:p>
            <a:pPr>
              <a:lnSpc>
                <a:spcPct val="120000"/>
              </a:lnSpc>
            </a:pPr>
            <a:r>
              <a:rPr lang="en-US" sz="1400" b="1" dirty="0" smtClean="0"/>
              <a:t>In the nature of the case, the desire for wealth can scarcely be satiated in any individual instance, and evidently a satiation of the average or general desire for wealth is out of the question. </a:t>
            </a:r>
            <a:r>
              <a:rPr lang="en-US" sz="1400" dirty="0" smtClean="0"/>
              <a:t>However widely, or equally, or "fairly", it may be distributed, no general increase of the community's wealth can make any approach to satiating this need, the ground of which approach to satiating this need, the ground of which is the desire of every one to excel every one else in the accumulation of goods</a:t>
            </a:r>
            <a:r>
              <a:rPr lang="en-US" sz="1400" b="1" dirty="0" smtClean="0"/>
              <a:t>. If, as is sometimes assumed, the incentive to accumulation were the want of subsistence or of physical comfort, then the aggregate economic wants of a community might conceivably be satisfied at some point in the advance of industrial efficiency; but since the struggle is substantially a race for reputability on the basis of an invidious comparison, no approach to a definitive attainment is possible.  </a:t>
            </a:r>
          </a:p>
          <a:p>
            <a:pPr>
              <a:lnSpc>
                <a:spcPct val="120000"/>
              </a:lnSpc>
            </a:pPr>
            <a:r>
              <a:rPr lang="en-US" sz="1400" b="1" dirty="0" smtClean="0"/>
              <a:t>Besides this, the power conferred by wealth also affords a motive to accumulation. That propensity for purposeful activity and that repugnance to all futility of effort which belong to man by virtue of his character as an agent do not desert him when he emerges from the naive communal culture where the dominant note of life is the </a:t>
            </a:r>
            <a:r>
              <a:rPr lang="en-US" sz="1400" b="1" dirty="0" err="1" smtClean="0"/>
              <a:t>unanalysed</a:t>
            </a:r>
            <a:r>
              <a:rPr lang="en-US" sz="1400" b="1" dirty="0" smtClean="0"/>
              <a:t> and undifferentiated solidarity of the individual with the group with which his life is bound up. </a:t>
            </a:r>
            <a:r>
              <a:rPr lang="en-US" sz="1400" dirty="0" smtClean="0"/>
              <a:t>When he enters upon the predatory stage, where self-seeking in the narrower sense becomes the dominant note, this propensity goes with him still, as the pervasive trait that shapes his scheme of life. The propensity for achievement and the repugnance to futility remain the underlying economic motive. The propensity changes only in the form of its expression and in the proximate objects to which it directs the man's activity. Under the regime of individual ownership the most available means of visibly achieving a purpose is that afforded by the acquisition and accumulation of goods; and as the self-regarding antithesis between man and man reaches fuller consciousness, the propensity for achievement -- the instinct of workmanship -- tends more and more to shape itself into a straining to excel others in pecuniary achievement. </a:t>
            </a:r>
            <a:r>
              <a:rPr lang="en-US" sz="1400" b="1" dirty="0" smtClean="0"/>
              <a:t>Relative success, tested by an invidious pecuniary comparison with other men, becomes the conventional end of action. </a:t>
            </a:r>
            <a:r>
              <a:rPr lang="en-US" sz="1400" dirty="0" smtClean="0"/>
              <a:t>The currently accepted legitimate end of effort becomes the achievement of a </a:t>
            </a:r>
            <a:r>
              <a:rPr lang="en-US" sz="1400" dirty="0" err="1" smtClean="0"/>
              <a:t>favourable</a:t>
            </a:r>
            <a:r>
              <a:rPr lang="en-US" sz="1400" dirty="0" smtClean="0"/>
              <a:t> comparison with other men; and therefore the repugnance to futility to a good extent coalesces with the incentive of emulation. It acts to accentuate the struggle for pecuniary reputability by visiting with a sharper disapproval all shortcoming and all evidence of shortcoming in point of pecuniary success. </a:t>
            </a:r>
            <a:r>
              <a:rPr lang="en-US" sz="1400" b="1" dirty="0" smtClean="0"/>
              <a:t>Purposeful effort comes to mean, primarily, effort directed to or resulting in a more creditable showing of accumulated wealth. Among the motives which lead men to accumulate wealth, the primacy, both in scope and intensity, therefore, continues to belong to this motive of pecuniary emulation.</a:t>
            </a:r>
            <a:endParaRPr lang="en-US" sz="1400" b="1" dirty="0"/>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http://xroads.virginia.edu/~HYPER/VEBLEN/chap02.html</a:t>
            </a:r>
            <a:endParaRPr lang="en-US" sz="800"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5)</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92500" lnSpcReduction="20000"/>
          </a:bodyPr>
          <a:lstStyle/>
          <a:p>
            <a:pPr>
              <a:lnSpc>
                <a:spcPct val="120000"/>
              </a:lnSpc>
            </a:pPr>
            <a:r>
              <a:rPr lang="en-US" sz="1400" b="1" dirty="0" smtClean="0"/>
              <a:t>For the great body of the people in any modern community, the proximate ground of expenditure in excess of what is required for physical comfort is not a conscious effort to excel in the expensiveness of their visible consumption, so much as it is a desire to live up to the conventional standard of decency in the amount and grade of goods consumed. </a:t>
            </a:r>
            <a:r>
              <a:rPr lang="en-US" sz="1400" dirty="0" smtClean="0"/>
              <a:t>This desire is not guided by a rigidly invariable standard, which must be lived up to, and beyond which there is no incentive to go. </a:t>
            </a:r>
            <a:r>
              <a:rPr lang="en-US" sz="1400" b="1" dirty="0" smtClean="0"/>
              <a:t>The standard is flexible; and especially it is indefinitely extensible</a:t>
            </a:r>
            <a:r>
              <a:rPr lang="en-US" sz="1400" dirty="0" smtClean="0"/>
              <a:t>, if only time is allowed for habituation to any increase in pecuniary ability and for acquiring facility in the new and larger scale of expenditure that follows such an increase. It is much more difficult to recede from a scale of expenditure once adopted than it is to extend the accustomed scale in response to an accession of wealth. Many items of customary expenditure prove on analysis to be almost purely wasteful, and they are therefore honorific only, but after they have once been incorporated into the scale of decent consumption, and so have become an integral part of one's scheme of life, it is quite as hard to give up these as it is to give up many items that conduce directly to one's </a:t>
            </a:r>
            <a:r>
              <a:rPr lang="en-US" sz="1400" dirty="0" err="1" smtClean="0"/>
              <a:t>physicaL</a:t>
            </a:r>
            <a:r>
              <a:rPr lang="en-US" sz="1400" dirty="0" smtClean="0"/>
              <a:t> comfort, or even that may be necessary to life and health. That is to say, </a:t>
            </a:r>
            <a:r>
              <a:rPr lang="en-US" sz="1400" b="1" dirty="0" smtClean="0"/>
              <a:t>the conspicuously wasteful honorific expenditure that confers spiritual well-being may become more indispensable than much of that expenditure which ministers to the "lower" wants of physical well-being or sustenance only</a:t>
            </a:r>
            <a:r>
              <a:rPr lang="en-US" sz="1400" dirty="0" smtClean="0"/>
              <a:t>. It is notoriously just as difficult to recede from a "high" standard of living as it is to lower a standard which is already relatively low; although in the former case the difficulty is a moral one, while in the latter it may involve a material deduction from the physical comforts of life. </a:t>
            </a:r>
          </a:p>
          <a:p>
            <a:pPr>
              <a:lnSpc>
                <a:spcPct val="120000"/>
              </a:lnSpc>
            </a:pPr>
            <a:r>
              <a:rPr lang="en-US" sz="1400" b="1" dirty="0" smtClean="0"/>
              <a:t>…A standard of living is of the nature of habit</a:t>
            </a:r>
            <a:r>
              <a:rPr lang="en-US" sz="1400" dirty="0" smtClean="0"/>
              <a:t>. It is an habitual scale and method of responding to given stimuli. The difficulty in the way of receding from an accustomed standard is the difficulty of breaking a habit that has once been formed. </a:t>
            </a:r>
            <a:r>
              <a:rPr lang="en-US" sz="1400" b="1" dirty="0" smtClean="0"/>
              <a:t>The relative facility with which an advance in the standard is made means that the life process is a process of unfolding activity and that it will readily unfold in a new direction whenever and wherever the resistance to self-expression decreases</a:t>
            </a:r>
            <a:r>
              <a:rPr lang="en-US" sz="1400" dirty="0" smtClean="0"/>
              <a:t>. But when the habit of expression along such a given line of low resistance has once been formed, the discharge will seek the accustomed outlet even after a change has taken place in the environment whereby the external resistance has appreciably risen. That heightened facility of expression in a given direction which is called habit may offset a considerable increase in the resistance offered by external circumstances to the unfolding of life in the given direction. As between the various habits, or habitual modes and directions of expression, which go to make up an individual's standard of living, there is an appreciable difference in point of persistence under counteracting circumstances and in point of the degree of imperativeness with which the discharge seeks a given direction. </a:t>
            </a:r>
            <a:endParaRPr lang="en-US" sz="1400" b="1" dirty="0"/>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http://xroads.virginia.edu/~HYPER/VEBLEN/chap05.html</a:t>
            </a:r>
            <a:endParaRPr lang="en-US" sz="8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5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85000" lnSpcReduction="10000"/>
          </a:bodyPr>
          <a:lstStyle/>
          <a:p>
            <a:pPr>
              <a:lnSpc>
                <a:spcPct val="120000"/>
              </a:lnSpc>
            </a:pPr>
            <a:r>
              <a:rPr lang="en-US" sz="1400" b="1" dirty="0" smtClean="0"/>
              <a:t>With the exception of the instinct of self-preservation, the propensity for emulation is probably the strongest and most alert and persistent of the economic motives proper. In an industrial community this propensity for emulation expresses itself in pecuniary emulation; and this, so far as regards the Western civilized communities of the present, is virtually equivalent to saying that it expresses itself in some form of conspicuous waste. </a:t>
            </a:r>
            <a:r>
              <a:rPr lang="en-US" sz="1400" dirty="0" smtClean="0"/>
              <a:t>The need of conspicuous waste, therefore, stands ready to absorb any increase in the community's industrial efficiency or output of goods, after the most elementary physical wants have been provided for. Where this result does not follow, under modern conditions, the reason for the discrepancy is commonly to be sought in a rate of increase in the individual's wealth too rapid for the habit of expenditure to keep abreast of it; or it may be that the individual in question defers the conspicuous consumption of the increment to a later date -- ordinarily with a view to heightening the spectacular effect of the aggregate expenditure contemplated. </a:t>
            </a:r>
          </a:p>
          <a:p>
            <a:pPr>
              <a:lnSpc>
                <a:spcPct val="120000"/>
              </a:lnSpc>
            </a:pPr>
            <a:r>
              <a:rPr lang="en-US" sz="1400" b="1" dirty="0" smtClean="0"/>
              <a:t>As increased industrial efficiency makes it possible to procure the means of livelihood with less labor, the energies of the industrious members of the community are bent to the compassing of a higher result in conspicuous expenditure, rather than slackened to a more comfortable pace. </a:t>
            </a:r>
            <a:r>
              <a:rPr lang="en-US" sz="1400" dirty="0" smtClean="0"/>
              <a:t>The strain is not lightened as industrial efficiency increases and makes a lighter strain possible, but the increment of output is turned to use to meet this want, which is indefinitely expansible, after the manner commonly imputed in economic theory to higher or spiritual wants. It is owing chiefly to the presence of this element in the standard of living that J. S. Mill was able to say that "hitherto it is questionable if all the mechanical inventions yet made have lightened the day's toil of any human being." </a:t>
            </a:r>
          </a:p>
          <a:p>
            <a:pPr>
              <a:lnSpc>
                <a:spcPct val="120000"/>
              </a:lnSpc>
            </a:pPr>
            <a:r>
              <a:rPr lang="en-US" sz="1400" b="1" dirty="0" smtClean="0"/>
              <a:t>The accepted standard of expenditure in the community or in the class to which a person belongs largely determines what his standard of living will be. It does this directly by commending itself to his common sense as right and good, through his habitually contemplating it and assimilating the scheme of life in which it belongs; but it does so also indirectly through popular insistence on conformity to the accepted scale of expenditure as a matter of propriety, under pain of disesteem and ostracism. </a:t>
            </a:r>
            <a:r>
              <a:rPr lang="en-US" sz="1400" dirty="0" smtClean="0"/>
              <a:t>To accept and practice the standard of living which is in vogue is both agreeable and expedient, commonly to the point of being indispensable to personal comfort and to success in life. The standard of living of any class, so far as concerns the element of conspicuous waste, is commonly as high as the earning capacity of the class will permit -- with a constant tendency to go higher. The effect upon the serious activities of men is therefore to direct them with great singleness of purpose to the largest possible acquisition of wealth, and to discountenance work that brings no pecuniary gain. At the same time the effect on consumption is to concentrate it upon the lines which are most patent to the observers whose good opinion is sought; while the inclinations and aptitudes whose exercise does not involve a honorific expenditure of time or substance tend to fall into abeyance through disuse. </a:t>
            </a:r>
            <a:endParaRPr lang="en-US" sz="1400" b="1" dirty="0"/>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http://xroads.virginia.edu/~HYPER/VEBLEN/chap05.html</a:t>
            </a:r>
            <a:endParaRPr lang="en-US" sz="8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09600" y="1447800"/>
            <a:ext cx="7829550" cy="1123950"/>
          </a:xfrm>
        </p:spPr>
        <p:txBody>
          <a:bodyPr/>
          <a:lstStyle/>
          <a:p>
            <a:r>
              <a:rPr lang="en-US" sz="4400" b="0"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From: </a:t>
            </a:r>
            <a:r>
              <a:rPr lang="en-US" sz="2400" i="1" dirty="0" smtClean="0"/>
              <a:t>The Theory of the Leisure Class </a:t>
            </a:r>
            <a:r>
              <a:rPr lang="en-US" sz="2400" dirty="0" smtClean="0"/>
              <a:t>(</a:t>
            </a:r>
            <a:r>
              <a:rPr lang="en-US" sz="2400" dirty="0" err="1" smtClean="0"/>
              <a:t>ch</a:t>
            </a:r>
            <a:r>
              <a:rPr lang="en-US" sz="2400" dirty="0" smtClean="0"/>
              <a:t>. 8)</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85000" lnSpcReduction="10000"/>
          </a:bodyPr>
          <a:lstStyle/>
          <a:p>
            <a:pPr>
              <a:lnSpc>
                <a:spcPct val="110000"/>
              </a:lnSpc>
            </a:pPr>
            <a:r>
              <a:rPr lang="en-US" sz="1400" b="1" dirty="0" smtClean="0"/>
              <a:t>The prevalent conviction that the wealthy class is by nature conservative has been popularly accepted without much aid from any theoretical view as to the place and relation of that class in the cultural development</a:t>
            </a:r>
            <a:r>
              <a:rPr lang="en-US" sz="1400" dirty="0" smtClean="0"/>
              <a:t>. When an explanation of this class conservatism is offered, it is commonly the invidious one that the wealthy class opposes innovation because it has a vested interest, of an unworthy sort, in maintaining the present conditions. The explanation here put forward imputes no unworthy motive. The opposition of the class to changes in the cultural scheme is instinctive, and does not rest primarily on an interested calculation of material advantages; it is an instinctive revulsion at any departure from the accepted way of doing and of looking at things -- a revulsion common to all men and only to be overcome by stress of circumstances. </a:t>
            </a:r>
            <a:r>
              <a:rPr lang="en-US" sz="1400" b="1" dirty="0" smtClean="0"/>
              <a:t>All change in habits of life and of thought is irksome. The difference in this respect between the wealthy and the common run of mankind lies not so much in the motive which prompts to conservatism as in the degree of exposure to the economic forces that urge a change. The members of the wealthy class do not yield to the demand for innovation as readily as other men because they are not constrained to do so. </a:t>
            </a:r>
          </a:p>
          <a:p>
            <a:pPr>
              <a:lnSpc>
                <a:spcPct val="110000"/>
              </a:lnSpc>
            </a:pPr>
            <a:r>
              <a:rPr lang="en-US" sz="1400" dirty="0" smtClean="0"/>
              <a:t>…The fact that the usages, actions, and views of the well-to-do leisure class acquire the character of a prescriptive canon of conduct for the rest of society, gives added weight and reach to the conservative influence of that class. It makes it incumbent upon all reputable people to follow their lead. So that, </a:t>
            </a:r>
            <a:r>
              <a:rPr lang="en-US" sz="1400" b="1" dirty="0" smtClean="0"/>
              <a:t>by virtue of its high position as the avatar of good form, the wealthier class comes to exert a retarding influence upon social development far in excess of that which the simple numerical strength of the class would assign it</a:t>
            </a:r>
            <a:r>
              <a:rPr lang="en-US" sz="1400" dirty="0" smtClean="0"/>
              <a:t>. Its prescriptive example acts to greatly stiffen the resistance of all other classes against any innovation, and to fix men's affections upon the good institutions handed down from an earlier generation. </a:t>
            </a:r>
          </a:p>
          <a:p>
            <a:pPr>
              <a:lnSpc>
                <a:spcPct val="110000"/>
              </a:lnSpc>
            </a:pPr>
            <a:r>
              <a:rPr lang="en-US" sz="1400" b="1" dirty="0" smtClean="0"/>
              <a:t>There is a second way in which the influence of the leisure class acts in the same direction, so far as concerns hindrance to the adoption of a conventional scheme of life more in accord with the exigencies of the time. </a:t>
            </a:r>
            <a:r>
              <a:rPr lang="en-US" sz="1400" dirty="0" smtClean="0"/>
              <a:t>This second method of </a:t>
            </a:r>
            <a:r>
              <a:rPr lang="en-US" sz="1400" dirty="0" err="1" smtClean="0"/>
              <a:t>upperclass</a:t>
            </a:r>
            <a:r>
              <a:rPr lang="en-US" sz="1400" dirty="0" smtClean="0"/>
              <a:t> guidance is not in strict consistency to be brought under the same category as the instinctive conservatism and aversion to new modes of thought just spoken of; but it may as well be dealt with here, since it has at least this much in common with the conservative habit of mind that it acts to retard innovation and the growth of social structure. The code of proprieties, conventionalities, and usages in vogue at any given time and among any given people has more or less of the character of an organic whole; so that any appreciable change in one point of the scheme involves something of a change or readjustment at other points also, if not a reorganization all along the line. When a change is made which immediately touches only a minor point in the scheme, the consequent derangement of the structure of conventionalities may be inconspicuous; but even in such a case it is safe to say that some derangement of the general scheme, more or less far-reaching, will follow. On the other hand, </a:t>
            </a:r>
            <a:r>
              <a:rPr lang="en-US" sz="1400" b="1" dirty="0" smtClean="0"/>
              <a:t>when an attempted reform involves the suppression or thorough-going </a:t>
            </a:r>
            <a:r>
              <a:rPr lang="en-US" sz="1400" b="1" dirty="0" err="1" smtClean="0"/>
              <a:t>remodelling</a:t>
            </a:r>
            <a:r>
              <a:rPr lang="en-US" sz="1400" b="1" dirty="0" smtClean="0"/>
              <a:t> of an institution of first-rate importance in the conventional scheme, it is immediately felt that a serious derangement of the entire scheme would result; it is felt that a readjustment of the structure to the new form taken on by one of its chief elements would be a painful and tedious, if not a doubtful process. </a:t>
            </a:r>
          </a:p>
        </p:txBody>
      </p:sp>
      <p:sp>
        <p:nvSpPr>
          <p:cNvPr id="280582" name="Text Box 6"/>
          <p:cNvSpPr txBox="1">
            <a:spLocks noChangeArrowheads="1"/>
          </p:cNvSpPr>
          <p:nvPr/>
        </p:nvSpPr>
        <p:spPr bwMode="auto">
          <a:xfrm>
            <a:off x="5410200" y="6477000"/>
            <a:ext cx="31242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http://xroads.virginia.edu/~HYPER/VEBLEN/chap08.html</a:t>
            </a:r>
            <a:endParaRPr lang="en-US" sz="800"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The Quest for Wealth</a:t>
            </a:r>
          </a:p>
        </p:txBody>
      </p:sp>
      <p:sp>
        <p:nvSpPr>
          <p:cNvPr id="291843" name="Rectangle 3"/>
          <p:cNvSpPr>
            <a:spLocks noGrp="1" noChangeArrowheads="1"/>
          </p:cNvSpPr>
          <p:nvPr>
            <p:ph type="body" idx="1"/>
          </p:nvPr>
        </p:nvSpPr>
        <p:spPr>
          <a:xfrm>
            <a:off x="228600" y="914400"/>
            <a:ext cx="6934200" cy="5638800"/>
          </a:xfrm>
        </p:spPr>
        <p:txBody>
          <a:bodyPr>
            <a:normAutofit lnSpcReduction="10000"/>
          </a:bodyPr>
          <a:lstStyle/>
          <a:p>
            <a:r>
              <a:rPr lang="en-US" sz="1600" dirty="0"/>
              <a:t>Per Robert </a:t>
            </a:r>
            <a:r>
              <a:rPr lang="en-US" sz="1600" dirty="0" err="1"/>
              <a:t>Heilbroner</a:t>
            </a:r>
            <a:r>
              <a:rPr lang="en-US" sz="1600" dirty="0"/>
              <a:t> (New School for Social Research in NYC):</a:t>
            </a:r>
          </a:p>
          <a:p>
            <a:r>
              <a:rPr lang="en-US" sz="1600" dirty="0"/>
              <a:t>As far back as there is history, men have dreamed of wealth: to what heights have they not reached—and to what depths have they not sunk—in quest of those golden dreams! </a:t>
            </a:r>
          </a:p>
          <a:p>
            <a:r>
              <a:rPr lang="en-US" sz="1600" dirty="0"/>
              <a:t>Hence the question: Why has wealth, unlike the Other goals which inspire men, been characterized by such mixed desire and disdain? With what justice have the critics of wealth vented their spleen on the process of self-enrichment? To what degree is the dream of riches itself a harmful fantasy, and to what degree is its pursuit a self-destructive one?</a:t>
            </a:r>
          </a:p>
          <a:p>
            <a:r>
              <a:rPr lang="en-US" sz="1600" dirty="0"/>
              <a:t>Yet if a single acquisitive “instinct” cannot be isolated in human behavior, at least we can understand why some degree of acquisitiveness is such a commonly observed human characteristic. For wealth, which is the object of acquisitiveness, is a universal of human culture. What is important to note is that in every society some aspect of the material world is so enhanced, and thus the universal mechanism of psychological identification—the capacity to possess—plows and turns the soil of an acquisitive culture within man.</a:t>
            </a:r>
          </a:p>
          <a:p>
            <a:r>
              <a:rPr lang="en-US" sz="1600" dirty="0"/>
              <a:t>But there is a difference between acquisitiveness in the sense of a personal consuming desire for wealth and the generalized acquisitiveness of a society such as our own. An acquisitive person is one whose psyche is gratified by the accumulation of wealth; an acquisitive society is one whose continuity is assured by the use of wealth as an incentive. Reduced to its essentials, </a:t>
            </a:r>
            <a:r>
              <a:rPr lang="en-US" sz="1600" dirty="0" smtClean="0"/>
              <a:t>ours </a:t>
            </a:r>
            <a:r>
              <a:rPr lang="en-US" sz="1600" dirty="0"/>
              <a:t>is a society oriented around money. </a:t>
            </a:r>
          </a:p>
        </p:txBody>
      </p:sp>
      <p:pic>
        <p:nvPicPr>
          <p:cNvPr id="291844" name="Picture 4"/>
          <p:cNvPicPr>
            <a:picLocks noChangeAspect="1" noChangeArrowheads="1"/>
          </p:cNvPicPr>
          <p:nvPr/>
        </p:nvPicPr>
        <p:blipFill>
          <a:blip r:embed="rId3" cstate="print"/>
          <a:srcRect/>
          <a:stretch>
            <a:fillRect/>
          </a:stretch>
        </p:blipFill>
        <p:spPr bwMode="auto">
          <a:xfrm>
            <a:off x="7285038" y="1050925"/>
            <a:ext cx="1646237" cy="2057400"/>
          </a:xfrm>
          <a:prstGeom prst="rect">
            <a:avLst/>
          </a:prstGeom>
          <a:noFill/>
          <a:ln w="9525">
            <a:noFill/>
            <a:miter lim="800000"/>
            <a:headEnd/>
            <a:tailEnd/>
          </a:ln>
          <a:effectLst/>
        </p:spPr>
      </p:pic>
      <p:sp>
        <p:nvSpPr>
          <p:cNvPr id="291845" name="Text Box 5"/>
          <p:cNvSpPr txBox="1">
            <a:spLocks noChangeArrowheads="1"/>
          </p:cNvSpPr>
          <p:nvPr/>
        </p:nvSpPr>
        <p:spPr bwMode="auto">
          <a:xfrm>
            <a:off x="7391400" y="3108325"/>
            <a:ext cx="1371600" cy="244475"/>
          </a:xfrm>
          <a:prstGeom prst="rect">
            <a:avLst/>
          </a:prstGeom>
          <a:noFill/>
          <a:ln w="9525">
            <a:noFill/>
            <a:miter lim="800000"/>
            <a:headEnd/>
            <a:tailEnd/>
          </a:ln>
          <a:effectLst/>
        </p:spPr>
        <p:txBody>
          <a:bodyPr>
            <a:spAutoFit/>
          </a:bodyPr>
          <a:lstStyle/>
          <a:p>
            <a:pPr algn="ctr">
              <a:spcBef>
                <a:spcPct val="50000"/>
              </a:spcBef>
            </a:pPr>
            <a:r>
              <a:rPr lang="en-US" sz="1000" b="0" dirty="0" smtClean="0"/>
              <a:t>1919 - 2005</a:t>
            </a:r>
            <a:endParaRPr lang="en-US" sz="1000" b="0" dirty="0"/>
          </a:p>
        </p:txBody>
      </p:sp>
      <p:sp>
        <p:nvSpPr>
          <p:cNvPr id="291846" name="Text Box 6"/>
          <p:cNvSpPr txBox="1">
            <a:spLocks noChangeArrowheads="1"/>
          </p:cNvSpPr>
          <p:nvPr/>
        </p:nvSpPr>
        <p:spPr bwMode="auto">
          <a:xfrm>
            <a:off x="7315200" y="5638800"/>
            <a:ext cx="1676400" cy="584775"/>
          </a:xfrm>
          <a:prstGeom prst="rect">
            <a:avLst/>
          </a:prstGeom>
          <a:noFill/>
          <a:ln w="9525">
            <a:noFill/>
            <a:miter lim="800000"/>
            <a:headEnd/>
            <a:tailEnd/>
          </a:ln>
          <a:effectLst/>
        </p:spPr>
        <p:txBody>
          <a:bodyPr wrap="square">
            <a:spAutoFit/>
          </a:bodyPr>
          <a:lstStyle/>
          <a:p>
            <a:pPr algn="l">
              <a:spcBef>
                <a:spcPct val="50000"/>
              </a:spcBef>
            </a:pPr>
            <a:r>
              <a:rPr lang="en-US" sz="800" b="0" dirty="0"/>
              <a:t>Robert L. </a:t>
            </a:r>
            <a:r>
              <a:rPr lang="en-US" sz="800" b="0" dirty="0" err="1"/>
              <a:t>Heilbroner</a:t>
            </a:r>
            <a:r>
              <a:rPr lang="en-US" sz="800" b="0" dirty="0"/>
              <a:t>, </a:t>
            </a:r>
            <a:r>
              <a:rPr lang="en-US" sz="800" b="0" i="1" dirty="0"/>
              <a:t>The Quest for Wealth; A Study of Acquisitive Man</a:t>
            </a:r>
            <a:r>
              <a:rPr lang="en-US" sz="800" b="0" dirty="0"/>
              <a:t>, (Simon &amp; Schuster: 1956).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533400" y="228600"/>
            <a:ext cx="8001000" cy="457200"/>
          </a:xfrm>
        </p:spPr>
        <p:txBody>
          <a:bodyPr/>
          <a:lstStyle/>
          <a:p>
            <a:r>
              <a:rPr lang="en-US" sz="2800"/>
              <a:t>The Quest for Wealth (contd.)</a:t>
            </a:r>
          </a:p>
        </p:txBody>
      </p:sp>
      <p:sp>
        <p:nvSpPr>
          <p:cNvPr id="288771" name="Rectangle 3"/>
          <p:cNvSpPr>
            <a:spLocks noGrp="1" noChangeArrowheads="1"/>
          </p:cNvSpPr>
          <p:nvPr>
            <p:ph type="body" idx="1"/>
          </p:nvPr>
        </p:nvSpPr>
        <p:spPr>
          <a:xfrm>
            <a:off x="228600" y="838200"/>
            <a:ext cx="8686800" cy="5715000"/>
          </a:xfrm>
        </p:spPr>
        <p:txBody>
          <a:bodyPr>
            <a:normAutofit fontScale="92500" lnSpcReduction="20000"/>
          </a:bodyPr>
          <a:lstStyle/>
          <a:p>
            <a:pPr>
              <a:lnSpc>
                <a:spcPct val="110000"/>
              </a:lnSpc>
            </a:pPr>
            <a:r>
              <a:rPr lang="en-US" sz="1400" dirty="0"/>
              <a:t>What does such an orientation mean? To begin with it implies a technical fact: that society attends to its daily provisioning by a system of money rewards and money penalties. It is a society in which all are bound together in an omnipresent web of  money, buying and selling not only the goods on a market place but the services and labor which must produce those goods in the first place. A money-run society dispenses with authoritarian commands and tradition both; it sows its seed, mines its ore and performs the thousand and one interlocking tasks of survival through a dependence on the efficacy of monetary stimuli. In a money-run society we must make money to live, and although the amount we make may be very small we are nonetheless </a:t>
            </a:r>
            <a:r>
              <a:rPr lang="en-US" sz="1400" dirty="0" err="1"/>
              <a:t>necessitously</a:t>
            </a:r>
            <a:r>
              <a:rPr lang="en-US" sz="1400" dirty="0"/>
              <a:t> engaged in its pursuit.</a:t>
            </a:r>
          </a:p>
          <a:p>
            <a:pPr>
              <a:lnSpc>
                <a:spcPct val="110000"/>
              </a:lnSpc>
            </a:pPr>
            <a:r>
              <a:rPr lang="en-US" sz="1400" dirty="0"/>
              <a:t>Thus the hallmark of an acquisitive society is that a society not only contains acquisitive personalities (as perhaps do all societies) but that it harnesses the acquisitive propensity to a social end. On the purely practical side it controls the flow of goods from hand to hand and the flow of people from job to job by monetary stimuli – if not in each instance, at least in the large. On the cultural side it sets up and encourages a standard of values in which money is the meaningful measure of much of life. An acquisitive society is not one which is necessarily dominated by avarice and greed—it may indeed be shot through, as is ours, with strong reservations about the morality of certain aspects of wealth. Nonetheless it is a society actuated by money, a society in which the quest for wealth, diffused throughout all its members, provides not only the main incentive to work but is regarded as the ordinary and proper measure of the value of almost all things. </a:t>
            </a:r>
          </a:p>
          <a:p>
            <a:pPr>
              <a:lnSpc>
                <a:spcPct val="110000"/>
              </a:lnSpc>
            </a:pPr>
            <a:r>
              <a:rPr lang="en-US" sz="1400" dirty="0"/>
              <a:t>For society to evaluate its results, coldly calculate its alternatives, and ensure its continuity through the mechanism of the search for gain, it must teach man to see the world through highly polarized spectacles. He I must be taught that things do not have grades of inner worth. And that activities of the most diverse sorts lend themselves to monetary comparison. In a word, he must accept the view that money, not man, is the measure of all things. </a:t>
            </a:r>
          </a:p>
          <a:p>
            <a:pPr>
              <a:lnSpc>
                <a:spcPct val="110000"/>
              </a:lnSpc>
            </a:pPr>
            <a:r>
              <a:rPr lang="en-US" sz="1400" dirty="0"/>
              <a:t>Acquisitiveness, let us remember, is not cupidity. And whereas one may not feel particularly acquisitive about money, if one conforms to our mores enough to wish to lead a ‘decent” life, there is almost no alternative to participating in the quest for wealth. And by monetizing almost all activity, the acquisitive culture connects the route to social esteem directly with that to human survival. </a:t>
            </a:r>
          </a:p>
          <a:p>
            <a:pPr>
              <a:lnSpc>
                <a:spcPct val="110000"/>
              </a:lnSpc>
            </a:pPr>
            <a:r>
              <a:rPr lang="en-US" sz="1400" dirty="0"/>
              <a:t>Thus there is here a peculiar dilemma. On the one hand, the acquisitive society, with its fragmented wealth and power, gives to the individual a larger degree of freedom than he has ever heretofore known; on the other hand, by sweeping away all  judgments but that of the market place, it imposes on the acquisitive society the strait jacket of its materialistic motives.</a:t>
            </a:r>
          </a:p>
        </p:txBody>
      </p:sp>
      <p:sp>
        <p:nvSpPr>
          <p:cNvPr id="288772" name="Text Box 4"/>
          <p:cNvSpPr txBox="1">
            <a:spLocks noChangeArrowheads="1"/>
          </p:cNvSpPr>
          <p:nvPr/>
        </p:nvSpPr>
        <p:spPr bwMode="auto">
          <a:xfrm>
            <a:off x="3657600" y="6324600"/>
            <a:ext cx="4724400" cy="214313"/>
          </a:xfrm>
          <a:prstGeom prst="rect">
            <a:avLst/>
          </a:prstGeom>
          <a:noFill/>
          <a:ln w="9525">
            <a:noFill/>
            <a:miter lim="800000"/>
            <a:headEnd/>
            <a:tailEnd/>
          </a:ln>
          <a:effectLst/>
        </p:spPr>
        <p:txBody>
          <a:bodyPr>
            <a:spAutoFit/>
          </a:bodyPr>
          <a:lstStyle/>
          <a:p>
            <a:pPr algn="l">
              <a:spcBef>
                <a:spcPct val="50000"/>
              </a:spcBef>
            </a:pPr>
            <a:r>
              <a:rPr lang="en-US" sz="800" b="0" dirty="0"/>
              <a:t>Robert L. </a:t>
            </a:r>
            <a:r>
              <a:rPr lang="en-US" sz="800" b="0" dirty="0" err="1"/>
              <a:t>Heilbroner</a:t>
            </a:r>
            <a:r>
              <a:rPr lang="en-US" sz="800" b="0" dirty="0"/>
              <a:t>, </a:t>
            </a:r>
            <a:r>
              <a:rPr lang="en-US" sz="800" b="0" i="1" dirty="0"/>
              <a:t>The Quest for Wealth; A Study of Acquisitive Man</a:t>
            </a:r>
            <a:r>
              <a:rPr lang="en-US" sz="800" b="0" dirty="0"/>
              <a:t>, (Simon &amp; Schuster: 1956).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755650" y="260350"/>
            <a:ext cx="7600950" cy="396875"/>
          </a:xfrm>
        </p:spPr>
        <p:txBody>
          <a:bodyPr/>
          <a:lstStyle/>
          <a:p>
            <a:r>
              <a:rPr lang="en-US"/>
              <a:t>How the West Grew Rich</a:t>
            </a:r>
          </a:p>
        </p:txBody>
      </p:sp>
      <p:sp>
        <p:nvSpPr>
          <p:cNvPr id="294915" name="Rectangle 3"/>
          <p:cNvSpPr>
            <a:spLocks noGrp="1" noChangeArrowheads="1"/>
          </p:cNvSpPr>
          <p:nvPr>
            <p:ph type="body" idx="1"/>
          </p:nvPr>
        </p:nvSpPr>
        <p:spPr>
          <a:xfrm>
            <a:off x="228600" y="685800"/>
            <a:ext cx="7162800" cy="5940425"/>
          </a:xfrm>
        </p:spPr>
        <p:txBody>
          <a:bodyPr>
            <a:normAutofit fontScale="85000" lnSpcReduction="20000"/>
          </a:bodyPr>
          <a:lstStyle/>
          <a:p>
            <a:pPr>
              <a:lnSpc>
                <a:spcPct val="120000"/>
              </a:lnSpc>
            </a:pPr>
            <a:r>
              <a:rPr lang="en-US" sz="1500" b="1" dirty="0"/>
              <a:t>Per Nathan Rosenberg (Stanford):</a:t>
            </a:r>
          </a:p>
          <a:p>
            <a:pPr>
              <a:lnSpc>
                <a:spcPct val="120000"/>
              </a:lnSpc>
            </a:pPr>
            <a:r>
              <a:rPr lang="en-US" sz="1500" dirty="0"/>
              <a:t>The immediate sources of Western growth were innovations in trade, technology, and organization, in combination with accumulation of more and more capital, labor, and applied natural resource’s. Innovation emerged as a significant factor in Western growth as early as the mid-fifteenth century, and from the mid-eighteenth century on it has been pervasive and dominant. Innovation occurred in trading, production, products. Services, institutions, and organization. The main characteristics of innovation—uncertainty, search, exploration, financial risk, experiment, and discovery—have so permeated the West s expansion of trade and the West’s development of natural resources as to make it virtually an additional factor of production. </a:t>
            </a:r>
          </a:p>
          <a:p>
            <a:pPr>
              <a:lnSpc>
                <a:spcPct val="120000"/>
              </a:lnSpc>
            </a:pPr>
            <a:r>
              <a:rPr lang="en-US" sz="1500" dirty="0"/>
              <a:t>The economic enterprise had become a unit for making a wide range of economic decisions, and its gains and losses from the decisions were expected to accrue to the enterprise or, less abstractly, to its owners. Virtually without thought or discussion, the West delegated to enterprises making of a decision basic in the innovation process: which ideas should be tested and which should he allowed to die. For economic innovation requires not only an idea, but an experimental test of the idea laboratory, factory, and market. Such tests are costly; they require resources and competence in engineering, manufacturing, and marketing, especially if the innovator is to capture the financial rewards of the innovation. These resources existed in the ordinary firm, and they made the firm a readily available unit for organizing innovation.</a:t>
            </a:r>
          </a:p>
          <a:p>
            <a:pPr>
              <a:lnSpc>
                <a:spcPct val="120000"/>
              </a:lnSpc>
            </a:pPr>
            <a:r>
              <a:rPr lang="en-US" sz="1500" dirty="0"/>
              <a:t>An essential aspect of the diffusion of authority over economic decisions generally, and innovational decisions in particular, was the emergence of markets. Likewise comparatively free of political and religious controls, markets became institutions for the resolution of the conflicts of interest among enterprises, consumers, and employees. As firms assumed a role innovation in addition to their more familiar role as producers, markets assumed a role in innovation in addition to their role in determining prices and allocating resources. Markets determined who won the rewards of innovation and the quantum of the reward. The response of the market  was the test of success or failure of an innovation.</a:t>
            </a:r>
          </a:p>
        </p:txBody>
      </p:sp>
      <p:sp>
        <p:nvSpPr>
          <p:cNvPr id="294916" name="Text Box 4"/>
          <p:cNvSpPr txBox="1">
            <a:spLocks noChangeArrowheads="1"/>
          </p:cNvSpPr>
          <p:nvPr/>
        </p:nvSpPr>
        <p:spPr bwMode="auto">
          <a:xfrm>
            <a:off x="7620000" y="5715000"/>
            <a:ext cx="1409700" cy="486287"/>
          </a:xfrm>
          <a:prstGeom prst="rect">
            <a:avLst/>
          </a:prstGeom>
          <a:noFill/>
          <a:ln w="9525">
            <a:noFill/>
            <a:miter lim="800000"/>
            <a:headEnd/>
            <a:tailEnd/>
          </a:ln>
          <a:effectLst/>
        </p:spPr>
        <p:txBody>
          <a:bodyPr wrap="square">
            <a:spAutoFit/>
          </a:bodyPr>
          <a:lstStyle/>
          <a:p>
            <a:pPr algn="l">
              <a:lnSpc>
                <a:spcPct val="80000"/>
              </a:lnSpc>
              <a:spcAft>
                <a:spcPct val="50000"/>
              </a:spcAft>
              <a:buClr>
                <a:schemeClr val="tx1"/>
              </a:buClr>
              <a:buSzPct val="80000"/>
              <a:buFont typeface="Times New Roman" pitchFamily="18" charset="0"/>
              <a:buNone/>
            </a:pPr>
            <a:r>
              <a:rPr lang="en-US" sz="800" b="0" dirty="0"/>
              <a:t>N. Rosenberg and L.E. </a:t>
            </a:r>
            <a:r>
              <a:rPr lang="en-US" sz="800" b="0" dirty="0" err="1"/>
              <a:t>Birdzell</a:t>
            </a:r>
            <a:r>
              <a:rPr lang="en-US" sz="800" b="0" dirty="0"/>
              <a:t>, </a:t>
            </a:r>
            <a:r>
              <a:rPr lang="en-US" sz="800" b="0" i="1" dirty="0"/>
              <a:t>How the West Grew Rich</a:t>
            </a:r>
            <a:r>
              <a:rPr lang="en-US" sz="800" b="0" dirty="0"/>
              <a:t> (</a:t>
            </a:r>
            <a:r>
              <a:rPr lang="en-US" sz="800" b="0" dirty="0" err="1"/>
              <a:t>BasicBooks</a:t>
            </a:r>
            <a:r>
              <a:rPr lang="en-US" sz="800" b="0" dirty="0"/>
              <a:t>: 1986).</a:t>
            </a:r>
            <a:endParaRPr lang="en-US" sz="800" dirty="0"/>
          </a:p>
        </p:txBody>
      </p:sp>
      <p:pic>
        <p:nvPicPr>
          <p:cNvPr id="294917" name="Picture 5"/>
          <p:cNvPicPr>
            <a:picLocks noChangeAspect="1" noChangeArrowheads="1"/>
          </p:cNvPicPr>
          <p:nvPr/>
        </p:nvPicPr>
        <p:blipFill>
          <a:blip r:embed="rId2" cstate="print"/>
          <a:srcRect/>
          <a:stretch>
            <a:fillRect/>
          </a:stretch>
        </p:blipFill>
        <p:spPr bwMode="auto">
          <a:xfrm>
            <a:off x="7391400" y="762000"/>
            <a:ext cx="1599110" cy="13747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755650" y="260350"/>
            <a:ext cx="7600950" cy="431800"/>
          </a:xfrm>
        </p:spPr>
        <p:txBody>
          <a:bodyPr/>
          <a:lstStyle/>
          <a:p>
            <a:r>
              <a:rPr lang="en-US"/>
              <a:t>How the West Grew Rich (contd.)</a:t>
            </a:r>
          </a:p>
        </p:txBody>
      </p:sp>
      <p:sp>
        <p:nvSpPr>
          <p:cNvPr id="295939" name="Rectangle 3"/>
          <p:cNvSpPr>
            <a:spLocks noGrp="1" noChangeArrowheads="1"/>
          </p:cNvSpPr>
          <p:nvPr>
            <p:ph type="body" idx="1"/>
          </p:nvPr>
        </p:nvSpPr>
        <p:spPr>
          <a:xfrm>
            <a:off x="323850" y="838200"/>
            <a:ext cx="8591550" cy="5715000"/>
          </a:xfrm>
        </p:spPr>
        <p:txBody>
          <a:bodyPr>
            <a:normAutofit fontScale="92500" lnSpcReduction="10000"/>
          </a:bodyPr>
          <a:lstStyle/>
          <a:p>
            <a:pPr marL="285750" indent="-285750">
              <a:lnSpc>
                <a:spcPct val="110000"/>
              </a:lnSpc>
              <a:buFont typeface="Wingdings" pitchFamily="2" charset="2"/>
              <a:buAutoNum type="arabicPeriod"/>
            </a:pPr>
            <a:r>
              <a:rPr lang="en-US" sz="1600" b="1" dirty="0"/>
              <a:t>The Emergence of an Autonomous Economic Sphere Merchant Class</a:t>
            </a:r>
          </a:p>
          <a:p>
            <a:pPr marL="685800" lvl="1" indent="-228600">
              <a:lnSpc>
                <a:spcPct val="110000"/>
              </a:lnSpc>
              <a:buFont typeface="Arial" charset="0"/>
              <a:buChar char="–"/>
            </a:pPr>
            <a:r>
              <a:rPr lang="en-US" sz="1400" dirty="0"/>
              <a:t>The West’s sustained economic growth began with the emergence of economic sphere with a high degree of autonomy from political and  control. The change from the coherent, fully integrated feudal society of the late Middle Ages to the plural society of eighteenth-century Europe implied a relaxation of political and ecclesiastical control of all spheres of life, including not only the economy, but also science, art, literature, music, and education. This relaxation of political control over the economic sphere took several forms. There was an increase in the volume of trade at unregulated prices, as distinguished from trade at prices determined by political authority. Buying and selling, as distinguished from one selling products they had made with their own hands. There was likewise a weakening of guild and government control over starting new businesses. </a:t>
            </a:r>
          </a:p>
          <a:p>
            <a:pPr marL="285750" indent="-285750">
              <a:lnSpc>
                <a:spcPct val="110000"/>
              </a:lnSpc>
              <a:buFont typeface="Wingdings" pitchFamily="2" charset="2"/>
              <a:buAutoNum type="arabicPeriod"/>
            </a:pPr>
            <a:r>
              <a:rPr lang="en-US" sz="1600" b="1" dirty="0"/>
              <a:t>Innovation by Extension of Trade and Discovery of New Resources</a:t>
            </a:r>
          </a:p>
          <a:p>
            <a:pPr marL="685800" lvl="1" indent="-228600">
              <a:lnSpc>
                <a:spcPct val="110000"/>
              </a:lnSpc>
              <a:buFont typeface="Arial" charset="0"/>
              <a:buChar char="–"/>
            </a:pPr>
            <a:r>
              <a:rPr lang="en-US" sz="1400" dirty="0"/>
              <a:t>As merchants succeeded more and more in escaping political control, they ventured into trade in more commodities and between more places. The early long-distance trading voyages, which brought exotic products back to European ports from the mysterious East, were enormously profitable when they were successful—scandalously so, to some observers. But for purposes of understanding the elements of Western growth, nothing could be more revealing than the early merchants’ discovery of the enormous rewards to be reaped from introducing a new product that was popular with buyers and had no immediate competitors. </a:t>
            </a:r>
          </a:p>
          <a:p>
            <a:pPr marL="285750" indent="-285750">
              <a:lnSpc>
                <a:spcPct val="110000"/>
              </a:lnSpc>
              <a:buFont typeface="Arial" charset="0"/>
              <a:buAutoNum type="arabicPeriod"/>
            </a:pPr>
            <a:r>
              <a:rPr lang="en-US" sz="1600" b="1" dirty="0"/>
              <a:t>Innovation by Lowering the Cost of Production </a:t>
            </a:r>
          </a:p>
          <a:p>
            <a:pPr marL="685800" lvl="1" indent="-228600">
              <a:lnSpc>
                <a:spcPct val="110000"/>
              </a:lnSpc>
              <a:buFont typeface="Arial" charset="0"/>
              <a:buChar char="–"/>
            </a:pPr>
            <a:r>
              <a:rPr lang="en-US" sz="1400" dirty="0"/>
              <a:t>The merchants gained wealth by being first with a novel import. When, a little later, enterprising artisans began to circumvent guild restrictions  setting up relatively large shops, or manufactories, outside guild jurisdiction, they extended the merchants’ formula of being first, this time to being first with a lower-cost method of production. Late in the competing with the status quo by new, lower-cost methods of production processes. </a:t>
            </a:r>
          </a:p>
        </p:txBody>
      </p:sp>
      <p:sp>
        <p:nvSpPr>
          <p:cNvPr id="295940" name="Text Box 4"/>
          <p:cNvSpPr txBox="1">
            <a:spLocks noChangeArrowheads="1"/>
          </p:cNvSpPr>
          <p:nvPr/>
        </p:nvSpPr>
        <p:spPr bwMode="auto">
          <a:xfrm>
            <a:off x="4716463" y="6345238"/>
            <a:ext cx="3779837" cy="190500"/>
          </a:xfrm>
          <a:prstGeom prst="rect">
            <a:avLst/>
          </a:prstGeom>
          <a:noFill/>
          <a:ln w="9525">
            <a:noFill/>
            <a:miter lim="800000"/>
            <a:headEnd/>
            <a:tailEnd/>
          </a:ln>
          <a:effectLst/>
        </p:spPr>
        <p:txBody>
          <a:bodyPr>
            <a:spAutoFit/>
          </a:bodyPr>
          <a:lstStyle/>
          <a:p>
            <a:pPr algn="l">
              <a:lnSpc>
                <a:spcPct val="80000"/>
              </a:lnSpc>
              <a:spcAft>
                <a:spcPct val="50000"/>
              </a:spcAft>
              <a:buClr>
                <a:schemeClr val="tx1"/>
              </a:buClr>
              <a:buSzPct val="80000"/>
              <a:buFont typeface="Times New Roman" pitchFamily="18" charset="0"/>
              <a:buNone/>
            </a:pPr>
            <a:r>
              <a:rPr lang="en-US" sz="800" b="0"/>
              <a:t>N. Rosenberg and L.E. Birdzell, </a:t>
            </a:r>
            <a:r>
              <a:rPr lang="en-US" sz="800" b="0" i="1"/>
              <a:t>How the West Grew Rich</a:t>
            </a:r>
            <a:r>
              <a:rPr lang="en-US" sz="800" b="0"/>
              <a:t> (BasicBooks: 1986).</a:t>
            </a:r>
            <a:endParaRPr lang="en-US" sz="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755650" y="260350"/>
            <a:ext cx="7600950" cy="431800"/>
          </a:xfrm>
        </p:spPr>
        <p:txBody>
          <a:bodyPr/>
          <a:lstStyle/>
          <a:p>
            <a:r>
              <a:rPr lang="en-US" sz="2800"/>
              <a:t>How the West Grew Rich (contd.)</a:t>
            </a:r>
          </a:p>
        </p:txBody>
      </p:sp>
      <p:sp>
        <p:nvSpPr>
          <p:cNvPr id="296963" name="Rectangle 3"/>
          <p:cNvSpPr>
            <a:spLocks noGrp="1" noChangeArrowheads="1"/>
          </p:cNvSpPr>
          <p:nvPr>
            <p:ph type="body" idx="1"/>
          </p:nvPr>
        </p:nvSpPr>
        <p:spPr>
          <a:xfrm>
            <a:off x="228600" y="762000"/>
            <a:ext cx="8763000" cy="5762625"/>
          </a:xfrm>
        </p:spPr>
        <p:txBody>
          <a:bodyPr>
            <a:normAutofit fontScale="92500" lnSpcReduction="10000"/>
          </a:bodyPr>
          <a:lstStyle/>
          <a:p>
            <a:pPr marL="285750" indent="-285750">
              <a:lnSpc>
                <a:spcPct val="110000"/>
              </a:lnSpc>
              <a:buFont typeface="Wingdings" pitchFamily="2" charset="2"/>
              <a:buAutoNum type="arabicPeriod" startAt="4"/>
            </a:pPr>
            <a:r>
              <a:rPr lang="en-US" sz="1400" b="1" dirty="0"/>
              <a:t>Innovation by Introducing New Products</a:t>
            </a:r>
          </a:p>
          <a:p>
            <a:pPr marL="685800" lvl="1" indent="-228600">
              <a:lnSpc>
                <a:spcPct val="110000"/>
              </a:lnSpc>
              <a:buFont typeface="Arial" charset="0"/>
              <a:buChar char="–"/>
            </a:pPr>
            <a:r>
              <a:rPr lang="en-US" sz="1200" dirty="0"/>
              <a:t>Innovation by devising and manufacturing new products was not a high road to great wealth so long as the individual inventor produced on a small scale. There were new products before the factory system—many them, from improved wagons and carriages to improved clocks and watches. But what the inventive watchmaker or other artisan could collect in premium prices, however superior the product might be, did not add up to a great fortune, simply because the total quantity each sold was small. That changed with the introduction of the factory system of production, and in the nineteenth century, the introduction of new products became highly rewarded (sometimes).</a:t>
            </a:r>
          </a:p>
          <a:p>
            <a:pPr marL="685800" lvl="1" indent="-228600">
              <a:lnSpc>
                <a:spcPct val="110000"/>
              </a:lnSpc>
              <a:buFont typeface="Arial" charset="0"/>
              <a:buChar char="–"/>
            </a:pPr>
            <a:r>
              <a:rPr lang="en-US" sz="1200" dirty="0"/>
              <a:t>In most societies, new products have tended to be of more interest to the rich than to the poor. It is an oddity of Western economic growth that, while it made some individuals extremely rich, it benefited the lifestyle of the very rich much less than it benefited the life-style of the less . The reason is to be found in the nature of the innovations that the West most conspicuously rewarded. Innovations that reduced the cost of producing goods did not appreciably change the life-style of people who were abundantly able to pay pre-innovation prices, and the most lucrative new products were those with a market among the many, rather than among the few.</a:t>
            </a:r>
          </a:p>
          <a:p>
            <a:pPr marL="285750" indent="-285750">
              <a:lnSpc>
                <a:spcPct val="110000"/>
              </a:lnSpc>
              <a:buFont typeface="Arial" charset="0"/>
              <a:buAutoNum type="arabicPeriod" startAt="5"/>
            </a:pPr>
            <a:r>
              <a:rPr lang="en-US" sz="1400" b="1" dirty="0"/>
              <a:t>The Development of Sources of Innovative Ideas</a:t>
            </a:r>
          </a:p>
          <a:p>
            <a:pPr marL="685800" lvl="1" indent="-228600">
              <a:lnSpc>
                <a:spcPct val="110000"/>
              </a:lnSpc>
              <a:buFont typeface="Arial" charset="0"/>
              <a:buChar char="–"/>
            </a:pPr>
            <a:r>
              <a:rPr lang="en-US" sz="1200" dirty="0"/>
              <a:t>The development of an economic sphere within which individuals were allowed to engage in new ventures, to launch new business enterprises, to change the activities of existing enterprises, and to charge whatever prices seemed likely to yield the highest profits, all without asking official permission, offered immense possibilities of wealth to those who could furnish goods that were too new to the market to have any competitors, and that were highly valued by buyers. But it is one thing to know that both individual and social wealth flow generously from introducing lower-cost methods of producing old products or from introducing new products, and it is quite another thing to know how to go about generating the required advances in method and product. For this, the Western growth system needed a source of invention.</a:t>
            </a:r>
          </a:p>
          <a:p>
            <a:pPr marL="685800" lvl="1" indent="-228600">
              <a:lnSpc>
                <a:spcPct val="110000"/>
              </a:lnSpc>
              <a:buFont typeface="Arial" charset="0"/>
              <a:buChar char="–"/>
            </a:pPr>
            <a:r>
              <a:rPr lang="en-US" sz="1200" dirty="0"/>
              <a:t>In the seventeenth century, the West developed a mode of scientific procedure conventionally associated with the names of Galileo and Bacon. It was based upon observation, reason, and experiment. By insisting upon the experimental verification of scientific explanations, Galileo and his successors scientists specialized in widely different disciplines to accept and use each other’s results.</a:t>
            </a:r>
          </a:p>
          <a:p>
            <a:pPr marL="685800" lvl="1" indent="-228600">
              <a:lnSpc>
                <a:spcPct val="110000"/>
              </a:lnSpc>
              <a:buFont typeface="Arial" charset="0"/>
              <a:buChar char="–"/>
            </a:pPr>
            <a:r>
              <a:rPr lang="en-US" sz="1200" dirty="0"/>
              <a:t>The advances of the seventeenth century established the method, organization, secular viewpoint, and the early beginnings of the basic knowledge upon which modern Western science has been built. Yet m industrial technology, parallel advances of more direct economic importance Originated mostly in hands-on invention and experiment by artisan inventors until late in the nineteenth century. </a:t>
            </a:r>
          </a:p>
        </p:txBody>
      </p:sp>
      <p:sp>
        <p:nvSpPr>
          <p:cNvPr id="296964" name="Text Box 4"/>
          <p:cNvSpPr txBox="1">
            <a:spLocks noChangeArrowheads="1"/>
          </p:cNvSpPr>
          <p:nvPr/>
        </p:nvSpPr>
        <p:spPr bwMode="auto">
          <a:xfrm>
            <a:off x="4495800" y="6477000"/>
            <a:ext cx="3779837" cy="190500"/>
          </a:xfrm>
          <a:prstGeom prst="rect">
            <a:avLst/>
          </a:prstGeom>
          <a:noFill/>
          <a:ln w="9525">
            <a:noFill/>
            <a:miter lim="800000"/>
            <a:headEnd/>
            <a:tailEnd/>
          </a:ln>
          <a:effectLst/>
        </p:spPr>
        <p:txBody>
          <a:bodyPr>
            <a:spAutoFit/>
          </a:bodyPr>
          <a:lstStyle/>
          <a:p>
            <a:pPr algn="l">
              <a:lnSpc>
                <a:spcPct val="80000"/>
              </a:lnSpc>
              <a:spcAft>
                <a:spcPct val="50000"/>
              </a:spcAft>
              <a:buClr>
                <a:schemeClr val="tx1"/>
              </a:buClr>
              <a:buSzPct val="80000"/>
              <a:buFont typeface="Times New Roman" pitchFamily="18" charset="0"/>
              <a:buNone/>
            </a:pPr>
            <a:r>
              <a:rPr lang="en-US" sz="800" b="0" dirty="0"/>
              <a:t>N. Rosenberg and L.E. </a:t>
            </a:r>
            <a:r>
              <a:rPr lang="en-US" sz="800" b="0" dirty="0" err="1"/>
              <a:t>Birdzell</a:t>
            </a:r>
            <a:r>
              <a:rPr lang="en-US" sz="800" b="0" dirty="0"/>
              <a:t>, </a:t>
            </a:r>
            <a:r>
              <a:rPr lang="en-US" sz="800" b="0" i="1" dirty="0"/>
              <a:t>How the West Grew Rich</a:t>
            </a:r>
            <a:r>
              <a:rPr lang="en-US" sz="800" b="0" dirty="0"/>
              <a:t> (</a:t>
            </a:r>
            <a:r>
              <a:rPr lang="en-US" sz="800" b="0" dirty="0" err="1"/>
              <a:t>BasicBooks</a:t>
            </a:r>
            <a:r>
              <a:rPr lang="en-US" sz="800" b="0" dirty="0"/>
              <a:t>: 1986).</a:t>
            </a:r>
            <a:endParaRPr lang="en-US" sz="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533400" y="228600"/>
            <a:ext cx="8001000" cy="457200"/>
          </a:xfrm>
        </p:spPr>
        <p:txBody>
          <a:bodyPr/>
          <a:lstStyle/>
          <a:p>
            <a:r>
              <a:rPr lang="en-US" sz="2800" dirty="0"/>
              <a:t>How the West Grew Rich (contd.)</a:t>
            </a:r>
          </a:p>
        </p:txBody>
      </p:sp>
      <p:sp>
        <p:nvSpPr>
          <p:cNvPr id="297987" name="Rectangle 3"/>
          <p:cNvSpPr>
            <a:spLocks noGrp="1" noChangeArrowheads="1"/>
          </p:cNvSpPr>
          <p:nvPr>
            <p:ph type="body" idx="1"/>
          </p:nvPr>
        </p:nvSpPr>
        <p:spPr>
          <a:xfrm>
            <a:off x="228600" y="685800"/>
            <a:ext cx="8686800" cy="5943599"/>
          </a:xfrm>
        </p:spPr>
        <p:txBody>
          <a:bodyPr/>
          <a:lstStyle/>
          <a:p>
            <a:pPr marL="342900" indent="-342900">
              <a:buFont typeface="Wingdings" pitchFamily="2" charset="2"/>
              <a:buAutoNum type="arabicPeriod" startAt="6"/>
            </a:pPr>
            <a:r>
              <a:rPr lang="en-US" sz="1400" b="1" dirty="0"/>
              <a:t>Uncertainty and Experiment</a:t>
            </a:r>
          </a:p>
          <a:p>
            <a:pPr marL="742950" lvl="1" indent="-228600">
              <a:buFont typeface="Arial" charset="0"/>
              <a:buChar char="–"/>
            </a:pPr>
            <a:r>
              <a:rPr lang="en-US" sz="1200" dirty="0"/>
              <a:t>Uncertainty runs throughout the process of innovation. The outcome of invention is, by definition of invention, unpredictable. The cost of development is initially unknown, and so are the benefits, dependent as they are on the advantages and cost of the final product and the opportunities for exploiting it commercially before imitators compete down the margin of profit. Human experience, judgment, and planning can reduce the uncertainty, but they can never come close to eliminating it. </a:t>
            </a:r>
          </a:p>
          <a:p>
            <a:pPr marL="742950" lvl="1" indent="-228600">
              <a:buFont typeface="Arial" charset="0"/>
              <a:buChar char="–"/>
            </a:pPr>
            <a:r>
              <a:rPr lang="en-US" sz="1200" dirty="0"/>
              <a:t>The only mown device for resolving the uncertainties surrounding any given innovation proposal is experiment, up to and including the manufacture and marketing of a product. Such experiments are costly; on the other hand, the failure to undertake them precludes the possibility of innovation. And the consequences of successful experiments are economic growth. The West has threaded its way between the horns of this dilemma by what amounts to a form of insurance. Authority to undertake an innovation is diffused among a comparatively large number of firms and individuals who can bring together the required money and talent, thus reducing the risk that a desirable proposal may be rejected because of a viewpoint peculiar to a single decision maker. Along with the authority goes the responsibility: the innovator bears the losses of failed experiments and gains such of the benefits of the successful ones as the innovator can capture. </a:t>
            </a:r>
          </a:p>
          <a:p>
            <a:pPr marL="742950" lvl="1" indent="-228600">
              <a:buFont typeface="Arial" charset="0"/>
              <a:buChar char="–"/>
            </a:pPr>
            <a:r>
              <a:rPr lang="en-US" sz="1200" dirty="0"/>
              <a:t>This system of diffusion of authority, experiment, and responsibility presupposes an ownership relation between the holders of authority to innovate and the required funds, laboratories, factories, and distribution systems. </a:t>
            </a:r>
          </a:p>
          <a:p>
            <a:pPr marL="342900" indent="-342900">
              <a:buFont typeface="Arial" charset="0"/>
              <a:buAutoNum type="arabicPeriod" startAt="7"/>
            </a:pPr>
            <a:r>
              <a:rPr lang="en-US" sz="1400" b="1" dirty="0"/>
              <a:t>Overcoming Resistance to Innovation</a:t>
            </a:r>
          </a:p>
          <a:p>
            <a:pPr marL="742950" lvl="1" indent="-228600">
              <a:buFont typeface="Arial" charset="0"/>
              <a:buChar char="–"/>
            </a:pPr>
            <a:r>
              <a:rPr lang="en-US" sz="1200" dirty="0"/>
              <a:t>The diffusion of authority to initiate innovations served also as the West’s way of guarding against a chronic menace to innovative change— the interest of the status quo in suppressing innovation. An innovation will seldom be authorized or financed by government or corporate officials whose careers would be adversely affected by the success of the proposal. Sometimes the success of an innovation means the end of an entire of their human capital of training and experience. The opposition to innovation can be, and has been, very powerful. </a:t>
            </a:r>
          </a:p>
          <a:p>
            <a:pPr marL="742950" lvl="1" indent="-228600">
              <a:buFont typeface="Arial" charset="0"/>
              <a:buChar char="–"/>
            </a:pPr>
            <a:r>
              <a:rPr lang="en-US" sz="1200" dirty="0" smtClean="0"/>
              <a:t>The </a:t>
            </a:r>
            <a:r>
              <a:rPr lang="en-US" sz="1200" dirty="0"/>
              <a:t>West’s methods of overcoming the obstructionism of the status quo included a system of decentralized decision making in capital investment. All capital investments fund innovations; a decision is sometimes made, though not often, to spend funds to replace old equipment or rebuild old facilities without modernizing them at all. But a diffusion of the authority o make investment decisions generally is so closely related to the diffusion of authority to select innovations as to make the two practically inseparable. </a:t>
            </a:r>
          </a:p>
        </p:txBody>
      </p:sp>
      <p:sp>
        <p:nvSpPr>
          <p:cNvPr id="297988" name="Text Box 4"/>
          <p:cNvSpPr txBox="1">
            <a:spLocks noChangeArrowheads="1"/>
          </p:cNvSpPr>
          <p:nvPr/>
        </p:nvSpPr>
        <p:spPr bwMode="auto">
          <a:xfrm>
            <a:off x="4800600" y="6553200"/>
            <a:ext cx="3779837" cy="190500"/>
          </a:xfrm>
          <a:prstGeom prst="rect">
            <a:avLst/>
          </a:prstGeom>
          <a:noFill/>
          <a:ln w="9525">
            <a:noFill/>
            <a:miter lim="800000"/>
            <a:headEnd/>
            <a:tailEnd/>
          </a:ln>
          <a:effectLst/>
        </p:spPr>
        <p:txBody>
          <a:bodyPr>
            <a:spAutoFit/>
          </a:bodyPr>
          <a:lstStyle/>
          <a:p>
            <a:pPr algn="l">
              <a:lnSpc>
                <a:spcPct val="80000"/>
              </a:lnSpc>
              <a:spcAft>
                <a:spcPct val="50000"/>
              </a:spcAft>
              <a:buClr>
                <a:schemeClr val="tx1"/>
              </a:buClr>
              <a:buSzPct val="80000"/>
              <a:buFont typeface="Times New Roman" pitchFamily="18" charset="0"/>
              <a:buNone/>
            </a:pPr>
            <a:r>
              <a:rPr lang="en-US" sz="800" b="0" dirty="0"/>
              <a:t>N. Rosenberg and L.E. </a:t>
            </a:r>
            <a:r>
              <a:rPr lang="en-US" sz="800" b="0" dirty="0" err="1"/>
              <a:t>Birdzell</a:t>
            </a:r>
            <a:r>
              <a:rPr lang="en-US" sz="800" b="0" dirty="0"/>
              <a:t>, </a:t>
            </a:r>
            <a:r>
              <a:rPr lang="en-US" sz="800" b="0" i="1" dirty="0"/>
              <a:t>How the West Grew Rich</a:t>
            </a:r>
            <a:r>
              <a:rPr lang="en-US" sz="800" b="0" dirty="0"/>
              <a:t> (</a:t>
            </a:r>
            <a:r>
              <a:rPr lang="en-US" sz="800" b="0" dirty="0" err="1"/>
              <a:t>BasicBooks</a:t>
            </a:r>
            <a:r>
              <a:rPr lang="en-US" sz="800" b="0" dirty="0"/>
              <a:t>: 1986).</a:t>
            </a:r>
            <a:endParaRPr lang="en-US" sz="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33400" y="228600"/>
            <a:ext cx="8001000" cy="457200"/>
          </a:xfrm>
        </p:spPr>
        <p:txBody>
          <a:bodyPr/>
          <a:lstStyle/>
          <a:p>
            <a:r>
              <a:rPr lang="en-US" sz="2800" dirty="0"/>
              <a:t>How the West Grew Rich (contd.)</a:t>
            </a:r>
          </a:p>
        </p:txBody>
      </p:sp>
      <p:sp>
        <p:nvSpPr>
          <p:cNvPr id="299011" name="Rectangle 3"/>
          <p:cNvSpPr>
            <a:spLocks noGrp="1" noChangeArrowheads="1"/>
          </p:cNvSpPr>
          <p:nvPr>
            <p:ph type="body" idx="1"/>
          </p:nvPr>
        </p:nvSpPr>
        <p:spPr>
          <a:xfrm>
            <a:off x="228600" y="762000"/>
            <a:ext cx="8686800" cy="5943600"/>
          </a:xfrm>
        </p:spPr>
        <p:txBody>
          <a:bodyPr>
            <a:normAutofit/>
          </a:bodyPr>
          <a:lstStyle/>
          <a:p>
            <a:pPr marL="342900" indent="-342900">
              <a:lnSpc>
                <a:spcPct val="110000"/>
              </a:lnSpc>
              <a:buFont typeface="Wingdings" pitchFamily="2" charset="2"/>
              <a:buAutoNum type="arabicPeriod" startAt="8"/>
            </a:pPr>
            <a:r>
              <a:rPr lang="en-US" sz="1600" b="1" dirty="0"/>
              <a:t>Innovation in Organization: Diversity</a:t>
            </a:r>
          </a:p>
          <a:p>
            <a:pPr marL="742950" lvl="1" indent="-285750">
              <a:lnSpc>
                <a:spcPct val="110000"/>
              </a:lnSpc>
              <a:tabLst>
                <a:tab pos="742950" algn="l"/>
              </a:tabLst>
            </a:pPr>
            <a:r>
              <a:rPr lang="en-US" sz="1300" dirty="0"/>
              <a:t>Innovation in technology is a major element in West’s growth system. But innovation in organization also played a part; indeed, it can be reasonably argued that the West’s success in technological innovation is attributable to its success in organizational innovation. </a:t>
            </a:r>
          </a:p>
          <a:p>
            <a:pPr marL="742950" lvl="1" indent="-285750">
              <a:lnSpc>
                <a:spcPct val="110000"/>
              </a:lnSpc>
              <a:tabLst>
                <a:tab pos="742950" algn="l"/>
              </a:tabLst>
            </a:pPr>
            <a:r>
              <a:rPr lang="en-US" sz="1300" dirty="0"/>
              <a:t>From the fifteenth century on, changes in the internal economic organization of Western societies proliferated. The problem was not simply one of legal forms— corporate, partnership, or proprietorship. There were also the more novel problems of devising ways to organize groups of workers much larger in number than those employed in artisan shops and specialized to many more skills, of finding ways to minimize the risks of investing great blocks of capital in one enterprise, of deciding what different lines of business should be combined in one enterprise, and of protecting the interests of owners in enterprises increasingly managed by hired professionals. By continuing experiment, the West found solutions to these problems. The solutions were often transient, but the experimental process by which they were found proved basic to Western economic advance. </a:t>
            </a:r>
          </a:p>
          <a:p>
            <a:pPr marL="742950" lvl="1" indent="-285750">
              <a:lnSpc>
                <a:spcPct val="110000"/>
              </a:lnSpc>
              <a:tabLst>
                <a:tab pos="742950" algn="l"/>
              </a:tabLst>
            </a:pPr>
            <a:r>
              <a:rPr lang="en-US" sz="1300" dirty="0"/>
              <a:t>As the economies of Western countries have grown, and as they have changed both their methods of production and their products, they have constantly modified the size and structure of their enterprise organizations. The size of enterprises and their form of organization (partnership, proprietorship, or corporation) had to be adapted to the new environment of factory, railroads, and the apparatus of urbanization: transport, gas, and electricity. In addition, the competitive element within Western economies, particularly rivalry for the rewards of being first with innovations, led enterprises to try to differentiate themselves from other enterprises in  that carried a competitive advantage. An attempt to be first with a new product or a lower-cost way of producing an old product is an attempt at differentiation. This combination of necessary adaptation to a changing environment and competitive attempts at self-differentiation has produced a striking diversity in the size, economic functions, and organization of enterprises. </a:t>
            </a:r>
          </a:p>
        </p:txBody>
      </p:sp>
      <p:sp>
        <p:nvSpPr>
          <p:cNvPr id="299012" name="Text Box 4"/>
          <p:cNvSpPr txBox="1">
            <a:spLocks noChangeArrowheads="1"/>
          </p:cNvSpPr>
          <p:nvPr/>
        </p:nvSpPr>
        <p:spPr bwMode="auto">
          <a:xfrm>
            <a:off x="4648200" y="6477000"/>
            <a:ext cx="3779838" cy="190500"/>
          </a:xfrm>
          <a:prstGeom prst="rect">
            <a:avLst/>
          </a:prstGeom>
          <a:noFill/>
          <a:ln w="9525">
            <a:noFill/>
            <a:miter lim="800000"/>
            <a:headEnd/>
            <a:tailEnd/>
          </a:ln>
          <a:effectLst/>
        </p:spPr>
        <p:txBody>
          <a:bodyPr>
            <a:spAutoFit/>
          </a:bodyPr>
          <a:lstStyle/>
          <a:p>
            <a:pPr algn="l">
              <a:lnSpc>
                <a:spcPct val="80000"/>
              </a:lnSpc>
              <a:spcAft>
                <a:spcPct val="50000"/>
              </a:spcAft>
              <a:buClr>
                <a:schemeClr val="tx1"/>
              </a:buClr>
              <a:buSzPct val="80000"/>
              <a:buFont typeface="Times New Roman" pitchFamily="18" charset="0"/>
              <a:buNone/>
            </a:pPr>
            <a:r>
              <a:rPr lang="en-US" sz="800" b="0" dirty="0"/>
              <a:t>N. Rosenberg and L.E. </a:t>
            </a:r>
            <a:r>
              <a:rPr lang="en-US" sz="800" b="0" dirty="0" err="1"/>
              <a:t>Birdzell</a:t>
            </a:r>
            <a:r>
              <a:rPr lang="en-US" sz="800" b="0" dirty="0"/>
              <a:t>, </a:t>
            </a:r>
            <a:r>
              <a:rPr lang="en-US" sz="800" b="0" i="1" dirty="0"/>
              <a:t>How the West Grew Rich</a:t>
            </a:r>
            <a:r>
              <a:rPr lang="en-US" sz="800" b="0" dirty="0"/>
              <a:t> (</a:t>
            </a:r>
            <a:r>
              <a:rPr lang="en-US" sz="800" b="0" dirty="0" err="1"/>
              <a:t>BasicBooks</a:t>
            </a:r>
            <a:r>
              <a:rPr lang="en-US" sz="800" b="0" dirty="0"/>
              <a:t>: 1986).</a:t>
            </a:r>
            <a:endParaRPr lang="en-US" sz="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755650" y="260350"/>
            <a:ext cx="7600950" cy="431800"/>
          </a:xfrm>
        </p:spPr>
        <p:txBody>
          <a:bodyPr/>
          <a:lstStyle/>
          <a:p>
            <a:r>
              <a:rPr lang="en-US" sz="2800" dirty="0" smtClean="0"/>
              <a:t>How the West Grew Rich (Summary)</a:t>
            </a:r>
            <a:endParaRPr lang="en-US" sz="2800" dirty="0"/>
          </a:p>
        </p:txBody>
      </p:sp>
      <p:sp>
        <p:nvSpPr>
          <p:cNvPr id="300035" name="Rectangle 3"/>
          <p:cNvSpPr>
            <a:spLocks noGrp="1" noChangeArrowheads="1"/>
          </p:cNvSpPr>
          <p:nvPr>
            <p:ph type="body" idx="1"/>
          </p:nvPr>
        </p:nvSpPr>
        <p:spPr>
          <a:xfrm>
            <a:off x="152400" y="762000"/>
            <a:ext cx="8839200" cy="5867399"/>
          </a:xfrm>
        </p:spPr>
        <p:txBody>
          <a:bodyPr>
            <a:normAutofit fontScale="92500" lnSpcReduction="10000"/>
          </a:bodyPr>
          <a:lstStyle/>
          <a:p>
            <a:pPr>
              <a:lnSpc>
                <a:spcPct val="110000"/>
              </a:lnSpc>
            </a:pPr>
            <a:r>
              <a:rPr lang="en-US" sz="1400" b="1" dirty="0"/>
              <a:t>Our general conclusion is that the underlying source of the </a:t>
            </a:r>
            <a:r>
              <a:rPr lang="en-US" sz="1400" b="1" dirty="0" smtClean="0"/>
              <a:t>West’s </a:t>
            </a:r>
            <a:r>
              <a:rPr lang="en-US" sz="1400" b="1" dirty="0"/>
              <a:t>ability to attract the lightning of economic revolutions was a unique use of experiment in technology and organization to harness resources to the satisfaction of human wants</a:t>
            </a:r>
            <a:r>
              <a:rPr lang="en-US" sz="1400" dirty="0"/>
              <a:t>. The key elements of the system were the wide diffusion of the authority and resources necessary to experiment; an absence of more than rudimentary political and religious restrictions on experiment; and incentives which combined ample rewards for success, defined as the widespread economic use of the results of experiment, with a risk of severe penalties for failing to experiment. </a:t>
            </a:r>
          </a:p>
          <a:p>
            <a:pPr>
              <a:lnSpc>
                <a:spcPct val="110000"/>
              </a:lnSpc>
            </a:pPr>
            <a:r>
              <a:rPr lang="en-US" sz="1400" dirty="0"/>
              <a:t>The experiments embraced not simply the abstract creation of a new product or service or a new organizational device, but also the testing of the product or service by actually offering it for public use, and of the organizational device by using it in active enterprises. </a:t>
            </a:r>
            <a:r>
              <a:rPr lang="en-US" sz="1400" b="1" dirty="0"/>
              <a:t>This type of experiment required an economic sector with autonomy from political intervention, in which experiment could be tried and results used </a:t>
            </a:r>
            <a:r>
              <a:rPr lang="en-US" sz="1400" b="1" dirty="0" smtClean="0"/>
              <a:t>without outside </a:t>
            </a:r>
            <a:r>
              <a:rPr lang="en-US" sz="1400" b="1" dirty="0"/>
              <a:t>interference</a:t>
            </a:r>
            <a:r>
              <a:rPr lang="en-US" sz="1400" dirty="0"/>
              <a:t>. Experimental adaptation to the inherent diversity of both human wants and the resources available for satisfying them involved self-reinforcing, two-way causation, for experiment created both additional human wants and additional resources, thereby inviting additional diversity in the system for satisfying them. This causal loop generated great diversity of sizes and types of both enterprises and markets. This diversity in the forms of economic life, like the diversity in </a:t>
            </a:r>
            <a:r>
              <a:rPr lang="en-US" sz="1400" dirty="0" err="1"/>
              <a:t>biosystems</a:t>
            </a:r>
            <a:r>
              <a:rPr lang="en-US" sz="1400" dirty="0"/>
              <a:t>, is important not for its own sake but because it is an earmark of successful adaptation and full utilization of the resources available. The thematic terms are thus </a:t>
            </a:r>
            <a:r>
              <a:rPr lang="en-US" sz="1400" b="1" i="1" dirty="0"/>
              <a:t>autonomy, experiment, and diversity</a:t>
            </a:r>
            <a:r>
              <a:rPr lang="en-US" sz="1400" dirty="0"/>
              <a:t>.</a:t>
            </a:r>
          </a:p>
          <a:p>
            <a:pPr>
              <a:lnSpc>
                <a:spcPct val="110000"/>
              </a:lnSpc>
            </a:pPr>
            <a:r>
              <a:rPr lang="en-US" sz="1400" dirty="0"/>
              <a:t>This system of commercial experiment owed its accomplishments in art to the immense achievements in another department of Western life—the scientific sphere. But it was not entirely a matter of dependency science. In the three-cornered relations of technology, the experimental economy, and growth of material welfare, the experimental economy served as a more efficient link between science and growth than any other society had achieved, and the economy was itself the source of much of its own technology. </a:t>
            </a:r>
          </a:p>
          <a:p>
            <a:pPr>
              <a:lnSpc>
                <a:spcPct val="110000"/>
              </a:lnSpc>
            </a:pPr>
            <a:r>
              <a:rPr lang="en-US" sz="1400" dirty="0"/>
              <a:t>Initially, the West’s achievement of economic autonomy stemmed from a relaxation, or a weakening, of political and religious controls, giving other departments of social life the opportunity to experiment with change. Growth is, of course, a form of change, and growth is impossible when change is not permitted. And successful change requires a large measure of freedom to experiment. A grant of that kind of freedom costs a society’s rulers their feeling of control, as if they were conceding to others the power to determine the society’s future. The great majority of societies, past and present, have not allowed it. Nor have they escaped from poverty. </a:t>
            </a:r>
          </a:p>
        </p:txBody>
      </p:sp>
      <p:sp>
        <p:nvSpPr>
          <p:cNvPr id="300036" name="Text Box 4"/>
          <p:cNvSpPr txBox="1">
            <a:spLocks noChangeArrowheads="1"/>
          </p:cNvSpPr>
          <p:nvPr/>
        </p:nvSpPr>
        <p:spPr bwMode="auto">
          <a:xfrm>
            <a:off x="4724400" y="6553200"/>
            <a:ext cx="3779837" cy="190500"/>
          </a:xfrm>
          <a:prstGeom prst="rect">
            <a:avLst/>
          </a:prstGeom>
          <a:noFill/>
          <a:ln w="9525">
            <a:noFill/>
            <a:miter lim="800000"/>
            <a:headEnd/>
            <a:tailEnd/>
          </a:ln>
          <a:effectLst/>
        </p:spPr>
        <p:txBody>
          <a:bodyPr>
            <a:spAutoFit/>
          </a:bodyPr>
          <a:lstStyle/>
          <a:p>
            <a:pPr algn="l">
              <a:lnSpc>
                <a:spcPct val="80000"/>
              </a:lnSpc>
              <a:spcAft>
                <a:spcPct val="50000"/>
              </a:spcAft>
              <a:buClr>
                <a:schemeClr val="tx1"/>
              </a:buClr>
              <a:buSzPct val="80000"/>
              <a:buFont typeface="Times New Roman" pitchFamily="18" charset="0"/>
              <a:buNone/>
            </a:pPr>
            <a:r>
              <a:rPr lang="en-US" sz="800" b="0" dirty="0"/>
              <a:t>N. Rosenberg and L.E. </a:t>
            </a:r>
            <a:r>
              <a:rPr lang="en-US" sz="800" b="0" dirty="0" err="1"/>
              <a:t>Birdzell</a:t>
            </a:r>
            <a:r>
              <a:rPr lang="en-US" sz="800" b="0" dirty="0"/>
              <a:t>, </a:t>
            </a:r>
            <a:r>
              <a:rPr lang="en-US" sz="800" b="0" i="1" dirty="0"/>
              <a:t>How the West Grew Rich</a:t>
            </a:r>
            <a:r>
              <a:rPr lang="en-US" sz="800" b="0" dirty="0"/>
              <a:t> (</a:t>
            </a:r>
            <a:r>
              <a:rPr lang="en-US" sz="800" b="0" dirty="0" err="1"/>
              <a:t>BasicBooks</a:t>
            </a:r>
            <a:r>
              <a:rPr lang="en-US" sz="800" b="0" dirty="0"/>
              <a:t>: 1986).</a:t>
            </a:r>
            <a:endParaRPr lang="en-US" sz="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533400" y="152400"/>
            <a:ext cx="8001000" cy="457200"/>
          </a:xfrm>
        </p:spPr>
        <p:txBody>
          <a:bodyPr/>
          <a:lstStyle/>
          <a:p>
            <a:r>
              <a:rPr lang="en-US" sz="2000" dirty="0"/>
              <a:t>Andrew </a:t>
            </a:r>
            <a:r>
              <a:rPr lang="en-US" sz="2000" dirty="0" smtClean="0"/>
              <a:t>Carnegie </a:t>
            </a:r>
            <a:r>
              <a:rPr lang="en-US" sz="2000" dirty="0"/>
              <a:t>and The Gospel of Wealth</a:t>
            </a:r>
          </a:p>
        </p:txBody>
      </p:sp>
      <p:sp>
        <p:nvSpPr>
          <p:cNvPr id="284675" name="Rectangle 3"/>
          <p:cNvSpPr>
            <a:spLocks noGrp="1" noChangeArrowheads="1"/>
          </p:cNvSpPr>
          <p:nvPr>
            <p:ph type="body" idx="1"/>
          </p:nvPr>
        </p:nvSpPr>
        <p:spPr>
          <a:xfrm>
            <a:off x="152400" y="609600"/>
            <a:ext cx="7772400" cy="6019800"/>
          </a:xfrm>
        </p:spPr>
        <p:txBody>
          <a:bodyPr>
            <a:normAutofit fontScale="92500" lnSpcReduction="10000"/>
          </a:bodyPr>
          <a:lstStyle/>
          <a:p>
            <a:r>
              <a:rPr lang="en-US" sz="1400" b="1" dirty="0"/>
              <a:t>The problem of our age is the proper administration of wealth, that the ties </a:t>
            </a:r>
            <a:r>
              <a:rPr lang="en-US" sz="1400" b="1" dirty="0" smtClean="0"/>
              <a:t>of brotherhood </a:t>
            </a:r>
            <a:r>
              <a:rPr lang="en-US" sz="1400" b="1" dirty="0"/>
              <a:t>may still bind together the rich and poor in harmonious relationship</a:t>
            </a:r>
            <a:r>
              <a:rPr lang="en-US" sz="1400" dirty="0"/>
              <a:t>. </a:t>
            </a:r>
          </a:p>
          <a:p>
            <a:r>
              <a:rPr lang="en-US" sz="1400" dirty="0"/>
              <a:t>It is well, nay, essential, for the progress of the race that the houses of some should </a:t>
            </a:r>
            <a:r>
              <a:rPr lang="en-US" sz="1400" dirty="0" smtClean="0"/>
              <a:t>be homes </a:t>
            </a:r>
            <a:r>
              <a:rPr lang="en-US" sz="1400" dirty="0"/>
              <a:t>for all that is highest and best in literature and the arts and for all the </a:t>
            </a:r>
            <a:r>
              <a:rPr lang="en-US" sz="1400" dirty="0" smtClean="0"/>
              <a:t>refinements of </a:t>
            </a:r>
            <a:r>
              <a:rPr lang="en-US" sz="1400" dirty="0"/>
              <a:t>civilization, than that </a:t>
            </a:r>
            <a:r>
              <a:rPr lang="en-US" sz="1400" dirty="0" smtClean="0"/>
              <a:t>  none </a:t>
            </a:r>
            <a:r>
              <a:rPr lang="en-US" sz="1400" dirty="0"/>
              <a:t>should be so.  Much better this great irregularity than universal squalor. </a:t>
            </a:r>
          </a:p>
          <a:p>
            <a:r>
              <a:rPr lang="en-US" sz="1400" dirty="0"/>
              <a:t>To-day the world obtains commodities of excellent quality at prices which even the preceding generation would have credible. In the commercial world similar causes have produced similar results, and the race is benefited thereby. The poor enjoy what the rich could not before afford. </a:t>
            </a:r>
          </a:p>
          <a:p>
            <a:pPr marL="457200" lvl="1" indent="-228600"/>
            <a:r>
              <a:rPr lang="en-US" sz="1200" dirty="0"/>
              <a:t>The price we pay for this salutary change is, no doubt, great. Under the law of competition the employer of thousands is forced into the strictest economies, among which the rates paid to labor figure prominently, and often there is friction between the employer and the employed, between capital and labor, between rich and poor. Human society loses homogeneity. </a:t>
            </a:r>
          </a:p>
          <a:p>
            <a:pPr marL="457200" lvl="1" indent="-228600"/>
            <a:r>
              <a:rPr lang="en-US" sz="1200" dirty="0"/>
              <a:t>The price which society pays for the law of competition, like the price it pays for cheap comforts and luxuries, is also great; but the advantages of this law are also greater still than its cost—for it is to this law that we owe our wonderful material development, which brings improved conditions in its train.</a:t>
            </a:r>
          </a:p>
          <a:p>
            <a:r>
              <a:rPr lang="en-US" sz="1400" dirty="0"/>
              <a:t>We start, then, with a condition of affairs under which the best interests of the race are promoted, but which inevitably gives wealth to the few. Thus far, accepting conditions as they exist, the situation can be surveyed and pronounced good. The question then arises, - and if the foregoing be correct, it is the only question with which we have to deal, - What is the proper mode of administering wealth after the laws upon which civilization is founded have thrown it into the hands of the few? </a:t>
            </a:r>
          </a:p>
          <a:p>
            <a:pPr marL="400050" lvl="1" indent="-171450"/>
            <a:r>
              <a:rPr lang="en-US" sz="1200" dirty="0"/>
              <a:t>There are but three modes in which surplus wealth can be disposed of. It can be left to the families of the decedents; or it can be bequeathed for public purposes; or, finally, it can be administered by its possessors during their lives.</a:t>
            </a:r>
          </a:p>
          <a:p>
            <a:r>
              <a:rPr lang="en-US" sz="1400" b="1" dirty="0"/>
              <a:t>This, then, is held to be the duty of the man of wealth: To set an example of modest, unostentatious living, shunning display or extravagance; to provide moderately for the legitimate wants of those dependent upon him; and, after doing so, to consider all surplus revenues which come to him simply as trust funds, which he is called upon to administer, and strictly bound as a matter duty to administer in the manner which, in his judgment, </a:t>
            </a:r>
            <a:r>
              <a:rPr lang="en-US" sz="1400" b="1" dirty="0" smtClean="0"/>
              <a:t>is </a:t>
            </a:r>
            <a:r>
              <a:rPr lang="en-US" sz="1400" b="1" dirty="0"/>
              <a:t>best calculated to produce the most beneficial results </a:t>
            </a:r>
            <a:r>
              <a:rPr lang="en-US" sz="1400" b="1" dirty="0" smtClean="0"/>
              <a:t>for </a:t>
            </a:r>
            <a:r>
              <a:rPr lang="en-US" sz="1400" b="1" dirty="0"/>
              <a:t>the community</a:t>
            </a:r>
            <a:r>
              <a:rPr lang="en-US" sz="1400" dirty="0"/>
              <a:t>—the man of wealth thus becoming the mere trustee and agent for his poorer brethren, bringing to their service his superior wisdom experience, and ability to administer, doing for them better than they would or could do for themselves.</a:t>
            </a:r>
          </a:p>
        </p:txBody>
      </p:sp>
      <p:sp>
        <p:nvSpPr>
          <p:cNvPr id="284676" name="Text Box 4"/>
          <p:cNvSpPr txBox="1">
            <a:spLocks noChangeArrowheads="1"/>
          </p:cNvSpPr>
          <p:nvPr/>
        </p:nvSpPr>
        <p:spPr bwMode="auto">
          <a:xfrm>
            <a:off x="7772400" y="5562600"/>
            <a:ext cx="1219200" cy="584775"/>
          </a:xfrm>
          <a:prstGeom prst="rect">
            <a:avLst/>
          </a:prstGeom>
          <a:noFill/>
          <a:ln w="9525">
            <a:noFill/>
            <a:miter lim="800000"/>
            <a:headEnd/>
            <a:tailEnd/>
          </a:ln>
          <a:effectLst/>
        </p:spPr>
        <p:txBody>
          <a:bodyPr wrap="square">
            <a:spAutoFit/>
          </a:bodyPr>
          <a:lstStyle/>
          <a:p>
            <a:pPr algn="l">
              <a:spcBef>
                <a:spcPct val="50000"/>
              </a:spcBef>
            </a:pPr>
            <a:r>
              <a:rPr lang="en-US" sz="800" b="0" dirty="0"/>
              <a:t>Andrew Carnegie, </a:t>
            </a:r>
            <a:r>
              <a:rPr lang="en-US" sz="800" b="0" i="1" dirty="0"/>
              <a:t>The Gospel of Wealth</a:t>
            </a:r>
            <a:r>
              <a:rPr lang="en-US" sz="800" b="0" dirty="0"/>
              <a:t> (The North American Review: Dec 1889).</a:t>
            </a:r>
          </a:p>
        </p:txBody>
      </p:sp>
      <p:pic>
        <p:nvPicPr>
          <p:cNvPr id="284677" name="Picture 5"/>
          <p:cNvPicPr>
            <a:picLocks noChangeAspect="1" noChangeArrowheads="1"/>
          </p:cNvPicPr>
          <p:nvPr/>
        </p:nvPicPr>
        <p:blipFill>
          <a:blip r:embed="rId2" cstate="print"/>
          <a:srcRect/>
          <a:stretch>
            <a:fillRect/>
          </a:stretch>
        </p:blipFill>
        <p:spPr bwMode="auto">
          <a:xfrm>
            <a:off x="7835901" y="425092"/>
            <a:ext cx="1231900" cy="1403708"/>
          </a:xfrm>
          <a:prstGeom prst="rect">
            <a:avLst/>
          </a:prstGeom>
          <a:noFill/>
          <a:ln w="9525">
            <a:noFill/>
            <a:miter lim="800000"/>
            <a:headEnd/>
            <a:tailEnd/>
          </a:ln>
          <a:effectLst/>
        </p:spPr>
      </p:pic>
      <p:sp>
        <p:nvSpPr>
          <p:cNvPr id="6" name="TextBox 5"/>
          <p:cNvSpPr txBox="1"/>
          <p:nvPr/>
        </p:nvSpPr>
        <p:spPr>
          <a:xfrm>
            <a:off x="7924800" y="1828800"/>
            <a:ext cx="1099131" cy="246221"/>
          </a:xfrm>
          <a:prstGeom prst="rect">
            <a:avLst/>
          </a:prstGeom>
          <a:noFill/>
        </p:spPr>
        <p:txBody>
          <a:bodyPr wrap="square" rtlCol="0">
            <a:spAutoFit/>
          </a:bodyPr>
          <a:lstStyle/>
          <a:p>
            <a:pPr algn="ctr"/>
            <a:r>
              <a:rPr lang="en-US" sz="1000" b="0" dirty="0" smtClean="0"/>
              <a:t>1835 - 1919</a:t>
            </a:r>
            <a:endParaRPr lang="en-US" sz="1000" b="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3400" y="381000"/>
            <a:ext cx="8001000" cy="457200"/>
          </a:xfrm>
        </p:spPr>
        <p:txBody>
          <a:bodyPr/>
          <a:lstStyle/>
          <a:p>
            <a:r>
              <a:rPr lang="en-US" dirty="0"/>
              <a:t>What is Business?</a:t>
            </a:r>
          </a:p>
        </p:txBody>
      </p:sp>
      <p:sp>
        <p:nvSpPr>
          <p:cNvPr id="281603" name="Rectangle 3"/>
          <p:cNvSpPr>
            <a:spLocks noGrp="1" noChangeArrowheads="1"/>
          </p:cNvSpPr>
          <p:nvPr>
            <p:ph type="body" idx="1"/>
          </p:nvPr>
        </p:nvSpPr>
        <p:spPr>
          <a:xfrm>
            <a:off x="457200" y="914400"/>
            <a:ext cx="8458200" cy="5638800"/>
          </a:xfrm>
        </p:spPr>
        <p:txBody>
          <a:bodyPr>
            <a:normAutofit fontScale="62500" lnSpcReduction="20000"/>
          </a:bodyPr>
          <a:lstStyle/>
          <a:p>
            <a:pPr>
              <a:lnSpc>
                <a:spcPct val="120000"/>
              </a:lnSpc>
            </a:pPr>
            <a:r>
              <a:rPr lang="en-US" sz="2800" dirty="0"/>
              <a:t>Per the OED:</a:t>
            </a:r>
          </a:p>
          <a:p>
            <a:pPr lvl="1">
              <a:lnSpc>
                <a:spcPct val="120000"/>
              </a:lnSpc>
            </a:pPr>
            <a:r>
              <a:rPr lang="en-US" sz="2400" dirty="0"/>
              <a:t>From the Old English: the state of being busily engaged in anything</a:t>
            </a:r>
          </a:p>
          <a:p>
            <a:pPr lvl="1">
              <a:lnSpc>
                <a:spcPct val="120000"/>
              </a:lnSpc>
            </a:pPr>
            <a:r>
              <a:rPr lang="en-US" sz="2400" dirty="0"/>
              <a:t>Industry, diligence, activity</a:t>
            </a:r>
          </a:p>
          <a:p>
            <a:pPr lvl="1">
              <a:lnSpc>
                <a:spcPct val="120000"/>
              </a:lnSpc>
            </a:pPr>
            <a:r>
              <a:rPr lang="en-US" sz="2400" dirty="0"/>
              <a:t>Anxiety, solicitude, care</a:t>
            </a:r>
          </a:p>
          <a:p>
            <a:pPr lvl="1">
              <a:lnSpc>
                <a:spcPct val="120000"/>
              </a:lnSpc>
            </a:pPr>
            <a:r>
              <a:rPr lang="en-US" sz="2400" dirty="0"/>
              <a:t>Diligent labor, exertion, pains</a:t>
            </a:r>
          </a:p>
          <a:p>
            <a:pPr lvl="1">
              <a:lnSpc>
                <a:spcPct val="120000"/>
              </a:lnSpc>
            </a:pPr>
            <a:r>
              <a:rPr lang="en-US" sz="2400" dirty="0"/>
              <a:t>The object of anxiety or serious effort</a:t>
            </a:r>
          </a:p>
          <a:p>
            <a:pPr lvl="1">
              <a:lnSpc>
                <a:spcPct val="120000"/>
              </a:lnSpc>
            </a:pPr>
            <a:r>
              <a:rPr lang="en-US" sz="2400" dirty="0"/>
              <a:t>Action which occupies time and demands attention and labor</a:t>
            </a:r>
          </a:p>
          <a:p>
            <a:pPr lvl="1">
              <a:lnSpc>
                <a:spcPct val="120000"/>
              </a:lnSpc>
            </a:pPr>
            <a:r>
              <a:rPr lang="en-US" sz="2400" dirty="0"/>
              <a:t>Serious work as opposed to pleasure or recreation</a:t>
            </a:r>
          </a:p>
          <a:p>
            <a:pPr lvl="1">
              <a:lnSpc>
                <a:spcPct val="120000"/>
              </a:lnSpc>
            </a:pPr>
            <a:r>
              <a:rPr lang="en-US" sz="2400" dirty="0"/>
              <a:t>Trade or commercial transactions</a:t>
            </a:r>
          </a:p>
          <a:p>
            <a:pPr lvl="1">
              <a:lnSpc>
                <a:spcPct val="120000"/>
              </a:lnSpc>
            </a:pPr>
            <a:r>
              <a:rPr lang="en-US" sz="2400" dirty="0"/>
              <a:t>A commercial </a:t>
            </a:r>
            <a:r>
              <a:rPr lang="en-US" sz="2400" dirty="0" smtClean="0"/>
              <a:t>enterprise</a:t>
            </a:r>
          </a:p>
          <a:p>
            <a:pPr lvl="1">
              <a:lnSpc>
                <a:spcPct val="120000"/>
              </a:lnSpc>
            </a:pPr>
            <a:endParaRPr lang="en-US" sz="2400" dirty="0" smtClean="0"/>
          </a:p>
          <a:p>
            <a:pPr>
              <a:lnSpc>
                <a:spcPct val="120000"/>
              </a:lnSpc>
            </a:pPr>
            <a:r>
              <a:rPr lang="en-US" dirty="0" smtClean="0"/>
              <a:t>According to Daniel Defoe in </a:t>
            </a:r>
            <a:r>
              <a:rPr lang="en-US" i="1" dirty="0" smtClean="0"/>
              <a:t>The Complete English Tradesman</a:t>
            </a:r>
            <a:r>
              <a:rPr lang="en-US" dirty="0" smtClean="0"/>
              <a:t>:</a:t>
            </a:r>
          </a:p>
          <a:p>
            <a:pPr>
              <a:lnSpc>
                <a:spcPct val="120000"/>
              </a:lnSpc>
            </a:pPr>
            <a:r>
              <a:rPr lang="en-US" dirty="0" smtClean="0"/>
              <a:t>As the rising and increase of our manufactures have raised the wealth and pride of this nation to the height which we at this time see it arrived to, the decay of those manufactures will of course cause that wealth to decay also….</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533400" y="228600"/>
            <a:ext cx="8001000" cy="533400"/>
          </a:xfrm>
        </p:spPr>
        <p:txBody>
          <a:bodyPr/>
          <a:lstStyle/>
          <a:p>
            <a:r>
              <a:rPr lang="en-US" sz="2400" dirty="0"/>
              <a:t>And What To Do With the Money?</a:t>
            </a:r>
          </a:p>
        </p:txBody>
      </p:sp>
      <p:sp>
        <p:nvSpPr>
          <p:cNvPr id="283651" name="Rectangle 3"/>
          <p:cNvSpPr>
            <a:spLocks noGrp="1" noChangeArrowheads="1"/>
          </p:cNvSpPr>
          <p:nvPr>
            <p:ph type="body" idx="1"/>
          </p:nvPr>
        </p:nvSpPr>
        <p:spPr>
          <a:xfrm>
            <a:off x="228600" y="762000"/>
            <a:ext cx="8686800" cy="5867400"/>
          </a:xfrm>
        </p:spPr>
        <p:txBody>
          <a:bodyPr>
            <a:normAutofit fontScale="85000" lnSpcReduction="20000"/>
          </a:bodyPr>
          <a:lstStyle/>
          <a:p>
            <a:pPr>
              <a:lnSpc>
                <a:spcPct val="120000"/>
              </a:lnSpc>
            </a:pPr>
            <a:r>
              <a:rPr lang="en-US" sz="1400" b="1" dirty="0"/>
              <a:t>The purpose of this paper is to present some of the best methods of performing this duty of administering surplus wealth for the good of the people</a:t>
            </a:r>
            <a:r>
              <a:rPr lang="en-US" sz="1400" dirty="0"/>
              <a:t>. The first requisite for a really good use  wealth by the millionaire who has accepted the gospel which proclaims him only a trustee of the surplus that comes to him, is to  take care that the purposes for which he spends it shall not have a degrading, pauperizing tendency upon  its recipients, but that his trust shall be so administered  to stimulate the best and most aspiring poor of the community to further efforts for their own improvement. </a:t>
            </a:r>
          </a:p>
          <a:p>
            <a:pPr marL="457200" lvl="1" indent="-228600">
              <a:lnSpc>
                <a:spcPct val="120000"/>
              </a:lnSpc>
              <a:buFont typeface="Times New Roman" pitchFamily="18" charset="0"/>
              <a:buAutoNum type="arabicPeriod"/>
            </a:pPr>
            <a:r>
              <a:rPr lang="en-US" sz="1300" dirty="0"/>
              <a:t>Standing apart by itself there is the </a:t>
            </a:r>
            <a:r>
              <a:rPr lang="en-US" sz="1300" b="1" dirty="0"/>
              <a:t>founding of a university</a:t>
            </a:r>
            <a:r>
              <a:rPr lang="en-US" sz="1300" dirty="0"/>
              <a:t> by men enormously rich, such  men as must necessarily be few in any country.</a:t>
            </a:r>
          </a:p>
          <a:p>
            <a:pPr marL="457200" lvl="1" indent="-228600">
              <a:lnSpc>
                <a:spcPct val="120000"/>
              </a:lnSpc>
              <a:buFont typeface="Times New Roman" pitchFamily="18" charset="0"/>
              <a:buAutoNum type="arabicPeriod"/>
            </a:pPr>
            <a:r>
              <a:rPr lang="en-US" sz="1300" dirty="0"/>
              <a:t>The result of my own study of the question, What is the best gift which can be given to a community? is that a </a:t>
            </a:r>
            <a:r>
              <a:rPr lang="en-US" sz="1300" b="1" dirty="0"/>
              <a:t>free library</a:t>
            </a:r>
            <a:r>
              <a:rPr lang="en-US" sz="1300" dirty="0"/>
              <a:t> occupies the first place, provided the community will accept and maintain it as a public institution, as much a part of the city property as its public schools, and, indeed, an adjunct to these. </a:t>
            </a:r>
          </a:p>
          <a:p>
            <a:pPr marL="457200" lvl="1" indent="-228600">
              <a:lnSpc>
                <a:spcPct val="120000"/>
              </a:lnSpc>
              <a:buFont typeface="Times New Roman" pitchFamily="18" charset="0"/>
              <a:buAutoNum type="arabicPeriod"/>
            </a:pPr>
            <a:r>
              <a:rPr lang="en-US" sz="1300" dirty="0"/>
              <a:t>We have another most important department in which great sums can be worthily used—the founding or extension of </a:t>
            </a:r>
            <a:r>
              <a:rPr lang="en-US" sz="1300" b="1" dirty="0"/>
              <a:t>hospitals, medical colleges, laboratories</a:t>
            </a:r>
            <a:r>
              <a:rPr lang="en-US" sz="1300" dirty="0"/>
              <a:t>, and other institutions connected with the alleviation of human suffering, and especially with the prevention rather than with the cure of human ills. </a:t>
            </a:r>
          </a:p>
          <a:p>
            <a:pPr marL="457200" lvl="1" indent="-228600">
              <a:lnSpc>
                <a:spcPct val="120000"/>
              </a:lnSpc>
              <a:buFont typeface="Times New Roman" pitchFamily="18" charset="0"/>
              <a:buAutoNum type="arabicPeriod"/>
            </a:pPr>
            <a:r>
              <a:rPr lang="en-US" sz="1300" dirty="0"/>
              <a:t>In the very front rank of benefactions </a:t>
            </a:r>
            <a:r>
              <a:rPr lang="en-US" sz="1300" b="1" dirty="0"/>
              <a:t>public parks</a:t>
            </a:r>
            <a:r>
              <a:rPr lang="en-US" sz="1300" dirty="0"/>
              <a:t> should be placed, always provided that the community undertakes to maintain, beautify, and preserve them inviolate.</a:t>
            </a:r>
          </a:p>
          <a:p>
            <a:pPr marL="457200" lvl="1" indent="-228600">
              <a:lnSpc>
                <a:spcPct val="120000"/>
              </a:lnSpc>
              <a:buFont typeface="Times New Roman" pitchFamily="18" charset="0"/>
              <a:buAutoNum type="arabicPeriod"/>
            </a:pPr>
            <a:r>
              <a:rPr lang="en-US" sz="1300" dirty="0"/>
              <a:t>We have another good use for surplus wealth in providing our cities with </a:t>
            </a:r>
            <a:r>
              <a:rPr lang="en-US" sz="1300" b="1" dirty="0"/>
              <a:t>halls suitable for meetings</a:t>
            </a:r>
            <a:r>
              <a:rPr lang="en-US" sz="1300" dirty="0"/>
              <a:t> all kinds, and for concerts of elevating music. </a:t>
            </a:r>
          </a:p>
          <a:p>
            <a:pPr marL="457200" lvl="1" indent="-228600">
              <a:lnSpc>
                <a:spcPct val="120000"/>
              </a:lnSpc>
              <a:buFont typeface="Times New Roman" pitchFamily="18" charset="0"/>
              <a:buAutoNum type="arabicPeriod"/>
            </a:pPr>
            <a:r>
              <a:rPr lang="en-US" sz="1300" dirty="0"/>
              <a:t>In another respect we are still much behind Europe. A form of beneficence which is not uncommon there is providing </a:t>
            </a:r>
            <a:r>
              <a:rPr lang="en-US" sz="1300" b="1" dirty="0"/>
              <a:t>swimming-baths</a:t>
            </a:r>
            <a:r>
              <a:rPr lang="en-US" sz="1300" dirty="0"/>
              <a:t> for the people. </a:t>
            </a:r>
          </a:p>
          <a:p>
            <a:pPr marL="457200" lvl="1" indent="-228600">
              <a:lnSpc>
                <a:spcPct val="120000"/>
              </a:lnSpc>
              <a:buFont typeface="Times New Roman" pitchFamily="18" charset="0"/>
              <a:buAutoNum type="arabicPeriod"/>
            </a:pPr>
            <a:r>
              <a:rPr lang="en-US" sz="1300" b="1" dirty="0"/>
              <a:t>Churches</a:t>
            </a:r>
            <a:r>
              <a:rPr lang="en-US" sz="1300" dirty="0"/>
              <a:t> as fields for the use of surplus wealth have purposely been reserved until the last because, these being sectarian, every man will be governed a in his action in regard to them by his own attachments.</a:t>
            </a:r>
          </a:p>
          <a:p>
            <a:pPr>
              <a:lnSpc>
                <a:spcPct val="120000"/>
              </a:lnSpc>
              <a:buFont typeface="Times New Roman" pitchFamily="18" charset="0"/>
              <a:buNone/>
            </a:pPr>
            <a:r>
              <a:rPr lang="en-US" sz="1400" b="1" dirty="0"/>
              <a:t>The gospel of wealth but echoes Christ’s words. It calls upon the millionaire to sell all that he hath and give it in the highest and best form to the poor by administering his estate himself for the good of his fellows, before he is called upon to lie down and rest upon the bosom of Mother Earth</a:t>
            </a:r>
            <a:r>
              <a:rPr lang="en-US" sz="1400" dirty="0"/>
              <a:t>. So doing, he will approach his end no longer the ignoble hoarder of useless millions; poor, very poor indeed, in money, but rich, very rich, twenty times millionaire still, in the affection, gratitude, and admiration of his fellow-men, and—sweeter far—soothed and sustained by the still, small voice within, which, whispering, tells him that, because he has lived, perhaps one small part of the great world has been bettered just a little. This much is sure: against such riches as these no bar will be found at the gates of Paradise. </a:t>
            </a:r>
          </a:p>
        </p:txBody>
      </p:sp>
      <p:sp>
        <p:nvSpPr>
          <p:cNvPr id="283652" name="Text Box 4"/>
          <p:cNvSpPr txBox="1">
            <a:spLocks noChangeArrowheads="1"/>
          </p:cNvSpPr>
          <p:nvPr/>
        </p:nvSpPr>
        <p:spPr bwMode="auto">
          <a:xfrm>
            <a:off x="3962400" y="6477000"/>
            <a:ext cx="4572000" cy="214313"/>
          </a:xfrm>
          <a:prstGeom prst="rect">
            <a:avLst/>
          </a:prstGeom>
          <a:noFill/>
          <a:ln w="9525">
            <a:noFill/>
            <a:miter lim="800000"/>
            <a:headEnd/>
            <a:tailEnd/>
          </a:ln>
          <a:effectLst/>
        </p:spPr>
        <p:txBody>
          <a:bodyPr>
            <a:spAutoFit/>
          </a:bodyPr>
          <a:lstStyle/>
          <a:p>
            <a:pPr algn="l">
              <a:spcBef>
                <a:spcPct val="50000"/>
              </a:spcBef>
            </a:pPr>
            <a:r>
              <a:rPr lang="en-US" sz="800" b="0"/>
              <a:t>Andrew Carnegie, </a:t>
            </a:r>
            <a:r>
              <a:rPr lang="en-US" sz="800" b="0" i="1"/>
              <a:t>The Gospel of Wealth</a:t>
            </a:r>
            <a:r>
              <a:rPr lang="en-US" sz="800" b="0"/>
              <a:t> (The North American Review: Dec 1889).</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dirty="0" smtClean="0"/>
              <a:t>So Why Do We Seek Money?</a:t>
            </a:r>
            <a:endParaRPr lang="en-US" dirty="0"/>
          </a:p>
        </p:txBody>
      </p:sp>
      <p:sp>
        <p:nvSpPr>
          <p:cNvPr id="282627" name="Rectangle 3"/>
          <p:cNvSpPr>
            <a:spLocks noGrp="1" noChangeArrowheads="1"/>
          </p:cNvSpPr>
          <p:nvPr>
            <p:ph type="body" idx="1"/>
          </p:nvPr>
        </p:nvSpPr>
        <p:spPr>
          <a:xfrm>
            <a:off x="304800" y="990600"/>
            <a:ext cx="8610600" cy="5638800"/>
          </a:xfrm>
        </p:spPr>
        <p:txBody>
          <a:bodyPr>
            <a:normAutofit fontScale="85000" lnSpcReduction="20000"/>
          </a:bodyPr>
          <a:lstStyle/>
          <a:p>
            <a:pPr>
              <a:lnSpc>
                <a:spcPct val="120000"/>
              </a:lnSpc>
            </a:pPr>
            <a:r>
              <a:rPr lang="en-US" dirty="0"/>
              <a:t>According to </a:t>
            </a:r>
            <a:r>
              <a:rPr lang="en-US" dirty="0" err="1"/>
              <a:t>Scipion</a:t>
            </a:r>
            <a:r>
              <a:rPr lang="en-US" dirty="0"/>
              <a:t> de </a:t>
            </a:r>
            <a:r>
              <a:rPr lang="en-US" dirty="0" err="1"/>
              <a:t>Gramont</a:t>
            </a:r>
            <a:r>
              <a:rPr lang="en-US" dirty="0"/>
              <a:t> (1620</a:t>
            </a:r>
            <a:r>
              <a:rPr lang="en-US" dirty="0" smtClean="0"/>
              <a:t>):</a:t>
            </a:r>
            <a:endParaRPr lang="en-US" dirty="0"/>
          </a:p>
          <a:p>
            <a:pPr lvl="1">
              <a:lnSpc>
                <a:spcPct val="120000"/>
              </a:lnSpc>
              <a:buNone/>
            </a:pPr>
            <a:r>
              <a:rPr lang="en-US" dirty="0" smtClean="0"/>
              <a:t>“</a:t>
            </a:r>
            <a:r>
              <a:rPr lang="en-US" dirty="0">
                <a:solidFill>
                  <a:schemeClr val="tx1"/>
                </a:solidFill>
                <a:latin typeface="+mn-lt"/>
                <a:ea typeface="+mn-ea"/>
                <a:cs typeface="+mn-cs"/>
              </a:rPr>
              <a:t>Money</a:t>
            </a:r>
            <a:r>
              <a:rPr lang="en-US" dirty="0" smtClean="0"/>
              <a:t>, said the seven sages of Greece, is the </a:t>
            </a:r>
            <a:r>
              <a:rPr lang="en-US" dirty="0">
                <a:solidFill>
                  <a:schemeClr val="tx1"/>
                </a:solidFill>
                <a:latin typeface="+mn-lt"/>
                <a:ea typeface="+mn-ea"/>
                <a:cs typeface="+mn-cs"/>
              </a:rPr>
              <a:t>blood</a:t>
            </a:r>
            <a:r>
              <a:rPr lang="en-US" dirty="0" smtClean="0"/>
              <a:t> and </a:t>
            </a:r>
            <a:r>
              <a:rPr lang="en-US" dirty="0">
                <a:solidFill>
                  <a:schemeClr val="tx1"/>
                </a:solidFill>
                <a:latin typeface="+mn-lt"/>
                <a:ea typeface="+mn-ea"/>
                <a:cs typeface="+mn-cs"/>
              </a:rPr>
              <a:t>soul</a:t>
            </a:r>
            <a:r>
              <a:rPr lang="en-US" dirty="0" smtClean="0"/>
              <a:t> of </a:t>
            </a:r>
            <a:r>
              <a:rPr lang="en-US" dirty="0">
                <a:solidFill>
                  <a:schemeClr val="tx1"/>
                </a:solidFill>
                <a:latin typeface="+mn-lt"/>
                <a:ea typeface="+mn-ea"/>
                <a:cs typeface="+mn-cs"/>
              </a:rPr>
              <a:t>men</a:t>
            </a:r>
            <a:r>
              <a:rPr lang="en-US" dirty="0" smtClean="0"/>
              <a:t> and </a:t>
            </a:r>
            <a:r>
              <a:rPr lang="en-US" dirty="0">
                <a:solidFill>
                  <a:schemeClr val="tx1"/>
                </a:solidFill>
                <a:latin typeface="+mn-lt"/>
                <a:ea typeface="+mn-ea"/>
                <a:cs typeface="+mn-cs"/>
              </a:rPr>
              <a:t>he</a:t>
            </a:r>
            <a:r>
              <a:rPr lang="en-US" dirty="0" smtClean="0"/>
              <a:t> who </a:t>
            </a:r>
            <a:r>
              <a:rPr lang="en-US" dirty="0">
                <a:solidFill>
                  <a:schemeClr val="tx1"/>
                </a:solidFill>
                <a:latin typeface="+mn-lt"/>
                <a:ea typeface="+mn-ea"/>
                <a:cs typeface="+mn-cs"/>
              </a:rPr>
              <a:t>has</a:t>
            </a:r>
            <a:r>
              <a:rPr lang="en-US" dirty="0" smtClean="0"/>
              <a:t> </a:t>
            </a:r>
            <a:r>
              <a:rPr lang="en-US" dirty="0">
                <a:solidFill>
                  <a:schemeClr val="tx1"/>
                </a:solidFill>
                <a:latin typeface="+mn-lt"/>
                <a:ea typeface="+mn-ea"/>
                <a:cs typeface="+mn-cs"/>
              </a:rPr>
              <a:t>none</a:t>
            </a:r>
            <a:r>
              <a:rPr lang="en-US" dirty="0" smtClean="0"/>
              <a:t> </a:t>
            </a:r>
            <a:r>
              <a:rPr lang="en-US" dirty="0">
                <a:solidFill>
                  <a:schemeClr val="tx1"/>
                </a:solidFill>
                <a:latin typeface="+mn-lt"/>
                <a:ea typeface="+mn-ea"/>
                <a:cs typeface="+mn-cs"/>
              </a:rPr>
              <a:t>wanders</a:t>
            </a:r>
            <a:r>
              <a:rPr lang="en-US" dirty="0" smtClean="0"/>
              <a:t> </a:t>
            </a:r>
            <a:r>
              <a:rPr lang="en-US" dirty="0">
                <a:solidFill>
                  <a:schemeClr val="tx1"/>
                </a:solidFill>
                <a:latin typeface="+mn-lt"/>
                <a:ea typeface="+mn-ea"/>
                <a:cs typeface="+mn-cs"/>
              </a:rPr>
              <a:t>dead</a:t>
            </a:r>
            <a:r>
              <a:rPr lang="en-US" dirty="0" smtClean="0"/>
              <a:t> </a:t>
            </a:r>
            <a:r>
              <a:rPr lang="en-US" dirty="0">
                <a:solidFill>
                  <a:schemeClr val="tx1"/>
                </a:solidFill>
                <a:latin typeface="+mn-lt"/>
                <a:ea typeface="+mn-ea"/>
                <a:cs typeface="+mn-cs"/>
              </a:rPr>
              <a:t>among</a:t>
            </a:r>
            <a:r>
              <a:rPr lang="en-US" dirty="0" smtClean="0"/>
              <a:t> the </a:t>
            </a:r>
            <a:r>
              <a:rPr lang="en-US" dirty="0">
                <a:solidFill>
                  <a:schemeClr val="tx1"/>
                </a:solidFill>
                <a:latin typeface="+mn-lt"/>
                <a:ea typeface="+mn-ea"/>
                <a:cs typeface="+mn-cs"/>
              </a:rPr>
              <a:t>living</a:t>
            </a:r>
            <a:r>
              <a:rPr lang="en-US" dirty="0" smtClean="0"/>
              <a:t>.” </a:t>
            </a:r>
          </a:p>
          <a:p>
            <a:pPr>
              <a:lnSpc>
                <a:spcPct val="120000"/>
              </a:lnSpc>
            </a:pPr>
            <a:endParaRPr lang="en-US" sz="1500" dirty="0"/>
          </a:p>
          <a:p>
            <a:pPr>
              <a:lnSpc>
                <a:spcPct val="120000"/>
              </a:lnSpc>
            </a:pPr>
            <a:r>
              <a:rPr lang="en-US" dirty="0" smtClean="0"/>
              <a:t>And according to Leland Stanford (1824-1893):</a:t>
            </a:r>
          </a:p>
          <a:p>
            <a:pPr lvl="1">
              <a:lnSpc>
                <a:spcPct val="120000"/>
              </a:lnSpc>
              <a:buNone/>
            </a:pPr>
            <a:r>
              <a:rPr lang="en-US" dirty="0" smtClean="0"/>
              <a:t>“Money has little value to its possessor unless it also has value to others.”</a:t>
            </a:r>
          </a:p>
          <a:p>
            <a:pPr>
              <a:lnSpc>
                <a:spcPct val="120000"/>
              </a:lnSpc>
            </a:pPr>
            <a:endParaRPr lang="en-US" sz="1500" dirty="0"/>
          </a:p>
          <a:p>
            <a:pPr>
              <a:lnSpc>
                <a:spcPct val="120000"/>
              </a:lnSpc>
            </a:pPr>
            <a:r>
              <a:rPr lang="en-US" dirty="0" smtClean="0"/>
              <a:t>And according to Carl Sandburg (1878-1967): </a:t>
            </a:r>
          </a:p>
          <a:p>
            <a:pPr lvl="1">
              <a:lnSpc>
                <a:spcPct val="120000"/>
              </a:lnSpc>
              <a:buNone/>
            </a:pPr>
            <a:r>
              <a:rPr lang="en-US" dirty="0" smtClean="0"/>
              <a:t>“Money is power, freedom, a cushion, the root of all evil, the sum of blessings.”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3400" y="304800"/>
            <a:ext cx="8001000" cy="457200"/>
          </a:xfrm>
        </p:spPr>
        <p:txBody>
          <a:bodyPr/>
          <a:lstStyle/>
          <a:p>
            <a:r>
              <a:rPr lang="en-US" dirty="0" smtClean="0"/>
              <a:t>Other Voices</a:t>
            </a:r>
            <a:endParaRPr lang="en-US" dirty="0"/>
          </a:p>
        </p:txBody>
      </p:sp>
      <p:sp>
        <p:nvSpPr>
          <p:cNvPr id="281603" name="Rectangle 3"/>
          <p:cNvSpPr>
            <a:spLocks noGrp="1" noChangeArrowheads="1"/>
          </p:cNvSpPr>
          <p:nvPr>
            <p:ph type="body" idx="1"/>
          </p:nvPr>
        </p:nvSpPr>
        <p:spPr>
          <a:xfrm>
            <a:off x="228600" y="914400"/>
            <a:ext cx="8686800" cy="5715000"/>
          </a:xfrm>
        </p:spPr>
        <p:txBody>
          <a:bodyPr>
            <a:normAutofit/>
          </a:bodyPr>
          <a:lstStyle/>
          <a:p>
            <a:r>
              <a:rPr lang="en-US" sz="1400" dirty="0" smtClean="0"/>
              <a:t>Commerce penetrates the secret places of the world, approaches shores unseen, explores fearful wildernesses, and in tongues unknown and with barbaric peoples carries on the trade of mankind. The pursuit of commerce reconciles nations, calms wars, strengthens peace, and commutes the private good of individuals into the common benefit of all. </a:t>
            </a:r>
          </a:p>
          <a:p>
            <a:pPr lvl="1"/>
            <a:r>
              <a:rPr lang="en-US" sz="1400" dirty="0" smtClean="0"/>
              <a:t>Hugh of St. Victor, c. 1125 </a:t>
            </a:r>
          </a:p>
          <a:p>
            <a:endParaRPr lang="en-US" sz="800" dirty="0" smtClean="0"/>
          </a:p>
          <a:p>
            <a:r>
              <a:rPr lang="en-US" sz="1400" dirty="0" smtClean="0"/>
              <a:t>I don’t know which is the more useful to the state, a well-powdered lord who knows precisely when the king gets up in the morning … or a great merchant who enriches his country, sends orders from his office to </a:t>
            </a:r>
            <a:r>
              <a:rPr lang="en-US" sz="1400" dirty="0" err="1" smtClean="0"/>
              <a:t>Surat</a:t>
            </a:r>
            <a:r>
              <a:rPr lang="en-US" sz="1400" dirty="0" smtClean="0"/>
              <a:t> or to Cairo, and contributes to the well-being of the world. </a:t>
            </a:r>
          </a:p>
          <a:p>
            <a:pPr lvl="1"/>
            <a:r>
              <a:rPr lang="en-US" sz="1400" dirty="0" smtClean="0"/>
              <a:t>Voltaire, 1733 </a:t>
            </a:r>
          </a:p>
          <a:p>
            <a:endParaRPr lang="en-US" sz="800" dirty="0" smtClean="0"/>
          </a:p>
          <a:p>
            <a:r>
              <a:rPr lang="en-US" sz="1400" dirty="0" smtClean="0"/>
              <a:t>The progress of civilization, the commercial tendency of the age, the communication among the peoples, have infinitely multiplied and varied the means of individual happiness. To be happy, men need only to be left in perfect independence in all that concerns their occupations. Their undertakings, their sphere of activity, their fantasies. </a:t>
            </a:r>
          </a:p>
          <a:p>
            <a:pPr lvl="1"/>
            <a:r>
              <a:rPr lang="en-US" sz="1400" dirty="0" smtClean="0"/>
              <a:t>Benjamin Constant, 1814 </a:t>
            </a:r>
          </a:p>
          <a:p>
            <a:endParaRPr lang="en-US" sz="800" dirty="0" smtClean="0"/>
          </a:p>
          <a:p>
            <a:r>
              <a:rPr lang="en-US" sz="1400" dirty="0" smtClean="0"/>
              <a:t>Commerce is the name for free, mutual, and voluntary exchange among peoples. It is the  normal activity by which interdependence is realized and the common good of all served. It is an activity typically more unifying than politics, nationalism, religion, or conquest. Its nature is social, as is its function, and as are the virtues it inculcates.</a:t>
            </a:r>
          </a:p>
          <a:p>
            <a:pPr lvl="1"/>
            <a:r>
              <a:rPr lang="en-US" sz="1400" dirty="0" smtClean="0"/>
              <a:t>Michael Novak, 1984 </a:t>
            </a:r>
            <a:endParaRPr lang="en-US" sz="1400" dirty="0"/>
          </a:p>
        </p:txBody>
      </p:sp>
      <p:sp>
        <p:nvSpPr>
          <p:cNvPr id="4" name="TextBox 3"/>
          <p:cNvSpPr txBox="1"/>
          <p:nvPr/>
        </p:nvSpPr>
        <p:spPr>
          <a:xfrm>
            <a:off x="3581400" y="6400800"/>
            <a:ext cx="4876800" cy="215444"/>
          </a:xfrm>
          <a:prstGeom prst="rect">
            <a:avLst/>
          </a:prstGeom>
          <a:noFill/>
        </p:spPr>
        <p:txBody>
          <a:bodyPr wrap="square" rtlCol="0">
            <a:spAutoFit/>
          </a:bodyPr>
          <a:lstStyle/>
          <a:p>
            <a:pPr algn="l"/>
            <a:r>
              <a:rPr lang="en-US" sz="800" b="0" dirty="0" smtClean="0"/>
              <a:t>Quoted in Deidre N. McCloskey, </a:t>
            </a:r>
            <a:r>
              <a:rPr lang="en-US" sz="800" b="0" i="1" dirty="0" smtClean="0"/>
              <a:t>The Bourgeois Virtues </a:t>
            </a:r>
            <a:r>
              <a:rPr lang="en-US" sz="800" b="0" dirty="0" smtClean="0"/>
              <a:t>(University of Chicago Press: 2006)</a:t>
            </a:r>
            <a:endParaRPr lang="en-US" sz="8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533400" y="228600"/>
            <a:ext cx="8001000" cy="304800"/>
          </a:xfrm>
        </p:spPr>
        <p:txBody>
          <a:bodyPr/>
          <a:lstStyle/>
          <a:p>
            <a:r>
              <a:rPr lang="en-US" sz="2400" dirty="0" smtClean="0"/>
              <a:t>The Bourgeois Virtues</a:t>
            </a:r>
            <a:endParaRPr lang="en-US" sz="2400" dirty="0"/>
          </a:p>
        </p:txBody>
      </p:sp>
      <p:sp>
        <p:nvSpPr>
          <p:cNvPr id="281603" name="Rectangle 3"/>
          <p:cNvSpPr>
            <a:spLocks noGrp="1" noChangeArrowheads="1"/>
          </p:cNvSpPr>
          <p:nvPr>
            <p:ph type="body" idx="1"/>
          </p:nvPr>
        </p:nvSpPr>
        <p:spPr>
          <a:xfrm>
            <a:off x="152400" y="609600"/>
            <a:ext cx="8839200" cy="6019800"/>
          </a:xfrm>
        </p:spPr>
        <p:txBody>
          <a:bodyPr>
            <a:noAutofit/>
          </a:bodyPr>
          <a:lstStyle/>
          <a:p>
            <a:pPr>
              <a:lnSpc>
                <a:spcPct val="120000"/>
              </a:lnSpc>
            </a:pPr>
            <a:r>
              <a:rPr lang="en-US" sz="1100" dirty="0" smtClean="0"/>
              <a:t>The leading bourgeois virtue is the </a:t>
            </a:r>
            <a:r>
              <a:rPr lang="en-US" sz="1100" b="1" dirty="0" smtClean="0"/>
              <a:t>Prudence</a:t>
            </a:r>
            <a:r>
              <a:rPr lang="en-US" sz="1100" dirty="0" smtClean="0"/>
              <a:t> to buy low and sell high. I admit it. There. But it is also the prudence to trade rather than to invade, to calculate the consequences, to pursue the good with competence …. </a:t>
            </a:r>
          </a:p>
          <a:p>
            <a:pPr>
              <a:lnSpc>
                <a:spcPct val="120000"/>
              </a:lnSpc>
            </a:pPr>
            <a:r>
              <a:rPr lang="en-US" sz="1100" dirty="0" smtClean="0"/>
              <a:t>Other bourgeois virtue is the </a:t>
            </a:r>
            <a:r>
              <a:rPr lang="en-US" sz="1100" b="1" dirty="0" smtClean="0"/>
              <a:t>Temperance</a:t>
            </a:r>
            <a:r>
              <a:rPr lang="en-US" sz="1100" dirty="0" smtClean="0"/>
              <a:t> to save and accumulate, of course. But it is also the temperance to educate oneself in business and in life, to listen to the customer humbly, to resist the temptations to cheat, to ask quietly whether there might be a compromise…. </a:t>
            </a:r>
          </a:p>
          <a:p>
            <a:pPr>
              <a:lnSpc>
                <a:spcPct val="120000"/>
              </a:lnSpc>
            </a:pPr>
            <a:r>
              <a:rPr lang="en-US" sz="1100" dirty="0" smtClean="0"/>
              <a:t> A third is the </a:t>
            </a:r>
            <a:r>
              <a:rPr lang="en-US" sz="1100" b="1" dirty="0" smtClean="0"/>
              <a:t>Justice</a:t>
            </a:r>
            <a:r>
              <a:rPr lang="en-US" sz="1100" dirty="0" smtClean="0"/>
              <a:t> to insist on private property honestly acquired. But it is also the justice to pay willingly for good work, to honor labor, to break down privilege, to value people for what they can do rather than for who they are, to view success without envy…. </a:t>
            </a:r>
          </a:p>
          <a:p>
            <a:pPr>
              <a:lnSpc>
                <a:spcPct val="120000"/>
              </a:lnSpc>
            </a:pPr>
            <a:r>
              <a:rPr lang="en-US" sz="1100" dirty="0" smtClean="0"/>
              <a:t>Fourth is the </a:t>
            </a:r>
            <a:r>
              <a:rPr lang="en-US" sz="1100" b="1" dirty="0" smtClean="0"/>
              <a:t>Courage</a:t>
            </a:r>
            <a:r>
              <a:rPr lang="en-US" sz="1100" dirty="0" smtClean="0"/>
              <a:t> to venture on new ways of business. But it is also the courage to overcome the fear of change, to bear defeat unto bankruptcy, to be courteous to new ideas, to wake up next morning and face fresh work with cheer, resisting the despairing pessimism of the clerisy 1848 to the present. And so the bourgeoisie can have Prudence, Temperance, Justice, and Courage, the pagan four. Or the Scottish three—Prudence, Temperance, and Justice, the artificial virtues—plus enterprise, that is. Courage with another dose of Temperance. </a:t>
            </a:r>
          </a:p>
          <a:p>
            <a:pPr>
              <a:lnSpc>
                <a:spcPct val="120000"/>
              </a:lnSpc>
            </a:pPr>
            <a:r>
              <a:rPr lang="en-US" sz="1100" dirty="0" smtClean="0"/>
              <a:t>Beyond the pagan virtues is the </a:t>
            </a:r>
            <a:r>
              <a:rPr lang="en-US" sz="1100" b="1" dirty="0" smtClean="0"/>
              <a:t>Love</a:t>
            </a:r>
            <a:r>
              <a:rPr lang="en-US" sz="1100" dirty="0" smtClean="0"/>
              <a:t> to take care of one’s own, yes. But it is also a bourgeois love to care for employees and partners and colleagues and customers and fellow citizens, to wish well of humankind, to seek God, finding human and transcendent connection in the marketplace…. </a:t>
            </a:r>
          </a:p>
          <a:p>
            <a:pPr>
              <a:lnSpc>
                <a:spcPct val="120000"/>
              </a:lnSpc>
            </a:pPr>
            <a:r>
              <a:rPr lang="en-US" sz="1100" dirty="0" smtClean="0"/>
              <a:t>Another is the </a:t>
            </a:r>
            <a:r>
              <a:rPr lang="en-US" sz="1100" b="1" dirty="0" smtClean="0"/>
              <a:t>Faith</a:t>
            </a:r>
            <a:r>
              <a:rPr lang="en-US" sz="1100" dirty="0" smtClean="0"/>
              <a:t> to honor one’s community of business. But it is also the faith to build monuments to the glorious past, to sustain traditions of commerce, of learning, of religion, finding identity in Amsterdam and Chicago and Osaka. </a:t>
            </a:r>
          </a:p>
          <a:p>
            <a:pPr>
              <a:lnSpc>
                <a:spcPct val="120000"/>
              </a:lnSpc>
            </a:pPr>
            <a:r>
              <a:rPr lang="en-US" sz="1100" dirty="0" smtClean="0"/>
              <a:t>Another is the </a:t>
            </a:r>
            <a:r>
              <a:rPr lang="en-US" sz="1100" b="1" dirty="0" smtClean="0"/>
              <a:t>Hope</a:t>
            </a:r>
            <a:r>
              <a:rPr lang="en-US" sz="1100" dirty="0" smtClean="0"/>
              <a:t> to imagine a better machine. But it is also the hope to see the future as something other than stagnation or eternal recurrence, to infuse the day’s work with a purpose, seeing one’s labor as a glorious call…. So the bourgeoisie can have Faith, Hope, and Love, these three, the theological virtues. </a:t>
            </a:r>
          </a:p>
          <a:p>
            <a:pPr>
              <a:lnSpc>
                <a:spcPct val="120000"/>
              </a:lnSpc>
            </a:pPr>
            <a:r>
              <a:rPr lang="en-US" sz="1100" b="1" dirty="0" smtClean="0"/>
              <a:t>That is, the bourgeois virtues are merely the seven virtues exercised in a commercial society</a:t>
            </a:r>
            <a:r>
              <a:rPr lang="en-US" sz="1100" dirty="0" smtClean="0"/>
              <a:t>. They are not hypothetical. For centuries in Venice and Holland and then in England and Scotland and British North America, then in Belgium, Northern France, the Rhineland, Sydney, Cleveland, Los Angeles, Bombay, Shanghai, and in a widening array of places elsewhere, against hardy traditions of aristocratic and peasant virtues, we have practiced them. </a:t>
            </a:r>
            <a:r>
              <a:rPr lang="en-US" sz="1100" b="1" dirty="0" smtClean="0"/>
              <a:t>We have fallen repeatedly, of course, into bourgeois vices. Sin is original. But we live in a commercial society, most of us, and capitalism is not automatically vicious or sinful. Rather the contrary. </a:t>
            </a:r>
          </a:p>
          <a:p>
            <a:pPr>
              <a:lnSpc>
                <a:spcPct val="120000"/>
              </a:lnSpc>
            </a:pPr>
            <a:r>
              <a:rPr lang="en-US" sz="1100" b="1" dirty="0" smtClean="0"/>
              <a:t>Bourgeois virtues” is no contradiction. It is the way we live now, mainly. At work, on our good days, and the way we should, Mondays through Fridays. </a:t>
            </a:r>
            <a:endParaRPr lang="en-US" sz="1100" b="1" dirty="0"/>
          </a:p>
        </p:txBody>
      </p:sp>
      <p:sp>
        <p:nvSpPr>
          <p:cNvPr id="4" name="TextBox 3"/>
          <p:cNvSpPr txBox="1"/>
          <p:nvPr/>
        </p:nvSpPr>
        <p:spPr>
          <a:xfrm>
            <a:off x="4114800" y="6477000"/>
            <a:ext cx="4495800" cy="215444"/>
          </a:xfrm>
          <a:prstGeom prst="rect">
            <a:avLst/>
          </a:prstGeom>
          <a:noFill/>
        </p:spPr>
        <p:txBody>
          <a:bodyPr wrap="square" rtlCol="0">
            <a:spAutoFit/>
          </a:bodyPr>
          <a:lstStyle/>
          <a:p>
            <a:pPr algn="l"/>
            <a:r>
              <a:rPr lang="en-US" sz="800" b="0" dirty="0" smtClean="0"/>
              <a:t>Deidre N. McCloskey, </a:t>
            </a:r>
            <a:r>
              <a:rPr lang="en-US" sz="800" b="0" i="1" dirty="0" smtClean="0"/>
              <a:t>The Bourgeois Virtues </a:t>
            </a:r>
            <a:r>
              <a:rPr lang="en-US" sz="800" b="0" dirty="0" smtClean="0"/>
              <a:t>(University of Chicago Press: 2006)</a:t>
            </a:r>
            <a:endParaRPr lang="en-US" sz="800" b="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09600" y="304800"/>
            <a:ext cx="7866063" cy="539750"/>
          </a:xfrm>
        </p:spPr>
        <p:txBody>
          <a:bodyPr/>
          <a:lstStyle/>
          <a:p>
            <a:r>
              <a:rPr lang="en-US" altLang="en-US" dirty="0"/>
              <a:t>What Is the Purpose of Business?</a:t>
            </a:r>
            <a:endParaRPr lang="en-US" altLang="en-US" b="0" dirty="0"/>
          </a:p>
        </p:txBody>
      </p:sp>
      <p:sp>
        <p:nvSpPr>
          <p:cNvPr id="164867" name="Rectangle 3"/>
          <p:cNvSpPr>
            <a:spLocks noGrp="1" noChangeArrowheads="1"/>
          </p:cNvSpPr>
          <p:nvPr>
            <p:ph type="body" idx="1"/>
          </p:nvPr>
        </p:nvSpPr>
        <p:spPr>
          <a:xfrm>
            <a:off x="304800" y="990600"/>
            <a:ext cx="6477000" cy="5486400"/>
          </a:xfrm>
        </p:spPr>
        <p:txBody>
          <a:bodyPr>
            <a:normAutofit fontScale="55000" lnSpcReduction="20000"/>
          </a:bodyPr>
          <a:lstStyle/>
          <a:p>
            <a:pPr>
              <a:lnSpc>
                <a:spcPct val="120000"/>
              </a:lnSpc>
            </a:pPr>
            <a:r>
              <a:rPr lang="en-US" altLang="en-US" dirty="0"/>
              <a:t>Per Theodore Levitt (Harvard),</a:t>
            </a:r>
          </a:p>
          <a:p>
            <a:pPr marL="514350" indent="-514350">
              <a:lnSpc>
                <a:spcPct val="120000"/>
              </a:lnSpc>
              <a:buFont typeface="+mj-lt"/>
              <a:buAutoNum type="arabicPeriod"/>
              <a:defRPr/>
            </a:pPr>
            <a:r>
              <a:rPr lang="en-US" dirty="0"/>
              <a:t>The purpose of a business is to create and keep a customer.</a:t>
            </a:r>
            <a:endParaRPr lang="en-US" sz="2000" dirty="0"/>
          </a:p>
          <a:p>
            <a:pPr marL="514350" indent="-514350">
              <a:lnSpc>
                <a:spcPct val="120000"/>
              </a:lnSpc>
              <a:buFont typeface="+mj-lt"/>
              <a:buAutoNum type="arabicPeriod"/>
              <a:defRPr/>
            </a:pPr>
            <a:r>
              <a:rPr lang="en-US" dirty="0"/>
              <a:t>To do that you have to deliver goods and services that people want and value at prices that are attractive.</a:t>
            </a:r>
            <a:endParaRPr lang="en-US" sz="2000" dirty="0"/>
          </a:p>
          <a:p>
            <a:pPr marL="514350" indent="-514350">
              <a:lnSpc>
                <a:spcPct val="120000"/>
              </a:lnSpc>
              <a:buFont typeface="+mj-lt"/>
              <a:buAutoNum type="arabicPeriod"/>
              <a:defRPr/>
            </a:pPr>
            <a:r>
              <a:rPr lang="en-US" dirty="0"/>
              <a:t>To continue to do that, the enterprise must produce revenues in sufficient excess of cost, in sufficient quantity, and with sufficient regularity to attract and hold investors.</a:t>
            </a:r>
            <a:endParaRPr lang="en-US" sz="2000" dirty="0"/>
          </a:p>
          <a:p>
            <a:pPr marL="514350" indent="-514350">
              <a:lnSpc>
                <a:spcPct val="120000"/>
              </a:lnSpc>
              <a:buFont typeface="+mj-lt"/>
              <a:buAutoNum type="arabicPeriod"/>
              <a:defRPr/>
            </a:pPr>
            <a:r>
              <a:rPr lang="en-US" dirty="0"/>
              <a:t>No enterprise, no matter how small, can do this by instinct or accident.  Businesses must clarify their purposes, strategies, and plans.  And these must be clearly communicated to investors and employees.</a:t>
            </a:r>
            <a:endParaRPr lang="en-US" sz="2000" dirty="0"/>
          </a:p>
          <a:p>
            <a:pPr marL="514350" indent="-514350">
              <a:lnSpc>
                <a:spcPct val="120000"/>
              </a:lnSpc>
              <a:buFont typeface="+mj-lt"/>
              <a:buAutoNum type="arabicPeriod"/>
              <a:defRPr/>
            </a:pPr>
            <a:r>
              <a:rPr lang="en-US" dirty="0"/>
              <a:t>And in all cases, there must be an appropriate system of rewards, audits, and controls to ensure that what is supposed to happen actually happens, and if not that the situation is quickly rectified.</a:t>
            </a:r>
            <a:endParaRPr lang="en-US" sz="2000" dirty="0"/>
          </a:p>
        </p:txBody>
      </p:sp>
      <p:pic>
        <p:nvPicPr>
          <p:cNvPr id="164868" name="Picture 4"/>
          <p:cNvPicPr>
            <a:picLocks noChangeAspect="1" noChangeArrowheads="1"/>
          </p:cNvPicPr>
          <p:nvPr/>
        </p:nvPicPr>
        <p:blipFill>
          <a:blip r:embed="rId3" cstate="print"/>
          <a:srcRect/>
          <a:stretch>
            <a:fillRect/>
          </a:stretch>
        </p:blipFill>
        <p:spPr bwMode="auto">
          <a:xfrm>
            <a:off x="7143235" y="914400"/>
            <a:ext cx="1657865" cy="1752600"/>
          </a:xfrm>
          <a:prstGeom prst="rect">
            <a:avLst/>
          </a:prstGeom>
          <a:noFill/>
          <a:ln w="9525">
            <a:noFill/>
            <a:miter lim="800000"/>
            <a:headEnd/>
            <a:tailEnd/>
          </a:ln>
        </p:spPr>
      </p:pic>
      <p:sp>
        <p:nvSpPr>
          <p:cNvPr id="5" name="TextBox 4"/>
          <p:cNvSpPr txBox="1"/>
          <p:nvPr/>
        </p:nvSpPr>
        <p:spPr>
          <a:xfrm>
            <a:off x="7239000" y="2667000"/>
            <a:ext cx="1524000" cy="246221"/>
          </a:xfrm>
          <a:prstGeom prst="rect">
            <a:avLst/>
          </a:prstGeom>
          <a:noFill/>
        </p:spPr>
        <p:txBody>
          <a:bodyPr wrap="square" rtlCol="0">
            <a:spAutoFit/>
          </a:bodyPr>
          <a:lstStyle/>
          <a:p>
            <a:pPr algn="ctr"/>
            <a:r>
              <a:rPr lang="en-US" sz="1000" b="0" dirty="0" smtClean="0"/>
              <a:t>1925 - 2006</a:t>
            </a:r>
            <a:endParaRPr lang="en-US" sz="1000" b="0" dirty="0"/>
          </a:p>
        </p:txBody>
      </p:sp>
      <p:sp>
        <p:nvSpPr>
          <p:cNvPr id="6" name="TextBox 4"/>
          <p:cNvSpPr txBox="1">
            <a:spLocks noChangeArrowheads="1"/>
          </p:cNvSpPr>
          <p:nvPr/>
        </p:nvSpPr>
        <p:spPr bwMode="auto">
          <a:xfrm>
            <a:off x="7696200" y="5410200"/>
            <a:ext cx="1219200" cy="584775"/>
          </a:xfrm>
          <a:prstGeom prst="rect">
            <a:avLst/>
          </a:prstGeom>
          <a:noFill/>
          <a:ln w="9525">
            <a:noFill/>
            <a:miter lim="800000"/>
            <a:headEnd/>
            <a:tailEnd/>
          </a:ln>
        </p:spPr>
        <p:txBody>
          <a:bodyPr wrap="square">
            <a:spAutoFit/>
          </a:bodyPr>
          <a:lstStyle/>
          <a:p>
            <a:pPr algn="l"/>
            <a:r>
              <a:rPr lang="en-US" sz="800" b="0" dirty="0"/>
              <a:t>Theodore M. Levitt, </a:t>
            </a:r>
            <a:r>
              <a:rPr lang="en-US" sz="800" b="0" i="1" dirty="0"/>
              <a:t>The Marketing Imagination</a:t>
            </a:r>
            <a:r>
              <a:rPr lang="en-US" sz="800" b="0" dirty="0"/>
              <a:t> (The Free Press: 1986).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Business and Capitalism</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85000" lnSpcReduction="10000"/>
          </a:bodyPr>
          <a:lstStyle/>
          <a:p>
            <a:pPr>
              <a:lnSpc>
                <a:spcPct val="120000"/>
              </a:lnSpc>
            </a:pPr>
            <a:r>
              <a:rPr lang="en-US" sz="1400" b="1" dirty="0" smtClean="0"/>
              <a:t>It is beyond argument that the nature and logic of those societies we commonly call capitalist are profoundly at variance with those of primitive or imperial or feudal societies</a:t>
            </a:r>
            <a:r>
              <a:rPr lang="en-US" sz="1400" dirty="0" smtClean="0"/>
              <a:t>. The nature of capitalism, evidenced not only in its business institutions but in the general behavioral dispositions and beliefs that make its institutions “work,” cannot be found in earlier forms of social organization; and the logic of capitalism, with its dramatic economic scenarios, similarly has no earlier parallel. A social formation that gives rise to such a distinctive life history assuredly deserves an identifying label that will call to attention the source of its unique momentum and character. </a:t>
            </a:r>
          </a:p>
          <a:p>
            <a:pPr>
              <a:lnSpc>
                <a:spcPct val="120000"/>
              </a:lnSpc>
            </a:pPr>
            <a:r>
              <a:rPr lang="en-US" sz="1400" b="1" dirty="0" smtClean="0"/>
              <a:t>We must begin by investigating the single most important element in capitalism</a:t>
            </a:r>
            <a:r>
              <a:rPr lang="en-US" sz="1400" dirty="0" smtClean="0"/>
              <a:t>—an element visible in the logic enacted by the world of business but originating deep within the system as an essential and indeed primary aspect of its behavioral orientation. </a:t>
            </a:r>
            <a:r>
              <a:rPr lang="en-US" sz="1400" b="1" dirty="0" smtClean="0"/>
              <a:t>This is the driving need to extract wealth from the productive activities of society in the form of capital. </a:t>
            </a:r>
          </a:p>
          <a:p>
            <a:pPr>
              <a:lnSpc>
                <a:spcPct val="120000"/>
              </a:lnSpc>
            </a:pPr>
            <a:r>
              <a:rPr lang="en-US" sz="1400" b="1" dirty="0" smtClean="0"/>
              <a:t>The extraction of wealth, as a flow of “surplus” production systematically channeled from the broad working body of society into the hands of a restricted group or class, is by no means peculiar to capitalism. Surplus itself, in all societies, refers to the difference between the volume of production needed to maintain the work force and the volume of production the work force produces. </a:t>
            </a:r>
            <a:r>
              <a:rPr lang="en-US" sz="1400" dirty="0" smtClean="0"/>
              <a:t>It is not always easy to measure this difference with exactitude, or to compare one surplus with another when the two are embodied in different kinds of goods. But the general notion of a margin over and above that required for the maintenance—the “reproduction”—of society is a basic concept of classical political economy that offers no stumbling block..</a:t>
            </a:r>
          </a:p>
          <a:p>
            <a:pPr>
              <a:lnSpc>
                <a:spcPct val="120000"/>
              </a:lnSpc>
            </a:pPr>
            <a:r>
              <a:rPr lang="en-US" sz="1400" dirty="0" smtClean="0"/>
              <a:t>We discover surplus in all societies that have made the leap from primitive communities into civilizations, a leap that is universally associated with the rise of some form of centralized state. Indeed, a principal aspect of, and perhaps reason for, the formation of these states has been precisely the facilitation of the extraction of surplus. From the greatly enhanced organizational capacities of the state arose the colossal citadels and monumental works of Egypt and Persia, the Incan and Mayan empires, the dynastic kingdoms of India and China. </a:t>
            </a:r>
          </a:p>
          <a:p>
            <a:pPr>
              <a:lnSpc>
                <a:spcPct val="120000"/>
              </a:lnSpc>
            </a:pPr>
            <a:r>
              <a:rPr lang="en-US" sz="1400" b="1" dirty="0" smtClean="0"/>
              <a:t>There is, however, a decisive difference between the character of the surplus products of these tributary societies and that of capitalism. In </a:t>
            </a:r>
            <a:r>
              <a:rPr lang="en-US" sz="1400" b="1" dirty="0" err="1" smtClean="0"/>
              <a:t>precapitalist</a:t>
            </a:r>
            <a:r>
              <a:rPr lang="en-US" sz="1400" b="1" dirty="0" smtClean="0"/>
              <a:t> societies surpluses assume the aspect of “wealth”—of desired objects—because they embody specific attributes that inhere in their physical characteristics</a:t>
            </a:r>
            <a:r>
              <a:rPr lang="en-US" sz="1400" dirty="0" smtClean="0"/>
              <a:t>. Wealth appears in such forms as goods or services devoted to luxury consumption, to the maintenance and deployment of armed force, to religious edifices, or simply to display. Wealth thereby takes on the properties of “use values,” to use the term that Marx adopts from Adam Smith and Aristotle, including not least the use value of expressing the might and grandeur of rulership itself. </a:t>
            </a:r>
          </a:p>
        </p:txBody>
      </p:sp>
      <p:sp>
        <p:nvSpPr>
          <p:cNvPr id="280582" name="Text Box 6"/>
          <p:cNvSpPr txBox="1">
            <a:spLocks noChangeArrowheads="1"/>
          </p:cNvSpPr>
          <p:nvPr/>
        </p:nvSpPr>
        <p:spPr bwMode="auto">
          <a:xfrm>
            <a:off x="4495800" y="6477000"/>
            <a:ext cx="40386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Robert </a:t>
            </a:r>
            <a:r>
              <a:rPr lang="en-US" sz="800" b="0" dirty="0" err="1" smtClean="0"/>
              <a:t>Heilbroner</a:t>
            </a:r>
            <a:r>
              <a:rPr lang="en-US" sz="800" b="0" dirty="0" smtClean="0"/>
              <a:t>, The Nature and Logic of Capitalism (W.W. Norton &amp; Co.: 1985).</a:t>
            </a:r>
            <a:endParaRPr lang="en-US" sz="8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Business and Capitalism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92500" lnSpcReduction="10000"/>
          </a:bodyPr>
          <a:lstStyle/>
          <a:p>
            <a:pPr>
              <a:lnSpc>
                <a:spcPct val="120000"/>
              </a:lnSpc>
            </a:pPr>
            <a:r>
              <a:rPr lang="en-US" sz="1400" dirty="0" smtClean="0"/>
              <a:t>Conspicuously absent from these means of utilizing wealth is its application for a purpose central to, and indeed constitutive of, capitalism. This is the use of wealth in various concrete forms, not as an end in itself, but as a means for gathering more wealth. The closest analogue to this, in ancient kingdoms, is the employment of military or religious or regal institutions and equipages, not merely as symbols of power and prestige desired for their own sakes but as instruments for military, religious, or dynastic expansion. </a:t>
            </a:r>
            <a:r>
              <a:rPr lang="en-US" sz="1400" b="1" dirty="0" smtClean="0"/>
              <a:t>We shall shortly see that there are more than superficial resemblances between this expansive use of surplus and that of capitalism, the common tie being the utilization of surplus to augment the power of a dominant class. Nevertheless, in ancient civilizations wealth itself is represented mainly by physical embodiments that are its sufficient reason for being, its final purpose. </a:t>
            </a:r>
          </a:p>
          <a:p>
            <a:pPr>
              <a:lnSpc>
                <a:spcPct val="120000"/>
              </a:lnSpc>
            </a:pPr>
            <a:r>
              <a:rPr lang="en-US" sz="1400" b="1" dirty="0" smtClean="0"/>
              <a:t>In contrast, in capitalism wealth inhabits material things only transiently. </a:t>
            </a:r>
            <a:r>
              <a:rPr lang="en-US" sz="1400" dirty="0" smtClean="0"/>
              <a:t>Thus </a:t>
            </a:r>
            <a:r>
              <a:rPr lang="en-US" sz="1400" dirty="0" err="1" smtClean="0"/>
              <a:t>Braudel</a:t>
            </a:r>
            <a:r>
              <a:rPr lang="en-US" sz="1400" dirty="0" smtClean="0"/>
              <a:t> is not correct when he writes: “capital or capital goods, which come to the same thing [my italics], can be divided into two categories: fixed capital which has a long or fairly long physical life …; and variable, working, or circulating capital...which is absorbed and swallowed up in the production process: seed-com, raw materials, semi-finished products, the money for all the various settlements of accounts.” This has the ring of easy familiarity, but it leads us away from rather than toward an understanding of what capital is. If capital were only goods used in production or money needed to buy materials and labor, then capital would be old as civilization, and there would be no purpose in singling it out as an identifying element of one kind of society, worthy of becoming, in fact, its historic badge. It is precisely the failure to recognize this distinctive aspect of capital that leads </a:t>
            </a:r>
            <a:r>
              <a:rPr lang="en-US" sz="1400" dirty="0" err="1" smtClean="0"/>
              <a:t>Braudel</a:t>
            </a:r>
            <a:r>
              <a:rPr lang="en-US" sz="1400" dirty="0" smtClean="0"/>
              <a:t> to the curiously indifferent attitude to capitalism that I have noted earlier. It is a failure shared by conventional economics as well, which treats capital as a material category of things, or as money, and which accords to it no special properties that would explain why the social formation in which we live is described as the “ism” of capital. </a:t>
            </a:r>
          </a:p>
          <a:p>
            <a:pPr>
              <a:lnSpc>
                <a:spcPct val="120000"/>
              </a:lnSpc>
            </a:pPr>
            <a:r>
              <a:rPr lang="en-US" sz="1400" b="1" dirty="0" smtClean="0"/>
              <a:t>What is capital, then, if it is not just production goods or money? The initial answer, familiar to students of Marx but usually strange to others, is that capital is either of these things when it is used to set into motion a process of continuous transformation of capital-as-money into capital-as-commodities, followed by a retransformation of capital-as-commodities into capital-as-more-money. This the famous M-C-M’ formula by which Marx schematized the repetitive, expansive metamorphosis through which “capital” manifests itself. </a:t>
            </a:r>
          </a:p>
        </p:txBody>
      </p:sp>
      <p:sp>
        <p:nvSpPr>
          <p:cNvPr id="280582" name="Text Box 6"/>
          <p:cNvSpPr txBox="1">
            <a:spLocks noChangeArrowheads="1"/>
          </p:cNvSpPr>
          <p:nvPr/>
        </p:nvSpPr>
        <p:spPr bwMode="auto">
          <a:xfrm>
            <a:off x="4495800" y="6477000"/>
            <a:ext cx="40386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Robert </a:t>
            </a:r>
            <a:r>
              <a:rPr lang="en-US" sz="800" b="0" dirty="0" err="1" smtClean="0"/>
              <a:t>Heilbroner</a:t>
            </a:r>
            <a:r>
              <a:rPr lang="en-US" sz="800" b="0" dirty="0" smtClean="0"/>
              <a:t>, The Nature and Logic of Capitalism (W.W. Norton &amp; Co.: 1985).</a:t>
            </a:r>
            <a:endParaRPr lang="en-US" sz="800"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228600" y="228600"/>
            <a:ext cx="8686800" cy="381000"/>
          </a:xfrm>
        </p:spPr>
        <p:txBody>
          <a:bodyPr/>
          <a:lstStyle/>
          <a:p>
            <a:r>
              <a:rPr lang="en-US" sz="2400" dirty="0" smtClean="0"/>
              <a:t>Business and Capitalism (contd.)</a:t>
            </a:r>
            <a:endParaRPr lang="en-US" sz="2400" dirty="0"/>
          </a:p>
        </p:txBody>
      </p:sp>
      <p:sp>
        <p:nvSpPr>
          <p:cNvPr id="280579" name="Rectangle 3"/>
          <p:cNvSpPr>
            <a:spLocks noGrp="1" noChangeArrowheads="1"/>
          </p:cNvSpPr>
          <p:nvPr>
            <p:ph type="body" idx="1"/>
          </p:nvPr>
        </p:nvSpPr>
        <p:spPr>
          <a:xfrm>
            <a:off x="152400" y="685800"/>
            <a:ext cx="8839200" cy="5943600"/>
          </a:xfrm>
        </p:spPr>
        <p:txBody>
          <a:bodyPr>
            <a:normAutofit fontScale="92500" lnSpcReduction="10000"/>
          </a:bodyPr>
          <a:lstStyle/>
          <a:p>
            <a:pPr>
              <a:lnSpc>
                <a:spcPct val="120000"/>
              </a:lnSpc>
            </a:pPr>
            <a:r>
              <a:rPr lang="en-US" sz="1400" b="1" dirty="0" smtClean="0"/>
              <a:t>This repetitive, expansive process is, to be sure, directed at bringing goods and services into being through the organization of trade and production. But the physical attributes of those commodities, even when they take the form of luxurious objects, are not prized as evidences of a successful completion of the search for wealth, as long as they are in the capitalist’s possession. On the contrary, their physical existence is an obstacle that must be overcome by converting the commodities back into money. Even then, when they are sold, the cash in turn is not regarded as the end product of the search but only as a stage in its never-ending cycle. </a:t>
            </a:r>
          </a:p>
          <a:p>
            <a:pPr>
              <a:lnSpc>
                <a:spcPct val="120000"/>
              </a:lnSpc>
            </a:pPr>
            <a:r>
              <a:rPr lang="en-US" sz="1400" b="1" dirty="0" smtClean="0"/>
              <a:t>Capital is therefore not a material thing but a process that uses material things as moments in its continuously dynamic existence. It is, moreover, a social process, not a physical one. </a:t>
            </a:r>
            <a:r>
              <a:rPr lang="en-US" sz="1400" dirty="0" smtClean="0"/>
              <a:t>Capital can, and indeed must, assume physical form, but its meaning can only be grasped if we perceive these material objects as embodying and symbolizing expanding totality. A human being cannot exist without flesh and blood, but the essence of humanness is that flesh and blood are in the service of an organizing purpose, a life force. So it is with capital. Without the organizing purpose of expansion, capital dissolves into material building blocks that are necessary but not sufficient to define its life purpose. </a:t>
            </a:r>
          </a:p>
          <a:p>
            <a:pPr>
              <a:lnSpc>
                <a:spcPct val="120000"/>
              </a:lnSpc>
            </a:pPr>
            <a:r>
              <a:rPr lang="en-US" sz="1400" dirty="0" smtClean="0"/>
              <a:t>The relation of money and capital is particularly interesting in that money is the closest that wealth comes under capitalism to finding an analogue to the use values in which it appears in older societies. It is the way in which usually measure the extent of capital, especially for an individual capitalist or firm. Yet, as we have just seen, </a:t>
            </a:r>
            <a:r>
              <a:rPr lang="en-US" sz="1400" b="1" dirty="0" smtClean="0"/>
              <a:t>money in itself is not capital: it is money-in-use that is capital. Money has served this capital-like function even before capitalism appeared, for example when merchants in antiquity used it to hire casual hands to carry wares or to man a ship. In these cases, too, money served as capital—that is, as an intermediary in a process whose aim was the merchant’s capacity to carry on an M-C-M’ circuit in trade. </a:t>
            </a:r>
            <a:r>
              <a:rPr lang="en-US" sz="1400" dirty="0" smtClean="0"/>
              <a:t>The only reason we do not designate these ancient societies as capitalist is that the production or trade-guiding functions of these nuclei of capital were minuscule compared with tradition and command, the main renewing or directing forces within these systems. Capitalist processes in these societies were therefore relegated to the periphery of social activity, often directing luxury-oriented activities but never central or crucial ones.</a:t>
            </a:r>
          </a:p>
        </p:txBody>
      </p:sp>
      <p:sp>
        <p:nvSpPr>
          <p:cNvPr id="280582" name="Text Box 6"/>
          <p:cNvSpPr txBox="1">
            <a:spLocks noChangeArrowheads="1"/>
          </p:cNvSpPr>
          <p:nvPr/>
        </p:nvSpPr>
        <p:spPr bwMode="auto">
          <a:xfrm>
            <a:off x="4495800" y="6477000"/>
            <a:ext cx="4038600" cy="215444"/>
          </a:xfrm>
          <a:prstGeom prst="rect">
            <a:avLst/>
          </a:prstGeom>
          <a:noFill/>
          <a:ln w="9525">
            <a:noFill/>
            <a:miter lim="800000"/>
            <a:headEnd/>
            <a:tailEnd/>
          </a:ln>
          <a:effectLst/>
        </p:spPr>
        <p:txBody>
          <a:bodyPr wrap="square">
            <a:spAutoFit/>
          </a:bodyPr>
          <a:lstStyle/>
          <a:p>
            <a:pPr algn="l">
              <a:spcBef>
                <a:spcPct val="50000"/>
              </a:spcBef>
            </a:pPr>
            <a:r>
              <a:rPr lang="en-US" sz="800" b="0" dirty="0" smtClean="0"/>
              <a:t>Robert </a:t>
            </a:r>
            <a:r>
              <a:rPr lang="en-US" sz="800" b="0" dirty="0" err="1" smtClean="0"/>
              <a:t>Heilbroner</a:t>
            </a:r>
            <a:r>
              <a:rPr lang="en-US" sz="800" b="0" dirty="0" smtClean="0"/>
              <a:t>, The Nature and Logic of Capitalism (W.W. Norton &amp; Co.: 1985).</a:t>
            </a:r>
            <a:endParaRPr lang="en-US" sz="800" b="0" dirty="0"/>
          </a:p>
        </p:txBody>
      </p:sp>
    </p:spTree>
  </p:cSld>
  <p:clrMapOvr>
    <a:masterClrMapping/>
  </p:clrMapOvr>
</p:sld>
</file>

<file path=ppt/theme/theme1.xml><?xml version="1.0" encoding="utf-8"?>
<a:theme xmlns:a="http://schemas.openxmlformats.org/drawingml/2006/main" name="Griffin-Ebert-Template">
  <a:themeElements>
    <a:clrScheme name="">
      <a:dk1>
        <a:srgbClr val="000000"/>
      </a:dk1>
      <a:lt1>
        <a:srgbClr val="FFFFFF"/>
      </a:lt1>
      <a:dk2>
        <a:srgbClr val="000000"/>
      </a:dk2>
      <a:lt2>
        <a:srgbClr val="000000"/>
      </a:lt2>
      <a:accent1>
        <a:srgbClr val="000000"/>
      </a:accent1>
      <a:accent2>
        <a:srgbClr val="FF6600"/>
      </a:accent2>
      <a:accent3>
        <a:srgbClr val="FFFFFF"/>
      </a:accent3>
      <a:accent4>
        <a:srgbClr val="000000"/>
      </a:accent4>
      <a:accent5>
        <a:srgbClr val="AAAAAA"/>
      </a:accent5>
      <a:accent6>
        <a:srgbClr val="E75C00"/>
      </a:accent6>
      <a:hlink>
        <a:srgbClr val="00CC00"/>
      </a:hlink>
      <a:folHlink>
        <a:srgbClr val="B2B2B2"/>
      </a:folHlink>
    </a:clrScheme>
    <a:fontScheme name="Griffin-Eber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4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4200" b="1" i="0" u="none" strike="noStrike" cap="none" normalizeH="0" baseline="0" smtClean="0">
            <a:ln>
              <a:noFill/>
            </a:ln>
            <a:solidFill>
              <a:schemeClr val="tx1"/>
            </a:solidFill>
            <a:effectLst/>
            <a:latin typeface="Arial" charset="0"/>
          </a:defRPr>
        </a:defPPr>
      </a:lstStyle>
    </a:lnDef>
  </a:objectDefaults>
  <a:extraClrSchemeLst>
    <a:extraClrScheme>
      <a:clrScheme name="Griffin-Eber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Eber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Eber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Eber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Eber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Eber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Eber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D:\1-USE FILES\Prentice Hall\Griffin-Ebert\Griffin-Ebert-Template.pot</Template>
  <TotalTime>6569</TotalTime>
  <Words>14576</Words>
  <Application>Microsoft Macintosh PowerPoint</Application>
  <PresentationFormat>On-screen Show (4:3)</PresentationFormat>
  <Paragraphs>229</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Griffin-Ebert-Template</vt:lpstr>
      <vt:lpstr>Our Work</vt:lpstr>
      <vt:lpstr>INTRODUCTION</vt:lpstr>
      <vt:lpstr>What is Business?</vt:lpstr>
      <vt:lpstr>Other Voices</vt:lpstr>
      <vt:lpstr>The Bourgeois Virtues</vt:lpstr>
      <vt:lpstr>What Is the Purpose of Business?</vt:lpstr>
      <vt:lpstr>Business and Capitalism</vt:lpstr>
      <vt:lpstr>Business and Capitalism (contd.)</vt:lpstr>
      <vt:lpstr>Business and Capitalism (contd.)</vt:lpstr>
      <vt:lpstr>Business and Capitalism (contd.)</vt:lpstr>
      <vt:lpstr>Business and Capitalism (contd.)</vt:lpstr>
      <vt:lpstr>The Passion for Wealth</vt:lpstr>
      <vt:lpstr>From: The Theory of the Leisure Class (ch. 1)</vt:lpstr>
      <vt:lpstr>From: The Theory of the Leisure Class (ch. 1 contd.)</vt:lpstr>
      <vt:lpstr>From: The Theory of the Leisure Class (ch. 2)</vt:lpstr>
      <vt:lpstr>From: The Theory of the Leisure Class (ch. 2 contd.)</vt:lpstr>
      <vt:lpstr>From: The Theory of the Leisure Class (ch. 2 contd.)</vt:lpstr>
      <vt:lpstr>From: The Theory of the Leisure Class (ch. 5)</vt:lpstr>
      <vt:lpstr>From: The Theory of the Leisure Class (ch. 5 contd.)</vt:lpstr>
      <vt:lpstr>From: The Theory of the Leisure Class (ch. 8)</vt:lpstr>
      <vt:lpstr>The Quest for Wealth</vt:lpstr>
      <vt:lpstr>The Quest for Wealth (contd.)</vt:lpstr>
      <vt:lpstr>How the West Grew Rich</vt:lpstr>
      <vt:lpstr>How the West Grew Rich (contd.)</vt:lpstr>
      <vt:lpstr>How the West Grew Rich (contd.)</vt:lpstr>
      <vt:lpstr>How the West Grew Rich (contd.)</vt:lpstr>
      <vt:lpstr>How the West Grew Rich (contd.)</vt:lpstr>
      <vt:lpstr>How the West Grew Rich (Summary)</vt:lpstr>
      <vt:lpstr>Andrew Carnegie and The Gospel of Wealth</vt:lpstr>
      <vt:lpstr>And What To Do With the Money?</vt:lpstr>
      <vt:lpstr>So Why Do We Seek Money?</vt:lpstr>
    </vt:vector>
  </TitlesOfParts>
  <Company>Unique Services Enterprise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LaurieAnn Ray</dc:creator>
  <cp:lastModifiedBy>William Zacks</cp:lastModifiedBy>
  <cp:revision>583</cp:revision>
  <cp:lastPrinted>2003-01-17T04:36:20Z</cp:lastPrinted>
  <dcterms:created xsi:type="dcterms:W3CDTF">2000-10-12T00:46:46Z</dcterms:created>
  <dcterms:modified xsi:type="dcterms:W3CDTF">2015-01-19T15:56:31Z</dcterms:modified>
</cp:coreProperties>
</file>