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7" r:id="rId2"/>
    <p:sldId id="305" r:id="rId3"/>
    <p:sldId id="306" r:id="rId4"/>
    <p:sldId id="321" r:id="rId5"/>
    <p:sldId id="320" r:id="rId6"/>
    <p:sldId id="323" r:id="rId7"/>
    <p:sldId id="322" r:id="rId8"/>
    <p:sldId id="307" r:id="rId9"/>
    <p:sldId id="328" r:id="rId10"/>
    <p:sldId id="295" r:id="rId11"/>
    <p:sldId id="296" r:id="rId12"/>
    <p:sldId id="298" r:id="rId13"/>
    <p:sldId id="272" r:id="rId14"/>
    <p:sldId id="329" r:id="rId15"/>
    <p:sldId id="276" r:id="rId16"/>
    <p:sldId id="326" r:id="rId17"/>
    <p:sldId id="327" r:id="rId18"/>
    <p:sldId id="313" r:id="rId19"/>
    <p:sldId id="287" r:id="rId20"/>
    <p:sldId id="288" r:id="rId21"/>
    <p:sldId id="284" r:id="rId22"/>
    <p:sldId id="319" r:id="rId23"/>
    <p:sldId id="318" r:id="rId24"/>
    <p:sldId id="300" r:id="rId25"/>
    <p:sldId id="301" r:id="rId26"/>
    <p:sldId id="317" r:id="rId27"/>
    <p:sldId id="275" r:id="rId28"/>
    <p:sldId id="274" r:id="rId29"/>
    <p:sldId id="308" r:id="rId30"/>
    <p:sldId id="309" r:id="rId31"/>
    <p:sldId id="310" r:id="rId32"/>
    <p:sldId id="311" r:id="rId33"/>
    <p:sldId id="31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615"/>
    <a:srgbClr val="0737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1"/>
    <p:restoredTop sz="84825" autoAdjust="0"/>
  </p:normalViewPr>
  <p:slideViewPr>
    <p:cSldViewPr snapToGrid="0" snapToObjects="1">
      <p:cViewPr varScale="1">
        <p:scale>
          <a:sx n="83" d="100"/>
          <a:sy n="83" d="100"/>
        </p:scale>
        <p:origin x="1068"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37" d="100"/>
          <a:sy n="137" d="100"/>
        </p:scale>
        <p:origin x="353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 (%)</c:v>
                </c:pt>
              </c:strCache>
            </c:strRef>
          </c:tx>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cat>
            <c:strRef>
              <c:f>Sheet1!$A$2:$A$5</c:f>
              <c:strCache>
                <c:ptCount val="3"/>
                <c:pt idx="0">
                  <c:v>1 core</c:v>
                </c:pt>
                <c:pt idx="1">
                  <c:v>2 cores</c:v>
                </c:pt>
                <c:pt idx="2">
                  <c:v>3+ cores</c:v>
                </c:pt>
              </c:strCache>
            </c:strRef>
          </c:cat>
          <c:val>
            <c:numRef>
              <c:f>Sheet1!$B$2:$B$5</c:f>
              <c:numCache>
                <c:formatCode>General</c:formatCode>
                <c:ptCount val="4"/>
                <c:pt idx="0">
                  <c:v>68.7</c:v>
                </c:pt>
                <c:pt idx="1">
                  <c:v>24.3</c:v>
                </c:pt>
                <c:pt idx="2">
                  <c:v>6.9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Helvetica Neue" charset="0"/>
              <a:ea typeface="Helvetica Neue" charset="0"/>
              <a:cs typeface="Helvetica Neue" charset="0"/>
            </a:defRPr>
          </a:pPr>
          <a:endParaRPr lang="en-US"/>
        </a:p>
      </c:txPr>
    </c:legend>
    <c:plotVisOnly val="1"/>
    <c:dispBlanksAs val="gap"/>
    <c:showDLblsOverMax val="0"/>
  </c:chart>
  <c:spPr>
    <a:noFill/>
    <a:ln>
      <a:noFill/>
    </a:ln>
    <a:effectLst/>
  </c:spPr>
  <c:txPr>
    <a:bodyPr/>
    <a:lstStyle/>
    <a:p>
      <a:pPr>
        <a:defRPr sz="1600">
          <a:latin typeface="Helvetica Neue" charset="0"/>
          <a:ea typeface="Helvetica Neue" charset="0"/>
          <a:cs typeface="Helvetica Neue"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Helvetica Neue" charset="0"/>
              <a:ea typeface="Helvetica Neue" charset="0"/>
              <a:cs typeface="Helvetica Neue" charset="0"/>
            </a:defRPr>
          </a:pPr>
          <a:endParaRPr lang="en-US"/>
        </a:p>
      </c:txPr>
    </c:legend>
    <c:plotVisOnly val="1"/>
    <c:dispBlanksAs val="gap"/>
    <c:showDLblsOverMax val="0"/>
  </c:chart>
  <c:spPr>
    <a:noFill/>
    <a:ln>
      <a:noFill/>
    </a:ln>
    <a:effectLst/>
  </c:spPr>
  <c:txPr>
    <a:bodyPr/>
    <a:lstStyle/>
    <a:p>
      <a:pPr>
        <a:defRPr sz="1600">
          <a:latin typeface="Helvetica Neue" charset="0"/>
          <a:ea typeface="Helvetica Neue" charset="0"/>
          <a:cs typeface="Helvetica Neue"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9C7D9-2577-204E-ACDE-13D0BF3FA6AD}" type="datetimeFigureOut">
              <a:rPr lang="en-US" smtClean="0"/>
              <a:t>4/14/2016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F0E79-92EF-3A44-BC42-51FAF4B23CE9}" type="slidenum">
              <a:rPr lang="en-US" smtClean="0"/>
              <a:t>‹#›</a:t>
            </a:fld>
            <a:endParaRPr lang="en-US"/>
          </a:p>
        </p:txBody>
      </p:sp>
    </p:spTree>
    <p:extLst>
      <p:ext uri="{BB962C8B-B14F-4D97-AF65-F5344CB8AC3E}">
        <p14:creationId xmlns:p14="http://schemas.microsoft.com/office/powerpoint/2010/main" val="2358112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9723B6-2697-C34E-B5BD-3397F481C474}" type="slidenum">
              <a:rPr lang="en-US" smtClean="0"/>
              <a:t>1</a:t>
            </a:fld>
            <a:endParaRPr lang="en-US"/>
          </a:p>
        </p:txBody>
      </p:sp>
    </p:spTree>
    <p:extLst>
      <p:ext uri="{BB962C8B-B14F-4D97-AF65-F5344CB8AC3E}">
        <p14:creationId xmlns:p14="http://schemas.microsoft.com/office/powerpoint/2010/main" val="345527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implement these benchmarks, we create “activities” within Android, loading activity text and pictures locally. We inject touches, swipes, and keyboard events using Android In- </a:t>
            </a:r>
            <a:r>
              <a:rPr lang="en-US" sz="1200" kern="1200" dirty="0" err="1" smtClean="0">
                <a:solidFill>
                  <a:schemeClr val="tx1"/>
                </a:solidFill>
                <a:effectLst/>
                <a:latin typeface="+mn-lt"/>
                <a:ea typeface="+mn-ea"/>
                <a:cs typeface="+mn-cs"/>
              </a:rPr>
              <a:t>strumentation</a:t>
            </a:r>
            <a:r>
              <a:rPr lang="en-US" sz="1200" kern="1200" dirty="0" smtClean="0">
                <a:solidFill>
                  <a:schemeClr val="tx1"/>
                </a:solidFill>
                <a:effectLst/>
                <a:latin typeface="+mn-lt"/>
                <a:ea typeface="+mn-ea"/>
                <a:cs typeface="+mn-cs"/>
              </a:rPr>
              <a:t>, an API that allows app developers to test their activity windows with emulated user behavior. This method requires access to application source code; our benchmarks are open-sourced. </a:t>
            </a:r>
          </a:p>
          <a:p>
            <a:endParaRPr lang="en-US" dirty="0" smtClean="0">
              <a:effectLst/>
            </a:endParaRPr>
          </a:p>
          <a:p>
            <a:r>
              <a:rPr lang="en-US" sz="1200" kern="1200" dirty="0" smtClean="0">
                <a:solidFill>
                  <a:schemeClr val="tx1"/>
                </a:solidFill>
                <a:effectLst/>
                <a:latin typeface="+mn-lt"/>
                <a:ea typeface="+mn-ea"/>
                <a:cs typeface="+mn-cs"/>
              </a:rPr>
              <a:t>Other methods use Android </a:t>
            </a:r>
            <a:r>
              <a:rPr lang="en-US" sz="1200" kern="1200" dirty="0" err="1" smtClean="0">
                <a:solidFill>
                  <a:schemeClr val="tx1"/>
                </a:solidFill>
                <a:effectLst/>
                <a:latin typeface="+mn-lt"/>
                <a:ea typeface="+mn-ea"/>
                <a:cs typeface="+mn-cs"/>
              </a:rPr>
              <a:t>MonkeyRunner</a:t>
            </a:r>
            <a:r>
              <a:rPr lang="en-US" sz="1200" kern="1200" dirty="0" smtClean="0">
                <a:solidFill>
                  <a:schemeClr val="tx1"/>
                </a:solidFill>
                <a:effectLst/>
                <a:latin typeface="+mn-lt"/>
                <a:ea typeface="+mn-ea"/>
                <a:cs typeface="+mn-cs"/>
              </a:rPr>
              <a:t> or write I/O events to the Linux input driver file. However, these methods require a time-stamp for each injected event and precisely specifying the time-stamp to trigger the right event during cycle-accurate, </a:t>
            </a:r>
            <a:r>
              <a:rPr lang="en-US" sz="1200" kern="1200" dirty="0" err="1" smtClean="0">
                <a:solidFill>
                  <a:schemeClr val="tx1"/>
                </a:solidFill>
                <a:effectLst/>
                <a:latin typeface="+mn-lt"/>
                <a:ea typeface="+mn-ea"/>
                <a:cs typeface="+mn-cs"/>
              </a:rPr>
              <a:t>microarchitectural</a:t>
            </a:r>
            <a:r>
              <a:rPr lang="en-US" sz="1200" kern="1200" dirty="0" smtClean="0">
                <a:solidFill>
                  <a:schemeClr val="tx1"/>
                </a:solidFill>
                <a:effectLst/>
                <a:latin typeface="+mn-lt"/>
                <a:ea typeface="+mn-ea"/>
                <a:cs typeface="+mn-cs"/>
              </a:rPr>
              <a:t> simulation is difficult. Al- </a:t>
            </a:r>
            <a:r>
              <a:rPr lang="en-US" sz="1200" kern="1200" dirty="0" err="1" smtClean="0">
                <a:solidFill>
                  <a:schemeClr val="tx1"/>
                </a:solidFill>
                <a:effectLst/>
                <a:latin typeface="+mn-lt"/>
                <a:ea typeface="+mn-ea"/>
                <a:cs typeface="+mn-cs"/>
              </a:rPr>
              <a:t>ternatively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AutoGUI</a:t>
            </a:r>
            <a:r>
              <a:rPr lang="en-US" sz="1200" kern="1200" dirty="0" smtClean="0">
                <a:solidFill>
                  <a:schemeClr val="tx1"/>
                </a:solidFill>
                <a:effectLst/>
                <a:latin typeface="+mn-lt"/>
                <a:ea typeface="+mn-ea"/>
                <a:cs typeface="+mn-cs"/>
              </a:rPr>
              <a:t> supports record-replay through VNC and may be useful once it becomes public [33]. </a:t>
            </a:r>
            <a:endParaRPr lang="en-US" dirty="0">
              <a:effectLst/>
            </a:endParaRPr>
          </a:p>
        </p:txBody>
      </p:sp>
      <p:sp>
        <p:nvSpPr>
          <p:cNvPr id="4" name="Slide Number Placeholder 3"/>
          <p:cNvSpPr>
            <a:spLocks noGrp="1"/>
          </p:cNvSpPr>
          <p:nvPr>
            <p:ph type="sldNum" sz="quarter" idx="10"/>
          </p:nvPr>
        </p:nvSpPr>
        <p:spPr/>
        <p:txBody>
          <a:bodyPr/>
          <a:lstStyle/>
          <a:p>
            <a:fld id="{19CF0E79-92EF-3A44-BC42-51FAF4B23CE9}" type="slidenum">
              <a:rPr lang="en-US" smtClean="0"/>
              <a:t>12</a:t>
            </a:fld>
            <a:endParaRPr lang="en-US"/>
          </a:p>
        </p:txBody>
      </p:sp>
    </p:spTree>
    <p:extLst>
      <p:ext uri="{BB962C8B-B14F-4D97-AF65-F5344CB8AC3E}">
        <p14:creationId xmlns:p14="http://schemas.microsoft.com/office/powerpoint/2010/main" val="350245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Sunspider</a:t>
            </a:r>
            <a:r>
              <a:rPr lang="en-US" baseline="0" dirty="0" smtClean="0"/>
              <a:t> and </a:t>
            </a:r>
            <a:r>
              <a:rPr lang="en-US" baseline="0" dirty="0" err="1" smtClean="0"/>
              <a:t>Linpack</a:t>
            </a:r>
            <a:r>
              <a:rPr lang="en-US" baseline="0" dirty="0" smtClean="0"/>
              <a:t> are not interactive apps</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13</a:t>
            </a:fld>
            <a:endParaRPr lang="en-US"/>
          </a:p>
        </p:txBody>
      </p:sp>
    </p:spTree>
    <p:extLst>
      <p:ext uri="{BB962C8B-B14F-4D97-AF65-F5344CB8AC3E}">
        <p14:creationId xmlns:p14="http://schemas.microsoft.com/office/powerpoint/2010/main" val="166810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We study three types</a:t>
            </a:r>
            <a:r>
              <a:rPr lang="en-US" baseline="0" dirty="0"/>
              <a:t> of interconnections between the big and little cores.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other  could be power-gated or clock-gated)</a:t>
            </a:r>
          </a:p>
          <a:p>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15</a:t>
            </a:fld>
            <a:endParaRPr lang="en-US"/>
          </a:p>
        </p:txBody>
      </p:sp>
    </p:spTree>
    <p:extLst>
      <p:ext uri="{BB962C8B-B14F-4D97-AF65-F5344CB8AC3E}">
        <p14:creationId xmlns:p14="http://schemas.microsoft.com/office/powerpoint/2010/main" val="181279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We study three types</a:t>
            </a:r>
            <a:r>
              <a:rPr lang="en-US" baseline="0" dirty="0"/>
              <a:t> of interconnections between the big and little cores.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other  could be power-gated or clock-gated)</a:t>
            </a:r>
          </a:p>
          <a:p>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16</a:t>
            </a:fld>
            <a:endParaRPr lang="en-US"/>
          </a:p>
        </p:txBody>
      </p:sp>
    </p:spTree>
    <p:extLst>
      <p:ext uri="{BB962C8B-B14F-4D97-AF65-F5344CB8AC3E}">
        <p14:creationId xmlns:p14="http://schemas.microsoft.com/office/powerpoint/2010/main" val="280096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We study three types</a:t>
            </a:r>
            <a:r>
              <a:rPr lang="en-US" baseline="0" dirty="0"/>
              <a:t> of interconnections between the big and little cores.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other  could be power-gated or clock-gated)</a:t>
            </a:r>
          </a:p>
          <a:p>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17</a:t>
            </a:fld>
            <a:endParaRPr lang="en-US"/>
          </a:p>
        </p:txBody>
      </p:sp>
    </p:spTree>
    <p:extLst>
      <p:ext uri="{BB962C8B-B14F-4D97-AF65-F5344CB8AC3E}">
        <p14:creationId xmlns:p14="http://schemas.microsoft.com/office/powerpoint/2010/main" val="90876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simulation provides the oracle knowledge</a:t>
            </a:r>
            <a:r>
              <a:rPr lang="en-US" baseline="0" dirty="0" smtClean="0"/>
              <a:t> of the IPC of big and little cores for each interval. </a:t>
            </a:r>
          </a:p>
          <a:p>
            <a:endParaRPr lang="en-US" baseline="0" dirty="0" smtClean="0"/>
          </a:p>
          <a:p>
            <a:r>
              <a:rPr lang="en-US" baseline="0" dirty="0" smtClean="0"/>
              <a:t>Then, the </a:t>
            </a:r>
            <a:r>
              <a:rPr lang="en-US" dirty="0" smtClean="0"/>
              <a:t>oracle</a:t>
            </a:r>
            <a:r>
              <a:rPr lang="en-US" baseline="0" dirty="0" smtClean="0"/>
              <a:t> calculates the transition points such that a transition would not violate the performance penalty.</a:t>
            </a:r>
          </a:p>
          <a:p>
            <a:endParaRPr lang="en-US" baseline="0" dirty="0" smtClean="0"/>
          </a:p>
          <a:p>
            <a:r>
              <a:rPr lang="en-US" baseline="0" dirty="0" smtClean="0"/>
              <a:t>Then, the oracle applies transition cost to those transition points, and decide whether the resulting IPC will be satisfying. If not, it checks one point after the current point. The process iterates until an ideal transition point is found. </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18</a:t>
            </a:fld>
            <a:endParaRPr lang="en-US"/>
          </a:p>
        </p:txBody>
      </p:sp>
    </p:spTree>
    <p:extLst>
      <p:ext uri="{BB962C8B-B14F-4D97-AF65-F5344CB8AC3E}">
        <p14:creationId xmlns:p14="http://schemas.microsoft.com/office/powerpoint/2010/main" val="191032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19</a:t>
            </a:fld>
            <a:endParaRPr lang="en-US"/>
          </a:p>
        </p:txBody>
      </p:sp>
    </p:spTree>
    <p:extLst>
      <p:ext uri="{BB962C8B-B14F-4D97-AF65-F5344CB8AC3E}">
        <p14:creationId xmlns:p14="http://schemas.microsoft.com/office/powerpoint/2010/main" val="328663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8881B8-3843-4EAF-8C94-C0A5C56E2392}" type="slidenum">
              <a:rPr lang="en-US"/>
              <a:t>20</a:t>
            </a:fld>
            <a:endParaRPr lang="en-US"/>
          </a:p>
        </p:txBody>
      </p:sp>
    </p:spTree>
    <p:extLst>
      <p:ext uri="{BB962C8B-B14F-4D97-AF65-F5344CB8AC3E}">
        <p14:creationId xmlns:p14="http://schemas.microsoft.com/office/powerpoint/2010/main" val="328663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cross-over point between 30-cy and 500-cy strategies highlights a counter-intuitive observation: sometimes, the 500- cy strategy uses the little core more often.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is because switching back to the big core is difficult when switching costs are high and performance penalties cannot be tolerated </a:t>
            </a:r>
            <a:endParaRPr lang="en-US" dirty="0"/>
          </a:p>
          <a:p>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21</a:t>
            </a:fld>
            <a:endParaRPr lang="en-US"/>
          </a:p>
        </p:txBody>
      </p:sp>
    </p:spTree>
    <p:extLst>
      <p:ext uri="{BB962C8B-B14F-4D97-AF65-F5344CB8AC3E}">
        <p14:creationId xmlns:p14="http://schemas.microsoft.com/office/powerpoint/2010/main" val="3286634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19CF0E79-92EF-3A44-BC42-51FAF4B23CE9}" type="slidenum">
              <a:rPr lang="en-US" smtClean="0"/>
              <a:t>22</a:t>
            </a:fld>
            <a:endParaRPr lang="en-US"/>
          </a:p>
        </p:txBody>
      </p:sp>
    </p:spTree>
    <p:extLst>
      <p:ext uri="{BB962C8B-B14F-4D97-AF65-F5344CB8AC3E}">
        <p14:creationId xmlns:p14="http://schemas.microsoft.com/office/powerpoint/2010/main" val="7423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2</a:t>
            </a:fld>
            <a:endParaRPr lang="en-US"/>
          </a:p>
        </p:txBody>
      </p:sp>
    </p:spTree>
    <p:extLst>
      <p:ext uri="{BB962C8B-B14F-4D97-AF65-F5344CB8AC3E}">
        <p14:creationId xmlns:p14="http://schemas.microsoft.com/office/powerpoint/2010/main" val="231471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Advisor… computer architecture and resource</a:t>
            </a:r>
            <a:r>
              <a:rPr lang="en-US" baseline="0" dirty="0"/>
              <a:t> management</a:t>
            </a:r>
            <a:endParaRPr lang="en-US" dirty="0"/>
          </a:p>
          <a:p>
            <a:r>
              <a:rPr lang="en-US" dirty="0"/>
              <a:t>Two</a:t>
            </a:r>
            <a:r>
              <a:rPr lang="en-US" baseline="0" dirty="0"/>
              <a:t> projects that I did in the past two years about leveraging heterogeneity for mobile computing</a:t>
            </a:r>
            <a:endParaRPr lang="en-US" dirty="0"/>
          </a:p>
        </p:txBody>
      </p:sp>
      <p:sp>
        <p:nvSpPr>
          <p:cNvPr id="4" name="Slide Number Placeholder 3"/>
          <p:cNvSpPr>
            <a:spLocks noGrp="1"/>
          </p:cNvSpPr>
          <p:nvPr>
            <p:ph type="sldNum" sz="quarter" idx="10"/>
          </p:nvPr>
        </p:nvSpPr>
        <p:spPr/>
        <p:txBody>
          <a:bodyPr/>
          <a:lstStyle/>
          <a:p>
            <a:fld id="{C49723B6-2697-C34E-B5BD-3397F481C474}" type="slidenum">
              <a:rPr lang="en-US" smtClean="0"/>
              <a:t>23</a:t>
            </a:fld>
            <a:endParaRPr lang="en-US"/>
          </a:p>
        </p:txBody>
      </p:sp>
    </p:spTree>
    <p:extLst>
      <p:ext uri="{BB962C8B-B14F-4D97-AF65-F5344CB8AC3E}">
        <p14:creationId xmlns:p14="http://schemas.microsoft.com/office/powerpoint/2010/main" val="1175849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a:t>graph shows that in case of branch</a:t>
            </a:r>
            <a:r>
              <a:rPr lang="en-US" baseline="0" dirty="0"/>
              <a:t> </a:t>
            </a:r>
            <a:r>
              <a:rPr lang="en-US" baseline="0" dirty="0" err="1"/>
              <a:t>mis</a:t>
            </a:r>
            <a:r>
              <a:rPr lang="en-US" baseline="0" dirty="0"/>
              <a:t>-predictions, the </a:t>
            </a:r>
            <a:r>
              <a:rPr lang="en-US" dirty="0"/>
              <a:t>big core</a:t>
            </a:r>
            <a:r>
              <a:rPr lang="en-US" baseline="0" dirty="0"/>
              <a:t> to perform no better than the little core</a:t>
            </a:r>
          </a:p>
          <a:p>
            <a:r>
              <a:rPr lang="en-US" baseline="0" dirty="0"/>
              <a:t>This is because in out-of-order cores, the cost of branch </a:t>
            </a:r>
            <a:r>
              <a:rPr lang="en-US" baseline="0" dirty="0" err="1"/>
              <a:t>mis</a:t>
            </a:r>
            <a:r>
              <a:rPr lang="en-US" baseline="0" dirty="0"/>
              <a:t>-predictions are higher because the sequence of instructions have been speculated and rescheduled, </a:t>
            </a:r>
          </a:p>
          <a:p>
            <a:r>
              <a:rPr lang="en-US" baseline="0" dirty="0"/>
              <a:t>And if a miss happens, the big core wastes many cycles to recover from it. </a:t>
            </a:r>
          </a:p>
          <a:p>
            <a:r>
              <a:rPr lang="en-US" baseline="0" dirty="0"/>
              <a:t>Therefore, if in certain programs these </a:t>
            </a:r>
            <a:r>
              <a:rPr lang="en-US" baseline="0" dirty="0" err="1"/>
              <a:t>mispredictions</a:t>
            </a:r>
            <a:r>
              <a:rPr lang="en-US" baseline="0" dirty="0"/>
              <a:t> happen a lot, a little core is a better choice. </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27</a:t>
            </a:fld>
            <a:endParaRPr lang="en-US"/>
          </a:p>
        </p:txBody>
      </p:sp>
    </p:spTree>
    <p:extLst>
      <p:ext uri="{BB962C8B-B14F-4D97-AF65-F5344CB8AC3E}">
        <p14:creationId xmlns:p14="http://schemas.microsoft.com/office/powerpoint/2010/main" val="2982253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an architecture with a big core and a little</a:t>
            </a:r>
            <a:r>
              <a:rPr lang="en-US" baseline="0" dirty="0"/>
              <a:t> core. </a:t>
            </a:r>
          </a:p>
          <a:p>
            <a:r>
              <a:rPr lang="en-US" baseline="0" dirty="0"/>
              <a:t>In reality, they can be a cluster of cores, but for simplicity, in this study we view them as two individual cores of different microarchitectures.</a:t>
            </a:r>
            <a:endParaRPr lang="en-US" dirty="0"/>
          </a:p>
          <a:p>
            <a:r>
              <a:rPr lang="en-US" dirty="0"/>
              <a:t>An out of order core contains more</a:t>
            </a:r>
            <a:r>
              <a:rPr lang="en-US" baseline="0" dirty="0"/>
              <a:t> components than an in-order core, such as a reorder buffer that </a:t>
            </a:r>
            <a:r>
              <a:rPr lang="en-US" dirty="0"/>
              <a:t>can explore the instruction level parallelism, </a:t>
            </a:r>
          </a:p>
          <a:p>
            <a:r>
              <a:rPr lang="en-US" dirty="0"/>
              <a:t>Therefore it generally</a:t>
            </a:r>
            <a:r>
              <a:rPr lang="en-US" baseline="0" dirty="0"/>
              <a:t> has a better performance than an in-order core. </a:t>
            </a:r>
          </a:p>
          <a:p>
            <a:r>
              <a:rPr lang="en-US" baseline="0" dirty="0"/>
              <a:t>As a cost of those reordering components, it also consumes more power than the in-order core.</a:t>
            </a:r>
          </a:p>
          <a:p>
            <a:r>
              <a:rPr lang="en-US" baseline="0" dirty="0"/>
              <a:t>Observe the instruction per cycle lines in this graph. The blue line is the IPC of the big core.</a:t>
            </a:r>
          </a:p>
          <a:p>
            <a:r>
              <a:rPr lang="en-US" baseline="0" dirty="0"/>
              <a:t>It is higher, meaning that in each cycle, a big core can execute more instructions.</a:t>
            </a:r>
            <a:endParaRPr lang="en-US" dirty="0"/>
          </a:p>
          <a:p>
            <a:r>
              <a:rPr lang="en-US" dirty="0"/>
              <a:t>However, there are also cases when an in-order core can do same well </a:t>
            </a:r>
          </a:p>
        </p:txBody>
      </p:sp>
      <p:sp>
        <p:nvSpPr>
          <p:cNvPr id="4" name="Slide Number Placeholder 3"/>
          <p:cNvSpPr>
            <a:spLocks noGrp="1"/>
          </p:cNvSpPr>
          <p:nvPr>
            <p:ph type="sldNum" sz="quarter" idx="10"/>
          </p:nvPr>
        </p:nvSpPr>
        <p:spPr/>
        <p:txBody>
          <a:bodyPr/>
          <a:lstStyle/>
          <a:p>
            <a:fld id="{848881B8-3843-4EAF-8C94-C0A5C56E2392}" type="slidenum">
              <a:rPr lang="en-US"/>
              <a:t>28</a:t>
            </a:fld>
            <a:endParaRPr lang="en-US"/>
          </a:p>
        </p:txBody>
      </p:sp>
    </p:spTree>
    <p:extLst>
      <p:ext uri="{BB962C8B-B14F-4D97-AF65-F5344CB8AC3E}">
        <p14:creationId xmlns:p14="http://schemas.microsoft.com/office/powerpoint/2010/main" val="2982253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with one core, the single CPU runs at 100% load, requiring 1GHz frequency and 1.1 volt. </a:t>
            </a:r>
          </a:p>
          <a:p>
            <a:r>
              <a:rPr lang="en-US" baseline="0" dirty="0" smtClean="0"/>
              <a:t>With two cores, each core is 50% utilized and requires 550MHz frequency and 0.8volt. </a:t>
            </a:r>
          </a:p>
          <a:p>
            <a:r>
              <a:rPr lang="en-US" baseline="0" dirty="0" smtClean="0"/>
              <a:t>As a result, two cores uses 40% less power than the single core. </a:t>
            </a:r>
            <a:endParaRPr lang="en-US" baseline="0" dirty="0"/>
          </a:p>
        </p:txBody>
      </p:sp>
      <p:sp>
        <p:nvSpPr>
          <p:cNvPr id="4" name="Slide Number Placeholder 3"/>
          <p:cNvSpPr>
            <a:spLocks noGrp="1"/>
          </p:cNvSpPr>
          <p:nvPr>
            <p:ph type="sldNum" sz="quarter" idx="10"/>
          </p:nvPr>
        </p:nvSpPr>
        <p:spPr/>
        <p:txBody>
          <a:bodyPr/>
          <a:lstStyle/>
          <a:p>
            <a:fld id="{848881B8-3843-4EAF-8C94-C0A5C56E2392}" type="slidenum">
              <a:rPr lang="en-US"/>
              <a:t>29</a:t>
            </a:fld>
            <a:endParaRPr lang="en-US"/>
          </a:p>
        </p:txBody>
      </p:sp>
    </p:spTree>
    <p:extLst>
      <p:ext uri="{BB962C8B-B14F-4D97-AF65-F5344CB8AC3E}">
        <p14:creationId xmlns:p14="http://schemas.microsoft.com/office/powerpoint/2010/main" val="27090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Qualcomm took another approach, where cores are connected to different power supplies so that they</a:t>
            </a:r>
            <a:r>
              <a:rPr lang="en-US" baseline="0" dirty="0"/>
              <a:t> can run at different frequencies, </a:t>
            </a:r>
          </a:p>
          <a:p>
            <a:r>
              <a:rPr lang="en-US" baseline="0" dirty="0"/>
              <a:t>Providing more scheduling flexibility and efficiency that the previous approach. </a:t>
            </a:r>
          </a:p>
          <a:p>
            <a:r>
              <a:rPr lang="en-US" baseline="0" dirty="0"/>
              <a:t>The downside of this approach is the </a:t>
            </a:r>
            <a:r>
              <a:rPr lang="en-US" baseline="0" dirty="0" smtClean="0"/>
              <a:t>complexity.</a:t>
            </a:r>
          </a:p>
          <a:p>
            <a:r>
              <a:rPr lang="en-US" baseline="0" dirty="0" smtClean="0"/>
              <a:t>Before, all the cores share a single power supply. Now, each core has separate power supply.</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30</a:t>
            </a:fld>
            <a:endParaRPr lang="en-US"/>
          </a:p>
        </p:txBody>
      </p:sp>
    </p:spTree>
    <p:extLst>
      <p:ext uri="{BB962C8B-B14F-4D97-AF65-F5344CB8AC3E}">
        <p14:creationId xmlns:p14="http://schemas.microsoft.com/office/powerpoint/2010/main" val="93556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a:t>
            </a:r>
            <a:r>
              <a:rPr lang="en-US" baseline="0" dirty="0"/>
              <a:t> approaches used cores that are same. </a:t>
            </a:r>
          </a:p>
          <a:p>
            <a:r>
              <a:rPr lang="en-US" baseline="0" dirty="0"/>
              <a:t>Heterogeneous multicores have asymmetric multiprocessing,</a:t>
            </a:r>
          </a:p>
          <a:p>
            <a:r>
              <a:rPr lang="en-US" baseline="0" dirty="0"/>
              <a:t>Meaning using different microarchitectures, </a:t>
            </a:r>
          </a:p>
          <a:p>
            <a:r>
              <a:rPr lang="en-US" baseline="0" dirty="0"/>
              <a:t>some cores can be more powerful that other cores. </a:t>
            </a:r>
          </a:p>
          <a:p>
            <a:r>
              <a:rPr lang="en-US" baseline="0" dirty="0" err="1"/>
              <a:t>Nvidia</a:t>
            </a:r>
            <a:r>
              <a:rPr lang="en-US" baseline="0" dirty="0"/>
              <a:t> </a:t>
            </a:r>
            <a:r>
              <a:rPr lang="en-US" baseline="0" dirty="0" err="1"/>
              <a:t>tegra</a:t>
            </a:r>
            <a:r>
              <a:rPr lang="en-US" baseline="0" dirty="0"/>
              <a:t> adopts a companion core that is a low power, small core which assists mobile tasks that are lightweight,</a:t>
            </a:r>
          </a:p>
          <a:p>
            <a:r>
              <a:rPr lang="en-US" baseline="0" dirty="0"/>
              <a:t>While letting the other four big cores to sleep and save power. </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31</a:t>
            </a:fld>
            <a:endParaRPr lang="en-US"/>
          </a:p>
        </p:txBody>
      </p:sp>
    </p:spTree>
    <p:extLst>
      <p:ext uri="{BB962C8B-B14F-4D97-AF65-F5344CB8AC3E}">
        <p14:creationId xmlns:p14="http://schemas.microsoft.com/office/powerpoint/2010/main" val="1546249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Samsung</a:t>
            </a:r>
            <a:r>
              <a:rPr lang="en-US" baseline="0" dirty="0"/>
              <a:t> proposed big little architecture. In this design, each processor has two clusters of cores. One cluster of big cores and one cluster of small cores.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32</a:t>
            </a:fld>
            <a:endParaRPr lang="en-US"/>
          </a:p>
        </p:txBody>
      </p:sp>
    </p:spTree>
    <p:extLst>
      <p:ext uri="{BB962C8B-B14F-4D97-AF65-F5344CB8AC3E}">
        <p14:creationId xmlns:p14="http://schemas.microsoft.com/office/powerpoint/2010/main" val="47006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Despite the blooming market and all different solutions of improving energy efficiency, </a:t>
            </a:r>
          </a:p>
          <a:p>
            <a:r>
              <a:rPr lang="en-US" baseline="0" dirty="0" smtClean="0"/>
              <a:t>there </a:t>
            </a:r>
            <a:r>
              <a:rPr lang="en-US" baseline="0" dirty="0"/>
              <a:t>is no proof which </a:t>
            </a:r>
            <a:r>
              <a:rPr lang="en-US" baseline="0" dirty="0" smtClean="0"/>
              <a:t>architecture is </a:t>
            </a:r>
            <a:r>
              <a:rPr lang="en-US" baseline="0" dirty="0"/>
              <a:t>most efficient for mobile </a:t>
            </a:r>
            <a:r>
              <a:rPr lang="en-US" baseline="0" dirty="0" smtClean="0"/>
              <a:t>processors. </a:t>
            </a:r>
          </a:p>
          <a:p>
            <a:r>
              <a:rPr lang="en-US" baseline="0" dirty="0" smtClean="0"/>
              <a:t>Is asymmetric processing, such as big-little, the best approach?</a:t>
            </a:r>
          </a:p>
          <a:p>
            <a:r>
              <a:rPr lang="en-US" baseline="0" dirty="0" smtClean="0"/>
              <a:t>If so, how should it be designed?</a:t>
            </a:r>
          </a:p>
          <a:p>
            <a:r>
              <a:rPr lang="en-US" baseline="0" dirty="0" smtClean="0"/>
              <a:t>In order to quantitatively study mobile processor architectures,</a:t>
            </a:r>
          </a:p>
          <a:p>
            <a:r>
              <a:rPr lang="en-US" baseline="0" dirty="0" smtClean="0"/>
              <a:t>we need realistic applications that represent real user activities. </a:t>
            </a:r>
          </a:p>
        </p:txBody>
      </p:sp>
      <p:sp>
        <p:nvSpPr>
          <p:cNvPr id="4" name="Slide Number Placeholder 3"/>
          <p:cNvSpPr>
            <a:spLocks noGrp="1"/>
          </p:cNvSpPr>
          <p:nvPr>
            <p:ph type="sldNum" sz="quarter" idx="10"/>
          </p:nvPr>
        </p:nvSpPr>
        <p:spPr/>
        <p:txBody>
          <a:bodyPr/>
          <a:lstStyle/>
          <a:p>
            <a:fld id="{848881B8-3843-4EAF-8C94-C0A5C56E2392}" type="slidenum">
              <a:rPr lang="en-US"/>
              <a:t>33</a:t>
            </a:fld>
            <a:endParaRPr lang="en-US"/>
          </a:p>
        </p:txBody>
      </p:sp>
    </p:spTree>
    <p:extLst>
      <p:ext uri="{BB962C8B-B14F-4D97-AF65-F5344CB8AC3E}">
        <p14:creationId xmlns:p14="http://schemas.microsoft.com/office/powerpoint/2010/main" val="20302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3</a:t>
            </a:fld>
            <a:endParaRPr lang="en-US"/>
          </a:p>
        </p:txBody>
      </p:sp>
    </p:spTree>
    <p:extLst>
      <p:ext uri="{BB962C8B-B14F-4D97-AF65-F5344CB8AC3E}">
        <p14:creationId xmlns:p14="http://schemas.microsoft.com/office/powerpoint/2010/main" val="182991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4</a:t>
            </a:fld>
            <a:endParaRPr lang="en-US"/>
          </a:p>
        </p:txBody>
      </p:sp>
    </p:spTree>
    <p:extLst>
      <p:ext uri="{BB962C8B-B14F-4D97-AF65-F5344CB8AC3E}">
        <p14:creationId xmlns:p14="http://schemas.microsoft.com/office/powerpoint/2010/main" val="3993399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5</a:t>
            </a:fld>
            <a:endParaRPr lang="en-US"/>
          </a:p>
        </p:txBody>
      </p:sp>
    </p:spTree>
    <p:extLst>
      <p:ext uri="{BB962C8B-B14F-4D97-AF65-F5344CB8AC3E}">
        <p14:creationId xmlns:p14="http://schemas.microsoft.com/office/powerpoint/2010/main" val="119805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6</a:t>
            </a:fld>
            <a:endParaRPr lang="en-US"/>
          </a:p>
        </p:txBody>
      </p:sp>
    </p:spTree>
    <p:extLst>
      <p:ext uri="{BB962C8B-B14F-4D97-AF65-F5344CB8AC3E}">
        <p14:creationId xmlns:p14="http://schemas.microsoft.com/office/powerpoint/2010/main" val="425057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7</a:t>
            </a:fld>
            <a:endParaRPr lang="en-US"/>
          </a:p>
        </p:txBody>
      </p:sp>
    </p:spTree>
    <p:extLst>
      <p:ext uri="{BB962C8B-B14F-4D97-AF65-F5344CB8AC3E}">
        <p14:creationId xmlns:p14="http://schemas.microsoft.com/office/powerpoint/2010/main" val="199529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9CF0E79-92EF-3A44-BC42-51FAF4B23CE9}" type="slidenum">
              <a:rPr lang="en-US" smtClean="0"/>
              <a:t>8</a:t>
            </a:fld>
            <a:endParaRPr lang="en-US"/>
          </a:p>
        </p:txBody>
      </p:sp>
    </p:spTree>
    <p:extLst>
      <p:ext uri="{BB962C8B-B14F-4D97-AF65-F5344CB8AC3E}">
        <p14:creationId xmlns:p14="http://schemas.microsoft.com/office/powerpoint/2010/main" val="107957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find that these four </a:t>
            </a:r>
            <a:r>
              <a:rPr lang="en-US" baseline="0" dirty="0"/>
              <a:t>types of user actions </a:t>
            </a:r>
            <a:r>
              <a:rPr lang="en-US" baseline="0" dirty="0" smtClean="0"/>
              <a:t>present </a:t>
            </a:r>
            <a:r>
              <a:rPr lang="en-US" baseline="0" dirty="0"/>
              <a:t>distinct computational </a:t>
            </a:r>
            <a:r>
              <a:rPr lang="en-US" baseline="0" dirty="0" smtClean="0"/>
              <a:t>requirements. </a:t>
            </a:r>
            <a:endParaRPr lang="en-US" baseline="0" dirty="0"/>
          </a:p>
          <a:p>
            <a:r>
              <a:rPr lang="en-US" dirty="0"/>
              <a:t>Each graph here represents the instruction per cycle of a user input. </a:t>
            </a:r>
          </a:p>
          <a:p>
            <a:r>
              <a:rPr lang="en-US" dirty="0"/>
              <a:t>The higher the numbers,</a:t>
            </a:r>
            <a:r>
              <a:rPr lang="en-US" baseline="0" dirty="0"/>
              <a:t> the more intensive the computation is. </a:t>
            </a:r>
          </a:p>
          <a:p>
            <a:r>
              <a:rPr lang="en-US" baseline="0" dirty="0"/>
              <a:t>For example, reading is not computational intensive. </a:t>
            </a:r>
          </a:p>
          <a:p>
            <a:r>
              <a:rPr lang="en-US" baseline="0" dirty="0"/>
              <a:t>The spikes here are due to background threads of other android tasks. </a:t>
            </a:r>
            <a:endParaRPr lang="en-US" baseline="0" dirty="0" smtClean="0"/>
          </a:p>
          <a:p>
            <a:r>
              <a:rPr lang="en-US" baseline="0" dirty="0" smtClean="0"/>
              <a:t>A mobile benchmark set should include not only the inter-app diversity, but the intra-app diversity as well. </a:t>
            </a:r>
            <a:endParaRPr lang="en-US" dirty="0"/>
          </a:p>
        </p:txBody>
      </p:sp>
      <p:sp>
        <p:nvSpPr>
          <p:cNvPr id="4" name="Slide Number Placeholder 3"/>
          <p:cNvSpPr>
            <a:spLocks noGrp="1"/>
          </p:cNvSpPr>
          <p:nvPr>
            <p:ph type="sldNum" sz="quarter" idx="10"/>
          </p:nvPr>
        </p:nvSpPr>
        <p:spPr/>
        <p:txBody>
          <a:bodyPr/>
          <a:lstStyle/>
          <a:p>
            <a:fld id="{848881B8-3843-4EAF-8C94-C0A5C56E2392}" type="slidenum">
              <a:rPr lang="en-US"/>
              <a:t>11</a:t>
            </a:fld>
            <a:endParaRPr lang="en-US"/>
          </a:p>
        </p:txBody>
      </p:sp>
    </p:spTree>
    <p:extLst>
      <p:ext uri="{BB962C8B-B14F-4D97-AF65-F5344CB8AC3E}">
        <p14:creationId xmlns:p14="http://schemas.microsoft.com/office/powerpoint/2010/main" val="166810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Footer Placeholder 7"/>
          <p:cNvSpPr>
            <a:spLocks noGrp="1"/>
          </p:cNvSpPr>
          <p:nvPr>
            <p:ph type="ftr" sz="quarter" idx="11"/>
          </p:nvPr>
        </p:nvSpPr>
        <p:spPr>
          <a:xfrm>
            <a:off x="457200" y="6303069"/>
            <a:ext cx="7086607" cy="329184"/>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35860074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8B486-2A1D-024B-BFAB-387488DD0D89}" type="datetime1">
              <a:rPr lang="en-US" smtClean="0"/>
              <a:t>4/14/2016</a:t>
            </a:fld>
            <a:endParaRPr lang="en-US"/>
          </a:p>
        </p:txBody>
      </p:sp>
      <p:sp>
        <p:nvSpPr>
          <p:cNvPr id="5" name="Footer Placeholder 4"/>
          <p:cNvSpPr>
            <a:spLocks noGrp="1"/>
          </p:cNvSpPr>
          <p:nvPr>
            <p:ph type="ftr" sz="quarter" idx="11"/>
          </p:nvPr>
        </p:nvSpPr>
        <p:spPr>
          <a:xfrm>
            <a:off x="457200" y="6303069"/>
            <a:ext cx="7086607"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36946633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2D6D0-8B02-444C-800F-1B7372E6178C}" type="datetime1">
              <a:rPr lang="en-US" smtClean="0"/>
              <a:t>4/14/2016</a:t>
            </a:fld>
            <a:endParaRPr lang="en-US"/>
          </a:p>
        </p:txBody>
      </p:sp>
      <p:sp>
        <p:nvSpPr>
          <p:cNvPr id="5" name="Footer Placeholder 4"/>
          <p:cNvSpPr>
            <a:spLocks noGrp="1"/>
          </p:cNvSpPr>
          <p:nvPr>
            <p:ph type="ftr" sz="quarter" idx="11"/>
          </p:nvPr>
        </p:nvSpPr>
        <p:spPr>
          <a:xfrm>
            <a:off x="457200" y="6303069"/>
            <a:ext cx="7086607"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28449424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47943E-BD6B-7248-B043-9E001697667E}" type="datetime1">
              <a:rPr lang="en-US" smtClean="0"/>
              <a:t>4/14/2016</a:t>
            </a:fld>
            <a:endParaRPr lang="en-US"/>
          </a:p>
        </p:txBody>
      </p:sp>
      <p:sp>
        <p:nvSpPr>
          <p:cNvPr id="8" name="Footer Placeholder 7"/>
          <p:cNvSpPr>
            <a:spLocks noGrp="1"/>
          </p:cNvSpPr>
          <p:nvPr>
            <p:ph type="ftr" sz="quarter" idx="11"/>
          </p:nvPr>
        </p:nvSpPr>
        <p:spPr>
          <a:xfrm>
            <a:off x="457200" y="6303069"/>
            <a:ext cx="7086607" cy="32918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11373330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1" descr="C:\Users\Steven\AppData\Roaming\Tencent\Users\550597387\QQ\WinTemp\RichOle\ULR@OMZLZZAZ]~US7P}S[I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2192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F6FCE547-8613-6B44-87DF-557A31764706}" type="datetime1">
              <a:rPr lang="en-US" smtClean="0"/>
              <a:t>4/14/2016</a:t>
            </a:fld>
            <a:endParaRPr lang="en-US"/>
          </a:p>
        </p:txBody>
      </p:sp>
      <p:sp>
        <p:nvSpPr>
          <p:cNvPr id="9" name="Footer Placeholder 8"/>
          <p:cNvSpPr>
            <a:spLocks noGrp="1"/>
          </p:cNvSpPr>
          <p:nvPr>
            <p:ph type="ftr" sz="quarter" idx="11"/>
          </p:nvPr>
        </p:nvSpPr>
        <p:spPr>
          <a:xfrm>
            <a:off x="457200" y="6303069"/>
            <a:ext cx="7086607" cy="329184"/>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35231671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C6A30B-EEEA-3C49-8D39-F91BA5EFE1A7}" type="datetime1">
              <a:rPr lang="en-US" smtClean="0"/>
              <a:t>4/14/2016</a:t>
            </a:fld>
            <a:endParaRPr lang="en-US"/>
          </a:p>
        </p:txBody>
      </p:sp>
      <p:sp>
        <p:nvSpPr>
          <p:cNvPr id="9" name="Footer Placeholder 8"/>
          <p:cNvSpPr>
            <a:spLocks noGrp="1"/>
          </p:cNvSpPr>
          <p:nvPr>
            <p:ph type="ftr" sz="quarter" idx="11"/>
          </p:nvPr>
        </p:nvSpPr>
        <p:spPr>
          <a:xfrm>
            <a:off x="457200" y="6303069"/>
            <a:ext cx="7086607" cy="329184"/>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13568239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D6FEEB94-28CE-E44C-A7D5-B90D8C60ADF2}" type="datetime1">
              <a:rPr lang="en-US" smtClean="0"/>
              <a:t>4/14/2016</a:t>
            </a:fld>
            <a:endParaRPr lang="en-US"/>
          </a:p>
        </p:txBody>
      </p:sp>
      <p:sp>
        <p:nvSpPr>
          <p:cNvPr id="12" name="Footer Placeholder 11"/>
          <p:cNvSpPr>
            <a:spLocks noGrp="1"/>
          </p:cNvSpPr>
          <p:nvPr>
            <p:ph type="ftr" sz="quarter" idx="11"/>
          </p:nvPr>
        </p:nvSpPr>
        <p:spPr>
          <a:xfrm>
            <a:off x="457200" y="6303069"/>
            <a:ext cx="7086607" cy="329184"/>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1222641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340A23E8-B569-8040-8E66-C3F07D2F6D8E}" type="datetime1">
              <a:rPr lang="en-US" smtClean="0"/>
              <a:t>4/14/2016</a:t>
            </a:fld>
            <a:endParaRPr lang="en-US"/>
          </a:p>
        </p:txBody>
      </p:sp>
      <p:sp>
        <p:nvSpPr>
          <p:cNvPr id="8" name="Footer Placeholder 7"/>
          <p:cNvSpPr>
            <a:spLocks noGrp="1"/>
          </p:cNvSpPr>
          <p:nvPr>
            <p:ph type="ftr" sz="quarter" idx="11"/>
          </p:nvPr>
        </p:nvSpPr>
        <p:spPr>
          <a:xfrm>
            <a:off x="457200" y="6303069"/>
            <a:ext cx="7086607" cy="32918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39358003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7C60-B52A-044E-89FA-10D7E5E42448}" type="datetime1">
              <a:rPr lang="en-US" smtClean="0"/>
              <a:t>4/14/2016</a:t>
            </a:fld>
            <a:endParaRPr lang="en-US"/>
          </a:p>
        </p:txBody>
      </p:sp>
      <p:sp>
        <p:nvSpPr>
          <p:cNvPr id="3" name="Footer Placeholder 2"/>
          <p:cNvSpPr>
            <a:spLocks noGrp="1"/>
          </p:cNvSpPr>
          <p:nvPr>
            <p:ph type="ftr" sz="quarter" idx="11"/>
          </p:nvPr>
        </p:nvSpPr>
        <p:spPr>
          <a:xfrm>
            <a:off x="457200" y="6303069"/>
            <a:ext cx="7086607" cy="32918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3895897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2CFDB-69D6-6D4D-A886-A3FD6D294A98}" type="datetime1">
              <a:rPr lang="en-US" smtClean="0"/>
              <a:t>4/14/2016</a:t>
            </a:fld>
            <a:endParaRPr lang="en-US"/>
          </a:p>
        </p:txBody>
      </p:sp>
      <p:sp>
        <p:nvSpPr>
          <p:cNvPr id="6" name="Footer Placeholder 5"/>
          <p:cNvSpPr>
            <a:spLocks noGrp="1"/>
          </p:cNvSpPr>
          <p:nvPr>
            <p:ph type="ftr" sz="quarter" idx="11"/>
          </p:nvPr>
        </p:nvSpPr>
        <p:spPr>
          <a:xfrm>
            <a:off x="457200" y="6303069"/>
            <a:ext cx="7086607"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CA6BF4B-A3B1-6E43-B139-29B9D89AB442}"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177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BFA57-75B7-3C40-BF4C-87BD6C2B39F1}" type="datetime1">
              <a:rPr lang="en-US" smtClean="0"/>
              <a:t>4/14/2016</a:t>
            </a:fld>
            <a:endParaRPr lang="en-US"/>
          </a:p>
        </p:txBody>
      </p:sp>
      <p:sp>
        <p:nvSpPr>
          <p:cNvPr id="6" name="Footer Placeholder 5"/>
          <p:cNvSpPr>
            <a:spLocks noGrp="1"/>
          </p:cNvSpPr>
          <p:nvPr>
            <p:ph type="ftr" sz="quarter" idx="11"/>
          </p:nvPr>
        </p:nvSpPr>
        <p:spPr>
          <a:xfrm>
            <a:off x="457200" y="6303069"/>
            <a:ext cx="7086607"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CA6BF4B-A3B1-6E43-B139-29B9D89AB442}" type="slidenum">
              <a:rPr lang="en-US" smtClean="0"/>
              <a:t>‹#›</a:t>
            </a:fld>
            <a:endParaRPr lang="en-US"/>
          </a:p>
        </p:txBody>
      </p:sp>
    </p:spTree>
    <p:extLst>
      <p:ext uri="{BB962C8B-B14F-4D97-AF65-F5344CB8AC3E}">
        <p14:creationId xmlns:p14="http://schemas.microsoft.com/office/powerpoint/2010/main" val="2725206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14" descr="2newnew"/>
          <p:cNvPicPr>
            <a:picLocks noChangeAspect="1" noChangeArrowheads="1"/>
          </p:cNvPicPr>
          <p:nvPr/>
        </p:nvPicPr>
        <p:blipFill>
          <a:blip r:embed="rId13" cstate="print"/>
          <a:srcRect/>
          <a:stretch>
            <a:fillRect/>
          </a:stretch>
        </p:blipFill>
        <p:spPr bwMode="auto">
          <a:xfrm>
            <a:off x="0" y="6260728"/>
            <a:ext cx="9144000" cy="615950"/>
          </a:xfrm>
          <a:prstGeom prst="rect">
            <a:avLst/>
          </a:prstGeom>
          <a:noFill/>
        </p:spPr>
      </p:pic>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72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086662"/>
            <a:ext cx="8229600" cy="5216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91207" y="65695"/>
            <a:ext cx="2895600" cy="329184"/>
          </a:xfrm>
          <a:prstGeom prst="rect">
            <a:avLst/>
          </a:prstGeom>
        </p:spPr>
        <p:txBody>
          <a:bodyPr vert="horz" lIns="91440" tIns="45720" rIns="91440" bIns="45720" rtlCol="0" anchor="ctr"/>
          <a:lstStyle>
            <a:lvl1pPr algn="r">
              <a:defRPr sz="1200" b="0" i="0">
                <a:solidFill>
                  <a:schemeClr val="tx1"/>
                </a:solidFill>
                <a:latin typeface="Helvetica Light"/>
                <a:cs typeface="Helvetica Light"/>
              </a:defRPr>
            </a:lvl1pPr>
          </a:lstStyle>
          <a:p>
            <a:fld id="{AE91A80C-755E-0542-A816-C44C671E0458}" type="datetime1">
              <a:rPr lang="en-US" smtClean="0"/>
              <a:t>4/14/2016</a:t>
            </a:fld>
            <a:endParaRPr lang="en-US"/>
          </a:p>
        </p:txBody>
      </p:sp>
      <p:sp>
        <p:nvSpPr>
          <p:cNvPr id="6" name="Slide Number Placeholder 5"/>
          <p:cNvSpPr>
            <a:spLocks noGrp="1"/>
          </p:cNvSpPr>
          <p:nvPr>
            <p:ph type="sldNum" sz="quarter" idx="4"/>
          </p:nvPr>
        </p:nvSpPr>
        <p:spPr>
          <a:xfrm>
            <a:off x="7620007" y="6303069"/>
            <a:ext cx="1066800" cy="329184"/>
          </a:xfrm>
          <a:prstGeom prst="rect">
            <a:avLst/>
          </a:prstGeom>
        </p:spPr>
        <p:txBody>
          <a:bodyPr vert="horz" lIns="91440" tIns="45720" rIns="91440" bIns="45720" rtlCol="0" anchor="ctr"/>
          <a:lstStyle>
            <a:lvl1pPr algn="r">
              <a:defRPr sz="1400" b="1" i="0">
                <a:solidFill>
                  <a:srgbClr val="FFFFFF"/>
                </a:solidFill>
                <a:latin typeface="Helvetica"/>
                <a:cs typeface="Helvetica"/>
              </a:defRPr>
            </a:lvl1pPr>
          </a:lstStyle>
          <a:p>
            <a:fld id="{8CA6BF4B-A3B1-6E43-B139-29B9D89AB442}" type="slidenum">
              <a:rPr lang="en-US" smtClean="0"/>
              <a:t>‹#›</a:t>
            </a:fld>
            <a:endParaRPr lang="en-US"/>
          </a:p>
        </p:txBody>
      </p:sp>
    </p:spTree>
    <p:extLst>
      <p:ext uri="{BB962C8B-B14F-4D97-AF65-F5344CB8AC3E}">
        <p14:creationId xmlns:p14="http://schemas.microsoft.com/office/powerpoint/2010/main" val="1118849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000" b="0" i="0" kern="1200" spc="-100" baseline="0">
          <a:solidFill>
            <a:schemeClr val="accent1"/>
          </a:solidFill>
          <a:latin typeface="Helvetica Neue Medium" charset="0"/>
          <a:ea typeface="Helvetica Neue Medium" charset="0"/>
          <a:cs typeface="Helvetica Neue Medium"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b="0" i="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b="0" i="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b="0" i="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accent1"/>
        </a:buClr>
        <a:buFont typeface="Arial" pitchFamily="34" charset="0"/>
        <a:buChar char="•"/>
        <a:defRPr sz="1600" b="0" i="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b="0" i="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ww.nvidia.com/content/PDF/tegra_white_papers/Benefits-of-Multi-core-CPUs-in-Mobile-Devices_Ver1.2.pdf" TargetMode="Externa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brightsideofnews.com/2012/07/25/qualcomm-snapdragon-s4-benchmarking-da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hyperlink" Target="http://www.brightsideofnews.com/2012/07/25/qualcomm-snapdragon-s4-benchmarking-da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9.jpe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microsoft.com/office/2007/relationships/hdphoto" Target="../media/hdphoto6.wdp"/><Relationship Id="rId9"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2.xm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393" y="2105728"/>
            <a:ext cx="8174495" cy="1470025"/>
          </a:xfrm>
        </p:spPr>
        <p:txBody>
          <a:bodyPr>
            <a:noAutofit/>
          </a:bodyPr>
          <a:lstStyle/>
          <a:p>
            <a:pPr algn="ctr"/>
            <a:r>
              <a:rPr lang="en-US" sz="3400" b="1" cap="none" dirty="0" smtClean="0">
                <a:latin typeface="Helvetica Neue" charset="0"/>
                <a:ea typeface="Helvetica" charset="0"/>
                <a:cs typeface="Helvetica" charset="0"/>
              </a:rPr>
              <a:t>Evaluating Asymmetric Multiprocessing</a:t>
            </a:r>
            <a:br>
              <a:rPr lang="en-US" sz="3400" b="1" cap="none" dirty="0" smtClean="0">
                <a:latin typeface="Helvetica Neue" charset="0"/>
                <a:ea typeface="Helvetica" charset="0"/>
                <a:cs typeface="Helvetica" charset="0"/>
              </a:rPr>
            </a:br>
            <a:r>
              <a:rPr lang="en-US" sz="3400" b="1" cap="none" dirty="0" smtClean="0">
                <a:latin typeface="Helvetica Neue" charset="0"/>
                <a:ea typeface="Helvetica" charset="0"/>
                <a:cs typeface="Helvetica" charset="0"/>
              </a:rPr>
              <a:t>for Mobile Applications</a:t>
            </a:r>
            <a:endParaRPr lang="en-US" sz="3400" b="1" cap="none" dirty="0">
              <a:solidFill>
                <a:srgbClr val="222222"/>
              </a:solidFill>
              <a:latin typeface="Helvetica Neue" charset="0"/>
              <a:ea typeface="Helvetica" charset="0"/>
              <a:cs typeface="Helvetica" charset="0"/>
            </a:endParaRPr>
          </a:p>
        </p:txBody>
      </p:sp>
      <p:sp>
        <p:nvSpPr>
          <p:cNvPr id="8" name="Subtitle 2"/>
          <p:cNvSpPr>
            <a:spLocks noGrp="1"/>
          </p:cNvSpPr>
          <p:nvPr>
            <p:ph type="subTitle" idx="1"/>
          </p:nvPr>
        </p:nvSpPr>
        <p:spPr>
          <a:xfrm>
            <a:off x="2222648" y="4293657"/>
            <a:ext cx="4575987" cy="815280"/>
          </a:xfrm>
        </p:spPr>
        <p:txBody>
          <a:bodyPr>
            <a:noAutofit/>
          </a:bodyPr>
          <a:lstStyle/>
          <a:p>
            <a:pPr algn="ctr">
              <a:lnSpc>
                <a:spcPct val="85000"/>
              </a:lnSpc>
            </a:pPr>
            <a:r>
              <a:rPr lang="en-US" sz="2000" dirty="0" err="1">
                <a:solidFill>
                  <a:schemeClr val="tx1"/>
                </a:solidFill>
                <a:latin typeface="Helvetica Neue" charset="0"/>
                <a:ea typeface="Helvetica Neue" charset="0"/>
                <a:cs typeface="Helvetica Neue" charset="0"/>
              </a:rPr>
              <a:t>Songchun</a:t>
            </a:r>
            <a:r>
              <a:rPr lang="en-US" sz="2000" dirty="0">
                <a:solidFill>
                  <a:schemeClr val="tx1"/>
                </a:solidFill>
                <a:latin typeface="Helvetica Neue" charset="0"/>
                <a:ea typeface="Helvetica Neue" charset="0"/>
                <a:cs typeface="Helvetica Neue" charset="0"/>
              </a:rPr>
              <a:t> </a:t>
            </a:r>
            <a:r>
              <a:rPr lang="en-US" sz="2000" dirty="0" smtClean="0">
                <a:solidFill>
                  <a:schemeClr val="tx1"/>
                </a:solidFill>
                <a:latin typeface="Helvetica Neue" charset="0"/>
                <a:ea typeface="Helvetica Neue" charset="0"/>
                <a:cs typeface="Helvetica Neue" charset="0"/>
              </a:rPr>
              <a:t>Fan, Benjamin Lee</a:t>
            </a:r>
          </a:p>
          <a:p>
            <a:pPr algn="ctr">
              <a:lnSpc>
                <a:spcPct val="85000"/>
              </a:lnSpc>
            </a:pPr>
            <a:r>
              <a:rPr lang="en-US" sz="2000" dirty="0" smtClean="0">
                <a:solidFill>
                  <a:schemeClr val="tx1"/>
                </a:solidFill>
                <a:latin typeface="Helvetica Neue" charset="0"/>
                <a:ea typeface="Helvetica Neue" charset="0"/>
                <a:cs typeface="Helvetica Neue" charset="0"/>
              </a:rPr>
              <a:t>Duke </a:t>
            </a:r>
            <a:r>
              <a:rPr lang="en-US" sz="2000" dirty="0">
                <a:solidFill>
                  <a:schemeClr val="tx1"/>
                </a:solidFill>
                <a:latin typeface="Helvetica Neue" charset="0"/>
                <a:ea typeface="Helvetica Neue" charset="0"/>
                <a:cs typeface="Helvetica Neue" charset="0"/>
              </a:rPr>
              <a:t>University</a:t>
            </a:r>
          </a:p>
        </p:txBody>
      </p:sp>
      <p:sp>
        <p:nvSpPr>
          <p:cNvPr id="3" name="Slide Number Placeholder 2"/>
          <p:cNvSpPr>
            <a:spLocks noGrp="1"/>
          </p:cNvSpPr>
          <p:nvPr>
            <p:ph type="sldNum" sz="quarter" idx="12"/>
          </p:nvPr>
        </p:nvSpPr>
        <p:spPr/>
        <p:txBody>
          <a:bodyPr/>
          <a:lstStyle/>
          <a:p>
            <a:fld id="{8CA6BF4B-A3B1-6E43-B139-29B9D89AB442}" type="slidenum">
              <a:rPr lang="en-US" smtClean="0"/>
              <a:t>1</a:t>
            </a:fld>
            <a:endParaRPr lang="en-US"/>
          </a:p>
        </p:txBody>
      </p:sp>
    </p:spTree>
    <p:extLst>
      <p:ext uri="{BB962C8B-B14F-4D97-AF65-F5344CB8AC3E}">
        <p14:creationId xmlns:p14="http://schemas.microsoft.com/office/powerpoint/2010/main" val="1734769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Intra-App Diversity</a:t>
            </a:r>
            <a:endParaRPr lang="en-US" dirty="0">
              <a:latin typeface="Helvetica Neue" charset="0"/>
              <a:ea typeface="Helvetica Neue" charset="0"/>
              <a:cs typeface="Helvetica Neue" charset="0"/>
            </a:endParaRPr>
          </a:p>
        </p:txBody>
      </p:sp>
      <p:pic>
        <p:nvPicPr>
          <p:cNvPr id="5" name="Picture 4"/>
          <p:cNvPicPr>
            <a:picLocks noChangeAspect="1"/>
          </p:cNvPicPr>
          <p:nvPr/>
        </p:nvPicPr>
        <p:blipFill>
          <a:blip r:embed="rId2"/>
          <a:stretch>
            <a:fillRect/>
          </a:stretch>
        </p:blipFill>
        <p:spPr>
          <a:xfrm>
            <a:off x="353937" y="1524000"/>
            <a:ext cx="1251935" cy="1251935"/>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1916636" y="1663806"/>
            <a:ext cx="2347738" cy="3676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4543359" y="1524001"/>
            <a:ext cx="3972802" cy="15007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rcRect l="4115" t="6759" r="3704" b="4912"/>
          <a:stretch/>
        </p:blipFill>
        <p:spPr>
          <a:xfrm>
            <a:off x="5067088" y="3640141"/>
            <a:ext cx="2932889" cy="1806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74520" y="2752447"/>
            <a:ext cx="736387" cy="369332"/>
          </a:xfrm>
          <a:prstGeom prst="rect">
            <a:avLst/>
          </a:prstGeom>
          <a:noFill/>
        </p:spPr>
        <p:txBody>
          <a:bodyPr wrap="none" rtlCol="0">
            <a:spAutoFit/>
          </a:bodyPr>
          <a:lstStyle/>
          <a:p>
            <a:r>
              <a:rPr lang="en-US" b="1" dirty="0" smtClean="0">
                <a:latin typeface="Helvetica Neue" charset="0"/>
                <a:ea typeface="Helvetica Neue" charset="0"/>
                <a:cs typeface="Helvetica Neue" charset="0"/>
              </a:rPr>
              <a:t>Click</a:t>
            </a:r>
            <a:endParaRPr lang="en-US" b="1" dirty="0">
              <a:latin typeface="Helvetica Neue" charset="0"/>
              <a:ea typeface="Helvetica Neue" charset="0"/>
              <a:cs typeface="Helvetica Neue" charset="0"/>
            </a:endParaRPr>
          </a:p>
        </p:txBody>
      </p:sp>
      <p:sp>
        <p:nvSpPr>
          <p:cNvPr id="11" name="TextBox 10"/>
          <p:cNvSpPr txBox="1"/>
          <p:nvPr/>
        </p:nvSpPr>
        <p:spPr>
          <a:xfrm>
            <a:off x="2573068" y="5421601"/>
            <a:ext cx="826105" cy="369332"/>
          </a:xfrm>
          <a:prstGeom prst="rect">
            <a:avLst/>
          </a:prstGeom>
          <a:noFill/>
        </p:spPr>
        <p:txBody>
          <a:bodyPr wrap="none" rtlCol="0">
            <a:spAutoFit/>
          </a:bodyPr>
          <a:lstStyle/>
          <a:p>
            <a:r>
              <a:rPr lang="en-US" b="1" dirty="0" smtClean="0">
                <a:latin typeface="Helvetica Neue" charset="0"/>
                <a:ea typeface="Helvetica Neue" charset="0"/>
                <a:cs typeface="Helvetica Neue" charset="0"/>
              </a:rPr>
              <a:t>Scroll</a:t>
            </a:r>
            <a:endParaRPr lang="en-US" b="1" dirty="0">
              <a:latin typeface="Helvetica Neue" charset="0"/>
              <a:ea typeface="Helvetica Neue" charset="0"/>
              <a:cs typeface="Helvetica Neue" charset="0"/>
            </a:endParaRPr>
          </a:p>
        </p:txBody>
      </p:sp>
      <p:sp>
        <p:nvSpPr>
          <p:cNvPr id="12" name="TextBox 11"/>
          <p:cNvSpPr txBox="1"/>
          <p:nvPr/>
        </p:nvSpPr>
        <p:spPr>
          <a:xfrm>
            <a:off x="6116620" y="3024723"/>
            <a:ext cx="710451" cy="369332"/>
          </a:xfrm>
          <a:prstGeom prst="rect">
            <a:avLst/>
          </a:prstGeom>
          <a:noFill/>
        </p:spPr>
        <p:txBody>
          <a:bodyPr wrap="none" rtlCol="0">
            <a:spAutoFit/>
          </a:bodyPr>
          <a:lstStyle/>
          <a:p>
            <a:r>
              <a:rPr lang="en-US" b="1" dirty="0" smtClean="0">
                <a:latin typeface="Helvetica Neue" charset="0"/>
                <a:ea typeface="Helvetica Neue" charset="0"/>
                <a:cs typeface="Helvetica Neue" charset="0"/>
              </a:rPr>
              <a:t>Type</a:t>
            </a:r>
            <a:endParaRPr lang="en-US" b="1" dirty="0">
              <a:latin typeface="Helvetica Neue" charset="0"/>
              <a:ea typeface="Helvetica Neue" charset="0"/>
              <a:cs typeface="Helvetica Neue" charset="0"/>
            </a:endParaRPr>
          </a:p>
        </p:txBody>
      </p:sp>
      <p:sp>
        <p:nvSpPr>
          <p:cNvPr id="13" name="TextBox 12"/>
          <p:cNvSpPr txBox="1"/>
          <p:nvPr/>
        </p:nvSpPr>
        <p:spPr>
          <a:xfrm>
            <a:off x="6116620" y="5447118"/>
            <a:ext cx="758541" cy="369332"/>
          </a:xfrm>
          <a:prstGeom prst="rect">
            <a:avLst/>
          </a:prstGeom>
          <a:noFill/>
        </p:spPr>
        <p:txBody>
          <a:bodyPr wrap="none" rtlCol="0">
            <a:spAutoFit/>
          </a:bodyPr>
          <a:lstStyle/>
          <a:p>
            <a:r>
              <a:rPr lang="en-US" b="1" dirty="0" smtClean="0">
                <a:latin typeface="Helvetica Neue" charset="0"/>
                <a:ea typeface="Helvetica Neue" charset="0"/>
                <a:cs typeface="Helvetica Neue" charset="0"/>
              </a:rPr>
              <a:t>Read</a:t>
            </a:r>
            <a:endParaRPr lang="en-US" b="1" dirty="0">
              <a:latin typeface="Helvetica Neue" charset="0"/>
              <a:ea typeface="Helvetica Neue" charset="0"/>
              <a:cs typeface="Helvetica Neue" charset="0"/>
            </a:endParaRPr>
          </a:p>
        </p:txBody>
      </p:sp>
      <p:sp>
        <p:nvSpPr>
          <p:cNvPr id="4" name="Slide Number Placeholder 3"/>
          <p:cNvSpPr>
            <a:spLocks noGrp="1"/>
          </p:cNvSpPr>
          <p:nvPr>
            <p:ph type="sldNum" sz="quarter" idx="12"/>
          </p:nvPr>
        </p:nvSpPr>
        <p:spPr/>
        <p:txBody>
          <a:bodyPr/>
          <a:lstStyle/>
          <a:p>
            <a:r>
              <a:rPr lang="en-US" dirty="0" smtClean="0"/>
              <a:t>7</a:t>
            </a:r>
            <a:endParaRPr lang="en-US" dirty="0"/>
          </a:p>
        </p:txBody>
      </p:sp>
    </p:spTree>
    <p:extLst>
      <p:ext uri="{BB962C8B-B14F-4D97-AF65-F5344CB8AC3E}">
        <p14:creationId xmlns:p14="http://schemas.microsoft.com/office/powerpoint/2010/main" val="250969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Processor Activity</a:t>
            </a:r>
            <a:endParaRPr lang="en-US" dirty="0"/>
          </a:p>
        </p:txBody>
      </p:sp>
      <p:grpSp>
        <p:nvGrpSpPr>
          <p:cNvPr id="17" name="Group 16"/>
          <p:cNvGrpSpPr/>
          <p:nvPr/>
        </p:nvGrpSpPr>
        <p:grpSpPr>
          <a:xfrm>
            <a:off x="423249" y="875403"/>
            <a:ext cx="8263551" cy="5366580"/>
            <a:chOff x="712452" y="1025305"/>
            <a:chExt cx="8263551" cy="5366580"/>
          </a:xfrm>
        </p:grpSpPr>
        <p:pic>
          <p:nvPicPr>
            <p:cNvPr id="5" name="Picture 4" descr="activities.pdf"/>
            <p:cNvPicPr>
              <a:picLocks noChangeAspect="1"/>
            </p:cNvPicPr>
            <p:nvPr/>
          </p:nvPicPr>
          <p:blipFill rotWithShape="1">
            <a:blip r:embed="rId3">
              <a:extLst>
                <a:ext uri="{28A0092B-C50C-407E-A947-70E740481C1C}">
                  <a14:useLocalDpi xmlns:a14="http://schemas.microsoft.com/office/drawing/2010/main" val="0"/>
                </a:ext>
              </a:extLst>
            </a:blip>
            <a:srcRect t="9050" r="50000"/>
            <a:stretch/>
          </p:blipFill>
          <p:spPr>
            <a:xfrm>
              <a:off x="2183676" y="1025305"/>
              <a:ext cx="5429098" cy="2743200"/>
            </a:xfrm>
            <a:prstGeom prst="rect">
              <a:avLst/>
            </a:prstGeom>
          </p:spPr>
        </p:pic>
        <p:sp>
          <p:nvSpPr>
            <p:cNvPr id="7" name="TextBox 6"/>
            <p:cNvSpPr txBox="1"/>
            <p:nvPr/>
          </p:nvSpPr>
          <p:spPr>
            <a:xfrm>
              <a:off x="7805490" y="4536496"/>
              <a:ext cx="941861" cy="400110"/>
            </a:xfrm>
            <a:prstGeom prst="rect">
              <a:avLst/>
            </a:prstGeom>
            <a:noFill/>
          </p:spPr>
          <p:txBody>
            <a:bodyPr wrap="none" rtlCol="0">
              <a:spAutoFit/>
            </a:bodyPr>
            <a:lstStyle/>
            <a:p>
              <a:r>
                <a:rPr lang="en-US" sz="2000" dirty="0" smtClean="0">
                  <a:latin typeface="Helvetica"/>
                  <a:cs typeface="Helvetica"/>
                </a:rPr>
                <a:t>Typing</a:t>
              </a:r>
            </a:p>
          </p:txBody>
        </p:sp>
        <p:sp>
          <p:nvSpPr>
            <p:cNvPr id="8" name="TextBox 7"/>
            <p:cNvSpPr txBox="1"/>
            <p:nvPr/>
          </p:nvSpPr>
          <p:spPr>
            <a:xfrm>
              <a:off x="909799" y="4536496"/>
              <a:ext cx="1141659" cy="400110"/>
            </a:xfrm>
            <a:prstGeom prst="rect">
              <a:avLst/>
            </a:prstGeom>
            <a:noFill/>
          </p:spPr>
          <p:txBody>
            <a:bodyPr wrap="none" rtlCol="0">
              <a:spAutoFit/>
            </a:bodyPr>
            <a:lstStyle/>
            <a:p>
              <a:r>
                <a:rPr lang="en-US" sz="2000" dirty="0">
                  <a:latin typeface="Helvetica"/>
                  <a:cs typeface="Helvetica"/>
                </a:rPr>
                <a:t>Reading</a:t>
              </a:r>
            </a:p>
          </p:txBody>
        </p:sp>
        <p:sp>
          <p:nvSpPr>
            <p:cNvPr id="9" name="TextBox 8"/>
            <p:cNvSpPr txBox="1"/>
            <p:nvPr/>
          </p:nvSpPr>
          <p:spPr>
            <a:xfrm>
              <a:off x="7805490" y="2169723"/>
              <a:ext cx="1170513" cy="400110"/>
            </a:xfrm>
            <a:prstGeom prst="rect">
              <a:avLst/>
            </a:prstGeom>
            <a:noFill/>
          </p:spPr>
          <p:txBody>
            <a:bodyPr wrap="none" rtlCol="0">
              <a:spAutoFit/>
            </a:bodyPr>
            <a:lstStyle/>
            <a:p>
              <a:r>
                <a:rPr lang="en-US" sz="2000" dirty="0" smtClean="0">
                  <a:latin typeface="Helvetica"/>
                  <a:cs typeface="Helvetica"/>
                </a:rPr>
                <a:t>Scrolling</a:t>
              </a:r>
              <a:endParaRPr lang="en-US" sz="2000" dirty="0">
                <a:latin typeface="Helvetica"/>
                <a:cs typeface="Helvetica"/>
              </a:endParaRPr>
            </a:p>
          </p:txBody>
        </p:sp>
        <p:pic>
          <p:nvPicPr>
            <p:cNvPr id="11" name="Picture 10" descr="activities.pdf"/>
            <p:cNvPicPr>
              <a:picLocks noChangeAspect="1"/>
            </p:cNvPicPr>
            <p:nvPr/>
          </p:nvPicPr>
          <p:blipFill rotWithShape="1">
            <a:blip r:embed="rId3">
              <a:extLst>
                <a:ext uri="{28A0092B-C50C-407E-A947-70E740481C1C}">
                  <a14:useLocalDpi xmlns:a14="http://schemas.microsoft.com/office/drawing/2010/main" val="0"/>
                </a:ext>
              </a:extLst>
            </a:blip>
            <a:srcRect l="50000" t="9050"/>
            <a:stretch/>
          </p:blipFill>
          <p:spPr>
            <a:xfrm>
              <a:off x="2183676" y="3648685"/>
              <a:ext cx="5429098" cy="2743200"/>
            </a:xfrm>
            <a:prstGeom prst="rect">
              <a:avLst/>
            </a:prstGeom>
          </p:spPr>
        </p:pic>
        <p:sp>
          <p:nvSpPr>
            <p:cNvPr id="6" name="TextBox 5"/>
            <p:cNvSpPr txBox="1"/>
            <p:nvPr/>
          </p:nvSpPr>
          <p:spPr>
            <a:xfrm>
              <a:off x="712452" y="2196850"/>
              <a:ext cx="1369286" cy="400110"/>
            </a:xfrm>
            <a:prstGeom prst="rect">
              <a:avLst/>
            </a:prstGeom>
            <a:noFill/>
          </p:spPr>
          <p:txBody>
            <a:bodyPr wrap="none" rtlCol="0">
              <a:spAutoFit/>
            </a:bodyPr>
            <a:lstStyle/>
            <a:p>
              <a:r>
                <a:rPr lang="en-US" sz="2000" dirty="0" smtClean="0">
                  <a:latin typeface="Helvetica"/>
                  <a:cs typeface="Helvetica"/>
                </a:rPr>
                <a:t>Launching</a:t>
              </a:r>
            </a:p>
          </p:txBody>
        </p:sp>
      </p:grpSp>
      <p:sp>
        <p:nvSpPr>
          <p:cNvPr id="18" name="Rectangle 17"/>
          <p:cNvSpPr/>
          <p:nvPr/>
        </p:nvSpPr>
        <p:spPr>
          <a:xfrm rot="16200000">
            <a:off x="4286884" y="1851774"/>
            <a:ext cx="764501" cy="19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4219428" y="4501006"/>
            <a:ext cx="764501" cy="19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16200000">
            <a:off x="1507721" y="1915287"/>
            <a:ext cx="764501" cy="19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6200000">
            <a:off x="1477441" y="4557502"/>
            <a:ext cx="764501" cy="19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21"/>
          <p:cNvSpPr>
            <a:spLocks noGrp="1"/>
          </p:cNvSpPr>
          <p:nvPr>
            <p:ph type="sldNum" sz="quarter" idx="12"/>
          </p:nvPr>
        </p:nvSpPr>
        <p:spPr/>
        <p:txBody>
          <a:bodyPr/>
          <a:lstStyle/>
          <a:p>
            <a:r>
              <a:rPr lang="en-US" dirty="0" smtClean="0"/>
              <a:t>8</a:t>
            </a:r>
            <a:endParaRPr lang="en-US" dirty="0"/>
          </a:p>
        </p:txBody>
      </p:sp>
    </p:spTree>
    <p:extLst>
      <p:ext uri="{BB962C8B-B14F-4D97-AF65-F5344CB8AC3E}">
        <p14:creationId xmlns:p14="http://schemas.microsoft.com/office/powerpoint/2010/main" val="48789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User Events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smtClean="0"/>
              <a:t>Inserting User Inputs</a:t>
            </a:r>
          </a:p>
          <a:p>
            <a:pPr lvl="1"/>
            <a:r>
              <a:rPr lang="en-US" dirty="0" smtClean="0"/>
              <a:t>Use Android Instrumentation to create activities</a:t>
            </a:r>
          </a:p>
          <a:p>
            <a:pPr lvl="1"/>
            <a:r>
              <a:rPr lang="en-US" dirty="0" smtClean="0"/>
              <a:t>Emulate touches, swipes, keyboard events</a:t>
            </a:r>
          </a:p>
          <a:p>
            <a:pPr lvl="1"/>
            <a:r>
              <a:rPr lang="en-US" dirty="0" smtClean="0"/>
              <a:t>Create Android images for gem5 simulation</a:t>
            </a:r>
          </a:p>
          <a:p>
            <a:pPr lvl="8"/>
            <a:endParaRPr lang="en-US" dirty="0"/>
          </a:p>
          <a:p>
            <a:pPr lvl="1"/>
            <a:endParaRPr lang="en-US" dirty="0"/>
          </a:p>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r>
              <a:rPr lang="en-US" dirty="0" smtClean="0"/>
              <a:t>9</a:t>
            </a:r>
            <a:endParaRPr lang="en-US" dirty="0"/>
          </a:p>
        </p:txBody>
      </p:sp>
      <p:sp>
        <p:nvSpPr>
          <p:cNvPr id="5" name="TextBox 4"/>
          <p:cNvSpPr txBox="1"/>
          <p:nvPr/>
        </p:nvSpPr>
        <p:spPr>
          <a:xfrm>
            <a:off x="1630329" y="3083202"/>
            <a:ext cx="5883342" cy="1477328"/>
          </a:xfrm>
          <a:prstGeom prst="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i="1" dirty="0" smtClean="0">
                <a:solidFill>
                  <a:schemeClr val="bg2">
                    <a:lumMod val="75000"/>
                  </a:schemeClr>
                </a:solidFill>
                <a:latin typeface="Consolas" panose="020B0609020204030204" pitchFamily="49" charset="0"/>
                <a:cs typeface="Courier New" panose="02070309020205020404" pitchFamily="49" charset="0"/>
              </a:rPr>
              <a:t># Initialize an instrumentation</a:t>
            </a:r>
          </a:p>
          <a:p>
            <a:r>
              <a:rPr lang="en-US" dirty="0" smtClean="0">
                <a:latin typeface="Consolas" panose="020B0609020204030204" pitchFamily="49" charset="0"/>
                <a:cs typeface="Courier New" panose="02070309020205020404" pitchFamily="49" charset="0"/>
              </a:rPr>
              <a:t>Instrumentation </a:t>
            </a:r>
            <a:r>
              <a:rPr lang="en-US" dirty="0" err="1">
                <a:latin typeface="Consolas" panose="020B0609020204030204" pitchFamily="49" charset="0"/>
                <a:cs typeface="Courier New" panose="02070309020205020404" pitchFamily="49" charset="0"/>
              </a:rPr>
              <a:t>inst</a:t>
            </a:r>
            <a:r>
              <a:rPr lang="en-US" dirty="0">
                <a:latin typeface="Consolas" panose="020B0609020204030204" pitchFamily="49" charset="0"/>
                <a:cs typeface="Courier New" panose="02070309020205020404" pitchFamily="49" charset="0"/>
              </a:rPr>
              <a:t> = new Instrumentation</a:t>
            </a:r>
            <a:r>
              <a:rPr lang="en-US" dirty="0" smtClean="0">
                <a:latin typeface="Consolas" panose="020B0609020204030204" pitchFamily="49" charset="0"/>
                <a:cs typeface="Courier New" panose="02070309020205020404" pitchFamily="49" charset="0"/>
              </a:rPr>
              <a:t>();</a:t>
            </a:r>
          </a:p>
          <a:p>
            <a:endParaRPr lang="en-US" dirty="0" smtClean="0">
              <a:latin typeface="Consolas" panose="020B0609020204030204" pitchFamily="49" charset="0"/>
              <a:cs typeface="Courier New" panose="02070309020205020404" pitchFamily="49" charset="0"/>
            </a:endParaRPr>
          </a:p>
          <a:p>
            <a:r>
              <a:rPr lang="en-US" i="1" dirty="0">
                <a:solidFill>
                  <a:schemeClr val="bg2">
                    <a:lumMod val="75000"/>
                  </a:schemeClr>
                </a:solidFill>
                <a:latin typeface="Consolas" panose="020B0609020204030204" pitchFamily="49" charset="0"/>
                <a:cs typeface="Courier New" panose="02070309020205020404" pitchFamily="49" charset="0"/>
              </a:rPr>
              <a:t># Insert a keyboard </a:t>
            </a:r>
            <a:r>
              <a:rPr lang="en-US" i="1" dirty="0" smtClean="0">
                <a:solidFill>
                  <a:schemeClr val="bg2">
                    <a:lumMod val="75000"/>
                  </a:schemeClr>
                </a:solidFill>
                <a:latin typeface="Consolas" panose="020B0609020204030204" pitchFamily="49" charset="0"/>
                <a:cs typeface="Courier New" panose="02070309020205020404" pitchFamily="49" charset="0"/>
              </a:rPr>
              <a:t>event</a:t>
            </a:r>
            <a:endParaRPr lang="en-US" i="1" dirty="0">
              <a:solidFill>
                <a:schemeClr val="bg2">
                  <a:lumMod val="75000"/>
                </a:schemeClr>
              </a:solidFill>
              <a:latin typeface="Consolas" panose="020B0609020204030204" pitchFamily="49" charset="0"/>
              <a:cs typeface="Courier New" panose="02070309020205020404" pitchFamily="49" charset="0"/>
            </a:endParaRPr>
          </a:p>
          <a:p>
            <a:r>
              <a:rPr lang="en-US" dirty="0" err="1" smtClean="0">
                <a:latin typeface="Consolas" panose="020B0609020204030204" pitchFamily="49" charset="0"/>
                <a:cs typeface="Courier New" panose="02070309020205020404" pitchFamily="49" charset="0"/>
              </a:rPr>
              <a:t>inst.sendKeyDownUpSync</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KeyEvent.KEYCODE_A</a:t>
            </a:r>
            <a:r>
              <a:rPr lang="en-US" dirty="0" smtClean="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19038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Benchmarks </a:t>
            </a:r>
          </a:p>
        </p:txBody>
      </p:sp>
      <p:pic>
        <p:nvPicPr>
          <p:cNvPr id="8" name="Picture 7"/>
          <p:cNvPicPr>
            <a:picLocks noChangeAspect="1"/>
          </p:cNvPicPr>
          <p:nvPr/>
        </p:nvPicPr>
        <p:blipFill>
          <a:blip r:embed="rId3"/>
          <a:stretch>
            <a:fillRect/>
          </a:stretch>
        </p:blipFill>
        <p:spPr>
          <a:xfrm>
            <a:off x="630725" y="1607127"/>
            <a:ext cx="7882550" cy="3657600"/>
          </a:xfrm>
          <a:prstGeom prst="rect">
            <a:avLst/>
          </a:prstGeom>
        </p:spPr>
      </p:pic>
      <p:sp>
        <p:nvSpPr>
          <p:cNvPr id="4" name="Slide Number Placeholder 3"/>
          <p:cNvSpPr>
            <a:spLocks noGrp="1"/>
          </p:cNvSpPr>
          <p:nvPr>
            <p:ph type="sldNum" sz="quarter" idx="12"/>
          </p:nvPr>
        </p:nvSpPr>
        <p:spPr/>
        <p:txBody>
          <a:bodyPr/>
          <a:lstStyle/>
          <a:p>
            <a:r>
              <a:rPr lang="en-US" dirty="0" smtClean="0"/>
              <a:t>10</a:t>
            </a:r>
            <a:endParaRPr lang="en-US" dirty="0"/>
          </a:p>
        </p:txBody>
      </p:sp>
      <p:sp>
        <p:nvSpPr>
          <p:cNvPr id="6" name="Left Brace 5"/>
          <p:cNvSpPr/>
          <p:nvPr/>
        </p:nvSpPr>
        <p:spPr>
          <a:xfrm>
            <a:off x="476250" y="2120900"/>
            <a:ext cx="247650" cy="23368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rot="16200000">
            <a:off x="-490717" y="3068087"/>
            <a:ext cx="1594154" cy="461665"/>
          </a:xfrm>
          <a:prstGeom prst="rect">
            <a:avLst/>
          </a:prstGeom>
          <a:noFill/>
        </p:spPr>
        <p:txBody>
          <a:bodyPr wrap="none" rtlCol="0">
            <a:spAutoFit/>
          </a:bodyPr>
          <a:lstStyle/>
          <a:p>
            <a:r>
              <a:rPr lang="en-US" sz="2400" dirty="0" smtClean="0">
                <a:latin typeface="Helvetica" panose="020B0500000000000000" pitchFamily="34" charset="0"/>
              </a:rPr>
              <a:t>Interactive</a:t>
            </a:r>
            <a:endParaRPr lang="en-US" sz="2400" dirty="0">
              <a:latin typeface="Helvetica" panose="020B0500000000000000" pitchFamily="34" charset="0"/>
            </a:endParaRPr>
          </a:p>
        </p:txBody>
      </p:sp>
    </p:spTree>
    <p:extLst>
      <p:ext uri="{BB962C8B-B14F-4D97-AF65-F5344CB8AC3E}">
        <p14:creationId xmlns:p14="http://schemas.microsoft.com/office/powerpoint/2010/main" val="125036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Benchmarks for intra-app diversity</a:t>
            </a:r>
          </a:p>
          <a:p>
            <a:endParaRPr lang="en-US" dirty="0"/>
          </a:p>
          <a:p>
            <a:endParaRPr lang="en-US" dirty="0" smtClean="0"/>
          </a:p>
          <a:p>
            <a:r>
              <a:rPr lang="en-US" dirty="0" smtClean="0">
                <a:solidFill>
                  <a:schemeClr val="accent1"/>
                </a:solidFill>
              </a:rPr>
              <a:t>Case study for heterogeneity scenarios</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r>
              <a:rPr lang="en-US" dirty="0" smtClean="0"/>
              <a:t>11</a:t>
            </a:r>
            <a:endParaRPr lang="en-US" dirty="0"/>
          </a:p>
        </p:txBody>
      </p:sp>
    </p:spTree>
    <p:extLst>
      <p:ext uri="{BB962C8B-B14F-4D97-AF65-F5344CB8AC3E}">
        <p14:creationId xmlns:p14="http://schemas.microsoft.com/office/powerpoint/2010/main" val="3403251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Heterogeneity Scenarios</a:t>
            </a:r>
            <a:endParaRPr lang="en-US" dirty="0"/>
          </a:p>
        </p:txBody>
      </p:sp>
      <p:sp>
        <p:nvSpPr>
          <p:cNvPr id="3" name="Content Placeholder 2"/>
          <p:cNvSpPr>
            <a:spLocks noGrp="1"/>
          </p:cNvSpPr>
          <p:nvPr>
            <p:ph idx="1"/>
          </p:nvPr>
        </p:nvSpPr>
        <p:spPr>
          <a:xfrm>
            <a:off x="2280549" y="1086662"/>
            <a:ext cx="6008916" cy="5258749"/>
          </a:xfrm>
        </p:spPr>
        <p:txBody>
          <a:bodyPr>
            <a:normAutofit/>
          </a:bodyPr>
          <a:lstStyle/>
          <a:p>
            <a:pPr marL="0" lvl="1" indent="0">
              <a:buNone/>
            </a:pPr>
            <a:r>
              <a:rPr lang="en-US" sz="2400" b="1" dirty="0" smtClean="0"/>
              <a:t>Processor</a:t>
            </a:r>
            <a:endParaRPr lang="en-US" sz="2400" dirty="0" smtClean="0"/>
          </a:p>
          <a:p>
            <a:pPr marL="617220" lvl="2" indent="-342900"/>
            <a:r>
              <a:rPr lang="en-US" dirty="0" smtClean="0"/>
              <a:t>1GHz, 3-issue, 32KB L1, 512KB L2</a:t>
            </a:r>
          </a:p>
          <a:p>
            <a:pPr marL="617220" lvl="2" indent="-342900"/>
            <a:r>
              <a:rPr lang="en-US" dirty="0" smtClean="0"/>
              <a:t>Big: out-of-order</a:t>
            </a:r>
          </a:p>
          <a:p>
            <a:pPr marL="617220" lvl="2" indent="-342900"/>
            <a:r>
              <a:rPr lang="en-US" dirty="0" smtClean="0"/>
              <a:t>Little: in-order</a:t>
            </a:r>
          </a:p>
          <a:p>
            <a:pPr marL="1805940" lvl="8" indent="-342900"/>
            <a:endParaRPr lang="en-US" dirty="0"/>
          </a:p>
          <a:p>
            <a:pPr marL="0" indent="0">
              <a:buNone/>
            </a:pPr>
            <a:r>
              <a:rPr lang="en-US" b="1" dirty="0" smtClean="0"/>
              <a:t>Shared L1</a:t>
            </a:r>
            <a:endParaRPr lang="en-US" dirty="0" smtClean="0"/>
          </a:p>
          <a:p>
            <a:pPr marL="617220" lvl="2" indent="-342900"/>
            <a:r>
              <a:rPr lang="en-US" dirty="0" smtClean="0"/>
              <a:t>Spill state to L1 – 30 cycle transition</a:t>
            </a:r>
          </a:p>
          <a:p>
            <a:pPr marL="1805940" lvl="8" indent="-342900"/>
            <a:endParaRPr lang="en-US" dirty="0"/>
          </a:p>
          <a:p>
            <a:pPr lvl="8"/>
            <a:endParaRPr lang="en-US" dirty="0" smtClean="0"/>
          </a:p>
          <a:p>
            <a:endParaRPr lang="en-US" dirty="0"/>
          </a:p>
        </p:txBody>
      </p:sp>
      <p:sp>
        <p:nvSpPr>
          <p:cNvPr id="4" name="Slide Number Placeholder 3"/>
          <p:cNvSpPr>
            <a:spLocks noGrp="1"/>
          </p:cNvSpPr>
          <p:nvPr>
            <p:ph type="sldNum" sz="quarter" idx="12"/>
          </p:nvPr>
        </p:nvSpPr>
        <p:spPr/>
        <p:txBody>
          <a:bodyPr/>
          <a:lstStyle/>
          <a:p>
            <a:r>
              <a:rPr lang="en-US" dirty="0" smtClean="0"/>
              <a:t>12</a:t>
            </a:r>
            <a:endParaRPr lang="en-US" dirty="0"/>
          </a:p>
        </p:txBody>
      </p:sp>
      <p:grpSp>
        <p:nvGrpSpPr>
          <p:cNvPr id="18" name="Group 17"/>
          <p:cNvGrpSpPr/>
          <p:nvPr/>
        </p:nvGrpSpPr>
        <p:grpSpPr>
          <a:xfrm>
            <a:off x="328673" y="2545218"/>
            <a:ext cx="1449895" cy="1079044"/>
            <a:chOff x="328673" y="2545218"/>
            <a:chExt cx="1449895" cy="1079044"/>
          </a:xfrm>
        </p:grpSpPr>
        <p:sp>
          <p:nvSpPr>
            <p:cNvPr id="8" name="Rectangle 7"/>
            <p:cNvSpPr/>
            <p:nvPr/>
          </p:nvSpPr>
          <p:spPr>
            <a:xfrm>
              <a:off x="328673" y="2545218"/>
              <a:ext cx="725017" cy="879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23951" y="2812256"/>
              <a:ext cx="568755" cy="412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6543" y="3219166"/>
              <a:ext cx="717147" cy="205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23951" y="3224778"/>
              <a:ext cx="568755" cy="199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8675" y="3424520"/>
              <a:ext cx="1364032" cy="199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L1</a:t>
              </a:r>
              <a:endParaRPr lang="en-US" sz="1200" dirty="0">
                <a:solidFill>
                  <a:schemeClr val="tx1"/>
                </a:solidFill>
                <a:latin typeface="Helvetica" panose="020B0500000000000000" pitchFamily="34" charset="0"/>
              </a:endParaRPr>
            </a:p>
          </p:txBody>
        </p:sp>
        <p:sp>
          <p:nvSpPr>
            <p:cNvPr id="14" name="TextBox 13"/>
            <p:cNvSpPr txBox="1"/>
            <p:nvPr/>
          </p:nvSpPr>
          <p:spPr>
            <a:xfrm>
              <a:off x="371743"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15" name="TextBox 14"/>
            <p:cNvSpPr txBox="1"/>
            <p:nvPr/>
          </p:nvSpPr>
          <p:spPr>
            <a:xfrm>
              <a:off x="1053690"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16" name="TextBox 15"/>
            <p:cNvSpPr txBox="1"/>
            <p:nvPr/>
          </p:nvSpPr>
          <p:spPr>
            <a:xfrm>
              <a:off x="526240" y="2759440"/>
              <a:ext cx="405880" cy="276999"/>
            </a:xfrm>
            <a:prstGeom prst="rect">
              <a:avLst/>
            </a:prstGeom>
            <a:noFill/>
          </p:spPr>
          <p:txBody>
            <a:bodyPr wrap="none" rtlCol="0">
              <a:spAutoFit/>
            </a:bodyPr>
            <a:lstStyle/>
            <a:p>
              <a:r>
                <a:rPr lang="en-US" sz="1200" dirty="0" smtClean="0">
                  <a:latin typeface="Helvetica" panose="020B0500000000000000" pitchFamily="34" charset="0"/>
                </a:rPr>
                <a:t>Big</a:t>
              </a:r>
              <a:endParaRPr lang="en-US" sz="1200" dirty="0">
                <a:latin typeface="Helvetica" panose="020B0500000000000000" pitchFamily="34" charset="0"/>
              </a:endParaRPr>
            </a:p>
          </p:txBody>
        </p:sp>
        <p:sp>
          <p:nvSpPr>
            <p:cNvPr id="17" name="TextBox 16"/>
            <p:cNvSpPr txBox="1"/>
            <p:nvPr/>
          </p:nvSpPr>
          <p:spPr>
            <a:xfrm>
              <a:off x="1161892" y="2902250"/>
              <a:ext cx="508473" cy="276999"/>
            </a:xfrm>
            <a:prstGeom prst="rect">
              <a:avLst/>
            </a:prstGeom>
            <a:noFill/>
          </p:spPr>
          <p:txBody>
            <a:bodyPr wrap="none" rtlCol="0">
              <a:spAutoFit/>
            </a:bodyPr>
            <a:lstStyle/>
            <a:p>
              <a:r>
                <a:rPr lang="en-US" sz="1200" dirty="0" smtClean="0">
                  <a:latin typeface="Helvetica" panose="020B0500000000000000" pitchFamily="34" charset="0"/>
                </a:rPr>
                <a:t>Little</a:t>
              </a:r>
              <a:endParaRPr lang="en-US" sz="1200" dirty="0">
                <a:latin typeface="Helvetica" panose="020B0500000000000000" pitchFamily="34" charset="0"/>
              </a:endParaRPr>
            </a:p>
          </p:txBody>
        </p:sp>
      </p:grpSp>
    </p:spTree>
    <p:extLst>
      <p:ext uri="{BB962C8B-B14F-4D97-AF65-F5344CB8AC3E}">
        <p14:creationId xmlns:p14="http://schemas.microsoft.com/office/powerpoint/2010/main" val="1558604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Heterogeneity Scenarios</a:t>
            </a:r>
            <a:endParaRPr lang="en-US" dirty="0"/>
          </a:p>
        </p:txBody>
      </p:sp>
      <p:sp>
        <p:nvSpPr>
          <p:cNvPr id="3" name="Content Placeholder 2"/>
          <p:cNvSpPr>
            <a:spLocks noGrp="1"/>
          </p:cNvSpPr>
          <p:nvPr>
            <p:ph idx="1"/>
          </p:nvPr>
        </p:nvSpPr>
        <p:spPr>
          <a:xfrm>
            <a:off x="2280549" y="1086662"/>
            <a:ext cx="6008916" cy="5258749"/>
          </a:xfrm>
        </p:spPr>
        <p:txBody>
          <a:bodyPr>
            <a:normAutofit/>
          </a:bodyPr>
          <a:lstStyle/>
          <a:p>
            <a:pPr marL="0" lvl="1" indent="0">
              <a:buNone/>
            </a:pPr>
            <a:r>
              <a:rPr lang="en-US" sz="2400" b="1" dirty="0" smtClean="0"/>
              <a:t>Processor</a:t>
            </a:r>
            <a:endParaRPr lang="en-US" sz="2400" dirty="0" smtClean="0"/>
          </a:p>
          <a:p>
            <a:pPr marL="617220" lvl="2" indent="-342900"/>
            <a:r>
              <a:rPr lang="en-US" dirty="0" smtClean="0"/>
              <a:t>1GHz, 3-issue, 32KB L1, 512KB L2</a:t>
            </a:r>
          </a:p>
          <a:p>
            <a:pPr marL="617220" lvl="2" indent="-342900"/>
            <a:r>
              <a:rPr lang="en-US" dirty="0" smtClean="0"/>
              <a:t>Big: out-of-order</a:t>
            </a:r>
          </a:p>
          <a:p>
            <a:pPr marL="617220" lvl="2" indent="-342900"/>
            <a:r>
              <a:rPr lang="en-US" dirty="0" smtClean="0"/>
              <a:t>Little: in-order</a:t>
            </a:r>
          </a:p>
          <a:p>
            <a:pPr marL="1805940" lvl="8" indent="-342900"/>
            <a:endParaRPr lang="en-US" dirty="0"/>
          </a:p>
          <a:p>
            <a:pPr marL="0" indent="0">
              <a:buNone/>
            </a:pPr>
            <a:r>
              <a:rPr lang="en-US" b="1" dirty="0" smtClean="0"/>
              <a:t>Shared L1</a:t>
            </a:r>
            <a:endParaRPr lang="en-US" dirty="0" smtClean="0"/>
          </a:p>
          <a:p>
            <a:pPr marL="617220" lvl="2" indent="-342900"/>
            <a:r>
              <a:rPr lang="en-US" dirty="0" smtClean="0"/>
              <a:t>Spill state to L1 – 30 cycle transition</a:t>
            </a:r>
          </a:p>
          <a:p>
            <a:pPr marL="1805940" lvl="8" indent="-342900"/>
            <a:endParaRPr lang="en-US" dirty="0"/>
          </a:p>
          <a:p>
            <a:pPr marL="0" indent="0">
              <a:buNone/>
            </a:pPr>
            <a:r>
              <a:rPr lang="en-US" b="1" dirty="0"/>
              <a:t>Shared </a:t>
            </a:r>
            <a:r>
              <a:rPr lang="en-US" b="1" dirty="0" smtClean="0"/>
              <a:t>L2</a:t>
            </a:r>
          </a:p>
          <a:p>
            <a:pPr marL="617220" lvl="2" indent="-342900"/>
            <a:r>
              <a:rPr lang="en-US" dirty="0" smtClean="0"/>
              <a:t>Flush dirty L1 lines – 500 cycle transition</a:t>
            </a:r>
          </a:p>
          <a:p>
            <a:pPr marL="1805940" lvl="8" indent="-342900"/>
            <a:endParaRPr lang="en-US" dirty="0"/>
          </a:p>
          <a:p>
            <a:pPr lvl="8"/>
            <a:endParaRPr lang="en-US" dirty="0" smtClean="0"/>
          </a:p>
          <a:p>
            <a:endParaRPr lang="en-US" dirty="0"/>
          </a:p>
        </p:txBody>
      </p:sp>
      <p:sp>
        <p:nvSpPr>
          <p:cNvPr id="4" name="Slide Number Placeholder 3"/>
          <p:cNvSpPr>
            <a:spLocks noGrp="1"/>
          </p:cNvSpPr>
          <p:nvPr>
            <p:ph type="sldNum" sz="quarter" idx="12"/>
          </p:nvPr>
        </p:nvSpPr>
        <p:spPr/>
        <p:txBody>
          <a:bodyPr/>
          <a:lstStyle/>
          <a:p>
            <a:r>
              <a:rPr lang="en-US" dirty="0" smtClean="0"/>
              <a:t>12</a:t>
            </a:r>
            <a:endParaRPr lang="en-US" dirty="0"/>
          </a:p>
        </p:txBody>
      </p:sp>
      <p:sp>
        <p:nvSpPr>
          <p:cNvPr id="8" name="Rectangle 7"/>
          <p:cNvSpPr/>
          <p:nvPr/>
        </p:nvSpPr>
        <p:spPr>
          <a:xfrm>
            <a:off x="328673" y="2545218"/>
            <a:ext cx="725017" cy="879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23951" y="2812256"/>
            <a:ext cx="568755" cy="412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6543" y="3219166"/>
            <a:ext cx="717147" cy="205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23951" y="3224778"/>
            <a:ext cx="568755" cy="199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8675" y="3424520"/>
            <a:ext cx="725015" cy="214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L1</a:t>
            </a:r>
            <a:endParaRPr lang="en-US" sz="1200" dirty="0">
              <a:solidFill>
                <a:schemeClr val="tx1"/>
              </a:solidFill>
              <a:latin typeface="Helvetica" panose="020B0500000000000000" pitchFamily="34" charset="0"/>
            </a:endParaRPr>
          </a:p>
        </p:txBody>
      </p:sp>
      <p:sp>
        <p:nvSpPr>
          <p:cNvPr id="14" name="TextBox 13"/>
          <p:cNvSpPr txBox="1"/>
          <p:nvPr/>
        </p:nvSpPr>
        <p:spPr>
          <a:xfrm>
            <a:off x="371743"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15" name="TextBox 14"/>
          <p:cNvSpPr txBox="1"/>
          <p:nvPr/>
        </p:nvSpPr>
        <p:spPr>
          <a:xfrm>
            <a:off x="1053690"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16" name="TextBox 15"/>
          <p:cNvSpPr txBox="1"/>
          <p:nvPr/>
        </p:nvSpPr>
        <p:spPr>
          <a:xfrm>
            <a:off x="526240" y="2759440"/>
            <a:ext cx="405880" cy="276999"/>
          </a:xfrm>
          <a:prstGeom prst="rect">
            <a:avLst/>
          </a:prstGeom>
          <a:noFill/>
        </p:spPr>
        <p:txBody>
          <a:bodyPr wrap="none" rtlCol="0">
            <a:spAutoFit/>
          </a:bodyPr>
          <a:lstStyle/>
          <a:p>
            <a:r>
              <a:rPr lang="en-US" sz="1200" dirty="0" smtClean="0">
                <a:latin typeface="Helvetica" panose="020B0500000000000000" pitchFamily="34" charset="0"/>
              </a:rPr>
              <a:t>Big</a:t>
            </a:r>
            <a:endParaRPr lang="en-US" sz="1200" dirty="0">
              <a:latin typeface="Helvetica" panose="020B0500000000000000" pitchFamily="34" charset="0"/>
            </a:endParaRPr>
          </a:p>
        </p:txBody>
      </p:sp>
      <p:sp>
        <p:nvSpPr>
          <p:cNvPr id="17" name="TextBox 16"/>
          <p:cNvSpPr txBox="1"/>
          <p:nvPr/>
        </p:nvSpPr>
        <p:spPr>
          <a:xfrm>
            <a:off x="1161892" y="2902250"/>
            <a:ext cx="508473" cy="276999"/>
          </a:xfrm>
          <a:prstGeom prst="rect">
            <a:avLst/>
          </a:prstGeom>
          <a:noFill/>
        </p:spPr>
        <p:txBody>
          <a:bodyPr wrap="none" rtlCol="0">
            <a:spAutoFit/>
          </a:bodyPr>
          <a:lstStyle/>
          <a:p>
            <a:r>
              <a:rPr lang="en-US" sz="1200" dirty="0" smtClean="0">
                <a:latin typeface="Helvetica" panose="020B0500000000000000" pitchFamily="34" charset="0"/>
              </a:rPr>
              <a:t>Little</a:t>
            </a:r>
            <a:endParaRPr lang="en-US" sz="1200" dirty="0">
              <a:latin typeface="Helvetica" panose="020B0500000000000000" pitchFamily="34" charset="0"/>
            </a:endParaRPr>
          </a:p>
        </p:txBody>
      </p:sp>
      <p:sp>
        <p:nvSpPr>
          <p:cNvPr id="18" name="Rectangle 17"/>
          <p:cNvSpPr/>
          <p:nvPr/>
        </p:nvSpPr>
        <p:spPr>
          <a:xfrm>
            <a:off x="1123951" y="3431771"/>
            <a:ext cx="568755" cy="2069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L1</a:t>
            </a:r>
            <a:endParaRPr lang="en-US" sz="1200" dirty="0">
              <a:solidFill>
                <a:schemeClr val="tx1"/>
              </a:solidFill>
              <a:latin typeface="Helvetica" panose="020B0500000000000000" pitchFamily="34" charset="0"/>
            </a:endParaRPr>
          </a:p>
        </p:txBody>
      </p:sp>
      <p:sp>
        <p:nvSpPr>
          <p:cNvPr id="19" name="Rectangle 18"/>
          <p:cNvSpPr/>
          <p:nvPr/>
        </p:nvSpPr>
        <p:spPr>
          <a:xfrm>
            <a:off x="328675" y="3638742"/>
            <a:ext cx="1364031" cy="260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L2</a:t>
            </a:r>
            <a:endParaRPr lang="en-US" sz="1200" dirty="0">
              <a:solidFill>
                <a:schemeClr val="tx1"/>
              </a:solidFill>
              <a:latin typeface="Helvetica" panose="020B0500000000000000" pitchFamily="34" charset="0"/>
            </a:endParaRPr>
          </a:p>
        </p:txBody>
      </p:sp>
    </p:spTree>
    <p:extLst>
      <p:ext uri="{BB962C8B-B14F-4D97-AF65-F5344CB8AC3E}">
        <p14:creationId xmlns:p14="http://schemas.microsoft.com/office/powerpoint/2010/main" val="394816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Heterogeneity Scenarios</a:t>
            </a:r>
            <a:endParaRPr lang="en-US" dirty="0"/>
          </a:p>
        </p:txBody>
      </p:sp>
      <p:sp>
        <p:nvSpPr>
          <p:cNvPr id="3" name="Content Placeholder 2"/>
          <p:cNvSpPr>
            <a:spLocks noGrp="1"/>
          </p:cNvSpPr>
          <p:nvPr>
            <p:ph idx="1"/>
          </p:nvPr>
        </p:nvSpPr>
        <p:spPr>
          <a:xfrm>
            <a:off x="2280549" y="1086662"/>
            <a:ext cx="6008916" cy="5258749"/>
          </a:xfrm>
        </p:spPr>
        <p:txBody>
          <a:bodyPr>
            <a:normAutofit/>
          </a:bodyPr>
          <a:lstStyle/>
          <a:p>
            <a:pPr marL="0" lvl="1" indent="0">
              <a:buNone/>
            </a:pPr>
            <a:r>
              <a:rPr lang="en-US" sz="2400" b="1" dirty="0" smtClean="0"/>
              <a:t>Processor</a:t>
            </a:r>
            <a:endParaRPr lang="en-US" sz="2400" dirty="0" smtClean="0"/>
          </a:p>
          <a:p>
            <a:pPr marL="617220" lvl="2" indent="-342900"/>
            <a:r>
              <a:rPr lang="en-US" dirty="0" smtClean="0"/>
              <a:t>1GHz, 3-issue, 32KB L1, 512KB L2</a:t>
            </a:r>
          </a:p>
          <a:p>
            <a:pPr marL="617220" lvl="2" indent="-342900"/>
            <a:r>
              <a:rPr lang="en-US" dirty="0" smtClean="0"/>
              <a:t>Big: out-of-order</a:t>
            </a:r>
          </a:p>
          <a:p>
            <a:pPr marL="617220" lvl="2" indent="-342900"/>
            <a:r>
              <a:rPr lang="en-US" dirty="0" smtClean="0"/>
              <a:t>Little: in-order</a:t>
            </a:r>
          </a:p>
          <a:p>
            <a:pPr marL="1805940" lvl="8" indent="-342900"/>
            <a:endParaRPr lang="en-US" dirty="0"/>
          </a:p>
          <a:p>
            <a:pPr marL="0" indent="0">
              <a:buNone/>
            </a:pPr>
            <a:r>
              <a:rPr lang="en-US" b="1" dirty="0" smtClean="0"/>
              <a:t>Shared L1</a:t>
            </a:r>
            <a:endParaRPr lang="en-US" dirty="0" smtClean="0"/>
          </a:p>
          <a:p>
            <a:pPr marL="617220" lvl="2" indent="-342900"/>
            <a:r>
              <a:rPr lang="en-US" dirty="0" smtClean="0"/>
              <a:t>Spill state to L1 – 30 cycle transition</a:t>
            </a:r>
          </a:p>
          <a:p>
            <a:pPr marL="1805940" lvl="8" indent="-342900"/>
            <a:endParaRPr lang="en-US" dirty="0"/>
          </a:p>
          <a:p>
            <a:pPr marL="0" indent="0">
              <a:buNone/>
            </a:pPr>
            <a:r>
              <a:rPr lang="en-US" b="1" dirty="0"/>
              <a:t>Shared </a:t>
            </a:r>
            <a:r>
              <a:rPr lang="en-US" b="1" dirty="0" smtClean="0"/>
              <a:t>L2</a:t>
            </a:r>
          </a:p>
          <a:p>
            <a:pPr marL="617220" lvl="2" indent="-342900"/>
            <a:r>
              <a:rPr lang="en-US" dirty="0" smtClean="0"/>
              <a:t>Flush dirty L1 lines – 500 cycle transition</a:t>
            </a:r>
          </a:p>
          <a:p>
            <a:pPr marL="1805940" lvl="8" indent="-342900"/>
            <a:endParaRPr lang="en-US" dirty="0"/>
          </a:p>
          <a:p>
            <a:pPr marL="0" indent="0">
              <a:buNone/>
            </a:pPr>
            <a:r>
              <a:rPr lang="en-US" b="1" dirty="0" smtClean="0"/>
              <a:t>Shared Memory</a:t>
            </a:r>
            <a:endParaRPr lang="en-US" dirty="0" smtClean="0"/>
          </a:p>
          <a:p>
            <a:pPr marL="617220" lvl="2" indent="-342900"/>
            <a:r>
              <a:rPr lang="en-US" dirty="0" smtClean="0"/>
              <a:t>Flush dirty L1 / L2 lines – 10K cycle transition</a:t>
            </a:r>
            <a:endParaRPr lang="en-US" dirty="0"/>
          </a:p>
          <a:p>
            <a:pPr lvl="8"/>
            <a:endParaRPr lang="en-US" dirty="0" smtClean="0"/>
          </a:p>
          <a:p>
            <a:endParaRPr lang="en-US" dirty="0"/>
          </a:p>
        </p:txBody>
      </p:sp>
      <p:sp>
        <p:nvSpPr>
          <p:cNvPr id="4" name="Slide Number Placeholder 3"/>
          <p:cNvSpPr>
            <a:spLocks noGrp="1"/>
          </p:cNvSpPr>
          <p:nvPr>
            <p:ph type="sldNum" sz="quarter" idx="12"/>
          </p:nvPr>
        </p:nvSpPr>
        <p:spPr/>
        <p:txBody>
          <a:bodyPr/>
          <a:lstStyle/>
          <a:p>
            <a:r>
              <a:rPr lang="en-US" dirty="0" smtClean="0"/>
              <a:t>12</a:t>
            </a:r>
            <a:endParaRPr lang="en-US" dirty="0"/>
          </a:p>
        </p:txBody>
      </p:sp>
      <p:sp>
        <p:nvSpPr>
          <p:cNvPr id="18" name="Rectangle 17"/>
          <p:cNvSpPr/>
          <p:nvPr/>
        </p:nvSpPr>
        <p:spPr>
          <a:xfrm>
            <a:off x="328673" y="2545218"/>
            <a:ext cx="725017" cy="879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23951" y="2812256"/>
            <a:ext cx="568755" cy="412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6543" y="3219166"/>
            <a:ext cx="717147" cy="205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23951" y="3224778"/>
            <a:ext cx="568755" cy="199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8675" y="3424520"/>
            <a:ext cx="725015" cy="214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L1</a:t>
            </a:r>
            <a:endParaRPr lang="en-US" sz="1200" dirty="0">
              <a:solidFill>
                <a:schemeClr val="tx1"/>
              </a:solidFill>
              <a:latin typeface="Helvetica" panose="020B0500000000000000" pitchFamily="34" charset="0"/>
            </a:endParaRPr>
          </a:p>
        </p:txBody>
      </p:sp>
      <p:sp>
        <p:nvSpPr>
          <p:cNvPr id="23" name="TextBox 22"/>
          <p:cNvSpPr txBox="1"/>
          <p:nvPr/>
        </p:nvSpPr>
        <p:spPr>
          <a:xfrm>
            <a:off x="371743"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24" name="TextBox 23"/>
          <p:cNvSpPr txBox="1"/>
          <p:nvPr/>
        </p:nvSpPr>
        <p:spPr>
          <a:xfrm>
            <a:off x="1053690" y="3192745"/>
            <a:ext cx="724878" cy="261610"/>
          </a:xfrm>
          <a:prstGeom prst="rect">
            <a:avLst/>
          </a:prstGeom>
          <a:noFill/>
        </p:spPr>
        <p:txBody>
          <a:bodyPr wrap="none" rtlCol="0">
            <a:spAutoFit/>
          </a:bodyPr>
          <a:lstStyle/>
          <a:p>
            <a:pPr algn="ctr"/>
            <a:r>
              <a:rPr lang="en-US" sz="1050" dirty="0" smtClean="0">
                <a:latin typeface="Helvetica" panose="020B0500000000000000" pitchFamily="34" charset="0"/>
              </a:rPr>
              <a:t>registers</a:t>
            </a:r>
            <a:endParaRPr lang="en-US" sz="1050" dirty="0">
              <a:latin typeface="Helvetica" panose="020B0500000000000000" pitchFamily="34" charset="0"/>
            </a:endParaRPr>
          </a:p>
        </p:txBody>
      </p:sp>
      <p:sp>
        <p:nvSpPr>
          <p:cNvPr id="25" name="TextBox 24"/>
          <p:cNvSpPr txBox="1"/>
          <p:nvPr/>
        </p:nvSpPr>
        <p:spPr>
          <a:xfrm>
            <a:off x="526240" y="2759440"/>
            <a:ext cx="405880" cy="276999"/>
          </a:xfrm>
          <a:prstGeom prst="rect">
            <a:avLst/>
          </a:prstGeom>
          <a:noFill/>
        </p:spPr>
        <p:txBody>
          <a:bodyPr wrap="none" rtlCol="0">
            <a:spAutoFit/>
          </a:bodyPr>
          <a:lstStyle/>
          <a:p>
            <a:r>
              <a:rPr lang="en-US" sz="1200" dirty="0" smtClean="0">
                <a:latin typeface="Helvetica" panose="020B0500000000000000" pitchFamily="34" charset="0"/>
              </a:rPr>
              <a:t>Big</a:t>
            </a:r>
            <a:endParaRPr lang="en-US" sz="1200" dirty="0">
              <a:latin typeface="Helvetica" panose="020B0500000000000000" pitchFamily="34" charset="0"/>
            </a:endParaRPr>
          </a:p>
        </p:txBody>
      </p:sp>
      <p:sp>
        <p:nvSpPr>
          <p:cNvPr id="26" name="TextBox 25"/>
          <p:cNvSpPr txBox="1"/>
          <p:nvPr/>
        </p:nvSpPr>
        <p:spPr>
          <a:xfrm>
            <a:off x="1161892" y="2902250"/>
            <a:ext cx="508473" cy="276999"/>
          </a:xfrm>
          <a:prstGeom prst="rect">
            <a:avLst/>
          </a:prstGeom>
          <a:noFill/>
        </p:spPr>
        <p:txBody>
          <a:bodyPr wrap="none" rtlCol="0">
            <a:spAutoFit/>
          </a:bodyPr>
          <a:lstStyle/>
          <a:p>
            <a:r>
              <a:rPr lang="en-US" sz="1200" dirty="0" smtClean="0">
                <a:latin typeface="Helvetica" panose="020B0500000000000000" pitchFamily="34" charset="0"/>
              </a:rPr>
              <a:t>Little</a:t>
            </a:r>
            <a:endParaRPr lang="en-US" sz="1200" dirty="0">
              <a:latin typeface="Helvetica" panose="020B0500000000000000" pitchFamily="34" charset="0"/>
            </a:endParaRPr>
          </a:p>
        </p:txBody>
      </p:sp>
      <p:sp>
        <p:nvSpPr>
          <p:cNvPr id="27" name="Rectangle 26"/>
          <p:cNvSpPr/>
          <p:nvPr/>
        </p:nvSpPr>
        <p:spPr>
          <a:xfrm>
            <a:off x="1123951" y="3431771"/>
            <a:ext cx="568755" cy="214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L1</a:t>
            </a:r>
            <a:endParaRPr lang="en-US" sz="1200" dirty="0">
              <a:solidFill>
                <a:schemeClr val="tx1"/>
              </a:solidFill>
              <a:latin typeface="Helvetica" panose="020B0500000000000000" pitchFamily="34" charset="0"/>
            </a:endParaRPr>
          </a:p>
        </p:txBody>
      </p:sp>
      <p:sp>
        <p:nvSpPr>
          <p:cNvPr id="28" name="Rectangle 27"/>
          <p:cNvSpPr/>
          <p:nvPr/>
        </p:nvSpPr>
        <p:spPr>
          <a:xfrm>
            <a:off x="328675" y="3638742"/>
            <a:ext cx="725015" cy="260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L2</a:t>
            </a:r>
            <a:endParaRPr lang="en-US" sz="1200" dirty="0">
              <a:solidFill>
                <a:schemeClr val="tx1"/>
              </a:solidFill>
              <a:latin typeface="Helvetica" panose="020B0500000000000000" pitchFamily="34" charset="0"/>
            </a:endParaRPr>
          </a:p>
        </p:txBody>
      </p:sp>
      <p:sp>
        <p:nvSpPr>
          <p:cNvPr id="29" name="Rectangle 28"/>
          <p:cNvSpPr/>
          <p:nvPr/>
        </p:nvSpPr>
        <p:spPr>
          <a:xfrm>
            <a:off x="1123951" y="3645992"/>
            <a:ext cx="568755" cy="253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L2</a:t>
            </a:r>
            <a:endParaRPr lang="en-US" sz="1200" dirty="0">
              <a:solidFill>
                <a:schemeClr val="tx1"/>
              </a:solidFill>
              <a:latin typeface="Helvetica" panose="020B0500000000000000" pitchFamily="34" charset="0"/>
            </a:endParaRPr>
          </a:p>
        </p:txBody>
      </p:sp>
      <p:sp>
        <p:nvSpPr>
          <p:cNvPr id="30" name="Rectangle 29"/>
          <p:cNvSpPr/>
          <p:nvPr/>
        </p:nvSpPr>
        <p:spPr>
          <a:xfrm>
            <a:off x="328673" y="3899064"/>
            <a:ext cx="1364031" cy="260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elvetica" panose="020B0500000000000000" pitchFamily="34" charset="0"/>
              </a:rPr>
              <a:t>DRAM</a:t>
            </a:r>
            <a:endParaRPr lang="en-US" sz="1200" dirty="0">
              <a:solidFill>
                <a:schemeClr val="tx1"/>
              </a:solidFill>
              <a:latin typeface="Helvetica" panose="020B0500000000000000" pitchFamily="34" charset="0"/>
            </a:endParaRPr>
          </a:p>
        </p:txBody>
      </p:sp>
    </p:spTree>
    <p:extLst>
      <p:ext uri="{BB962C8B-B14F-4D97-AF65-F5344CB8AC3E}">
        <p14:creationId xmlns:p14="http://schemas.microsoft.com/office/powerpoint/2010/main" val="1208147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Oracular Transitions</a:t>
            </a:r>
            <a:endParaRPr lang="en-US" dirty="0"/>
          </a:p>
        </p:txBody>
      </p:sp>
      <p:sp>
        <p:nvSpPr>
          <p:cNvPr id="3" name="Content Placeholder 2"/>
          <p:cNvSpPr>
            <a:spLocks noGrp="1"/>
          </p:cNvSpPr>
          <p:nvPr>
            <p:ph idx="1"/>
          </p:nvPr>
        </p:nvSpPr>
        <p:spPr>
          <a:xfrm>
            <a:off x="457200" y="1086662"/>
            <a:ext cx="8229599" cy="5216408"/>
          </a:xfrm>
        </p:spPr>
        <p:txBody>
          <a:bodyPr>
            <a:normAutofit/>
          </a:bodyPr>
          <a:lstStyle/>
          <a:p>
            <a:pPr marL="0" indent="0">
              <a:buNone/>
            </a:pPr>
            <a:r>
              <a:rPr lang="en-US" b="1" dirty="0" smtClean="0"/>
              <a:t>Estimate upper bound on little core utilization</a:t>
            </a:r>
            <a:endParaRPr lang="en-US" dirty="0"/>
          </a:p>
          <a:p>
            <a:pPr marL="857250" lvl="1" indent="-457200">
              <a:buFontTx/>
              <a:buChar char="-"/>
            </a:pPr>
            <a:endParaRPr lang="en-US" dirty="0"/>
          </a:p>
          <a:p>
            <a:endParaRPr lang="en-US" dirty="0"/>
          </a:p>
        </p:txBody>
      </p:sp>
      <p:pic>
        <p:nvPicPr>
          <p:cNvPr id="8" name="Picture 7" descr="cartoon.pdf"/>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3223"/>
          <a:stretch/>
        </p:blipFill>
        <p:spPr>
          <a:xfrm>
            <a:off x="41567" y="1816410"/>
            <a:ext cx="5170491" cy="2466226"/>
          </a:xfrm>
          <a:prstGeom prst="rect">
            <a:avLst/>
          </a:prstGeom>
        </p:spPr>
      </p:pic>
      <p:sp>
        <p:nvSpPr>
          <p:cNvPr id="9" name="Content Placeholder 2"/>
          <p:cNvSpPr txBox="1">
            <a:spLocks/>
          </p:cNvSpPr>
          <p:nvPr/>
        </p:nvSpPr>
        <p:spPr>
          <a:xfrm>
            <a:off x="5112332" y="1987219"/>
            <a:ext cx="4031668" cy="45908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b="0" i="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b="0" i="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b="0" i="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accent1"/>
              </a:buClr>
              <a:buFont typeface="Arial" pitchFamily="34" charset="0"/>
              <a:buChar char="•"/>
              <a:defRPr sz="1600" b="0" i="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b="0" i="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a:buNone/>
            </a:pPr>
            <a:r>
              <a:rPr lang="en-US" dirty="0" smtClean="0"/>
              <a:t>Obtain big, little performance from oracle.</a:t>
            </a:r>
          </a:p>
          <a:p>
            <a:pPr marL="274320" lvl="2" indent="0">
              <a:buNone/>
            </a:pPr>
            <a:endParaRPr lang="en-US" dirty="0" smtClean="0"/>
          </a:p>
          <a:p>
            <a:pPr marL="1463040" lvl="8" indent="0">
              <a:buNone/>
            </a:pPr>
            <a:endParaRPr lang="en-US" dirty="0" smtClean="0"/>
          </a:p>
          <a:p>
            <a:pPr marL="0" lvl="1" indent="0">
              <a:buNone/>
            </a:pPr>
            <a:r>
              <a:rPr lang="en-US" dirty="0" smtClean="0"/>
              <a:t>Check for profitable transition, given tolerance</a:t>
            </a:r>
          </a:p>
          <a:p>
            <a:pPr marL="0" lvl="1" indent="0">
              <a:buNone/>
            </a:pPr>
            <a:endParaRPr lang="en-US" dirty="0"/>
          </a:p>
          <a:p>
            <a:pPr marL="1463040" lvl="8" indent="0">
              <a:buNone/>
            </a:pPr>
            <a:endParaRPr lang="en-US" dirty="0" smtClean="0"/>
          </a:p>
          <a:p>
            <a:pPr marL="1463040" lvl="8" indent="0">
              <a:buNone/>
            </a:pP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r>
              <a:rPr lang="en-US" dirty="0" smtClean="0"/>
              <a:t>13</a:t>
            </a:r>
            <a:endParaRPr lang="en-US" dirty="0"/>
          </a:p>
        </p:txBody>
      </p:sp>
      <p:sp>
        <p:nvSpPr>
          <p:cNvPr id="5" name="TextBox 4"/>
          <p:cNvSpPr txBox="1"/>
          <p:nvPr/>
        </p:nvSpPr>
        <p:spPr>
          <a:xfrm>
            <a:off x="457192" y="5863820"/>
            <a:ext cx="4722318" cy="369332"/>
          </a:xfrm>
          <a:prstGeom prst="rect">
            <a:avLst/>
          </a:prstGeom>
          <a:noFill/>
        </p:spPr>
        <p:txBody>
          <a:bodyPr wrap="none" rtlCol="0">
            <a:spAutoFit/>
          </a:bodyPr>
          <a:lstStyle/>
          <a:p>
            <a:r>
              <a:rPr lang="en-US" dirty="0" smtClean="0">
                <a:latin typeface="Helvetica" panose="020B0500000000000000" pitchFamily="34" charset="0"/>
              </a:rPr>
              <a:t>* Non-oracular results included in the paper. </a:t>
            </a:r>
            <a:endParaRPr lang="en-US" dirty="0">
              <a:latin typeface="Helvetica" panose="020B0500000000000000" pitchFamily="34" charset="0"/>
            </a:endParaRPr>
          </a:p>
        </p:txBody>
      </p:sp>
    </p:spTree>
    <p:extLst>
      <p:ext uri="{BB962C8B-B14F-4D97-AF65-F5344CB8AC3E}">
        <p14:creationId xmlns:p14="http://schemas.microsoft.com/office/powerpoint/2010/main" val="479901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Little Core Utilization</a:t>
            </a:r>
            <a:endParaRPr lang="en-US" dirty="0"/>
          </a:p>
        </p:txBody>
      </p:sp>
      <p:sp>
        <p:nvSpPr>
          <p:cNvPr id="7" name="Slide Number Placeholder 6"/>
          <p:cNvSpPr>
            <a:spLocks noGrp="1"/>
          </p:cNvSpPr>
          <p:nvPr>
            <p:ph type="sldNum" sz="quarter" idx="12"/>
          </p:nvPr>
        </p:nvSpPr>
        <p:spPr/>
        <p:txBody>
          <a:bodyPr/>
          <a:lstStyle/>
          <a:p>
            <a:r>
              <a:rPr lang="en-US" dirty="0" smtClean="0"/>
              <a:t>14</a:t>
            </a:r>
            <a:endParaRPr lang="en-US" dirty="0"/>
          </a:p>
        </p:txBody>
      </p:sp>
      <p:sp>
        <p:nvSpPr>
          <p:cNvPr id="8" name="Rectangle 7"/>
          <p:cNvSpPr/>
          <p:nvPr/>
        </p:nvSpPr>
        <p:spPr>
          <a:xfrm>
            <a:off x="2951544" y="2511706"/>
            <a:ext cx="2893671" cy="2384385"/>
          </a:xfrm>
          <a:prstGeom prst="rect">
            <a:avLst/>
          </a:prstGeom>
          <a:pattFill prst="dotGrid">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60962" y="3877519"/>
            <a:ext cx="625033" cy="1018572"/>
          </a:xfrm>
          <a:prstGeom prst="rect">
            <a:avLst/>
          </a:prstGeom>
          <a:pattFill prst="openDmnd">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clrChange>
              <a:clrFrom>
                <a:srgbClr val="FFFFFF"/>
              </a:clrFrom>
              <a:clrTo>
                <a:srgbClr val="FFFFFF">
                  <a:alpha val="0"/>
                </a:srgbClr>
              </a:clrTo>
            </a:clrChange>
          </a:blip>
          <a:stretch>
            <a:fillRect/>
          </a:stretch>
        </p:blipFill>
        <p:spPr>
          <a:xfrm>
            <a:off x="456770" y="1600200"/>
            <a:ext cx="8230461" cy="3657600"/>
          </a:xfrm>
          <a:prstGeom prst="rect">
            <a:avLst/>
          </a:prstGeom>
        </p:spPr>
      </p:pic>
      <p:sp>
        <p:nvSpPr>
          <p:cNvPr id="15" name="Rectangle 14"/>
          <p:cNvSpPr/>
          <p:nvPr/>
        </p:nvSpPr>
        <p:spPr>
          <a:xfrm>
            <a:off x="1409700" y="4962525"/>
            <a:ext cx="714375" cy="295275"/>
          </a:xfrm>
          <a:prstGeom prst="rect">
            <a:avLst/>
          </a:prstGeom>
          <a:noFill/>
          <a:ln>
            <a:solidFill>
              <a:srgbClr val="EB66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03919" y="4976812"/>
            <a:ext cx="714375" cy="295275"/>
          </a:xfrm>
          <a:prstGeom prst="rect">
            <a:avLst/>
          </a:prstGeom>
          <a:noFill/>
          <a:ln>
            <a:solidFill>
              <a:srgbClr val="EB66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65919" y="4969668"/>
            <a:ext cx="714375" cy="295275"/>
          </a:xfrm>
          <a:prstGeom prst="rect">
            <a:avLst/>
          </a:prstGeom>
          <a:noFill/>
          <a:ln>
            <a:solidFill>
              <a:srgbClr val="EB66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6290" y="4976812"/>
            <a:ext cx="714375" cy="295275"/>
          </a:xfrm>
          <a:prstGeom prst="rect">
            <a:avLst/>
          </a:prstGeom>
          <a:noFill/>
          <a:ln>
            <a:solidFill>
              <a:srgbClr val="EB66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89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Processor Trends</a:t>
            </a:r>
            <a:endParaRPr lang="en-US" dirty="0"/>
          </a:p>
        </p:txBody>
      </p:sp>
      <p:pic>
        <p:nvPicPr>
          <p:cNvPr id="6" name="Picture 5" descr="trend.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2886" r="3665" b="14953"/>
          <a:stretch/>
        </p:blipFill>
        <p:spPr>
          <a:xfrm>
            <a:off x="155279" y="1449049"/>
            <a:ext cx="8833442" cy="4142281"/>
          </a:xfrm>
          <a:prstGeom prst="rect">
            <a:avLst/>
          </a:prstGeom>
        </p:spPr>
      </p:pic>
      <p:sp>
        <p:nvSpPr>
          <p:cNvPr id="7" name="Slide Number Placeholder 6"/>
          <p:cNvSpPr>
            <a:spLocks noGrp="1"/>
          </p:cNvSpPr>
          <p:nvPr>
            <p:ph type="sldNum" sz="quarter" idx="12"/>
          </p:nvPr>
        </p:nvSpPr>
        <p:spPr/>
        <p:txBody>
          <a:bodyPr/>
          <a:lstStyle/>
          <a:p>
            <a:fld id="{8CA6BF4B-A3B1-6E43-B139-29B9D89AB442}" type="slidenum">
              <a:rPr lang="en-US" smtClean="0"/>
              <a:t>2</a:t>
            </a:fld>
            <a:endParaRPr lang="en-US"/>
          </a:p>
        </p:txBody>
      </p:sp>
    </p:spTree>
    <p:extLst>
      <p:ext uri="{BB962C8B-B14F-4D97-AF65-F5344CB8AC3E}">
        <p14:creationId xmlns:p14="http://schemas.microsoft.com/office/powerpoint/2010/main" val="1397596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Energy Efficiency</a:t>
            </a:r>
            <a:endParaRPr lang="en-US" dirty="0"/>
          </a:p>
        </p:txBody>
      </p:sp>
      <p:sp>
        <p:nvSpPr>
          <p:cNvPr id="5" name="Rectangle 4"/>
          <p:cNvSpPr/>
          <p:nvPr/>
        </p:nvSpPr>
        <p:spPr>
          <a:xfrm>
            <a:off x="2036257" y="3131332"/>
            <a:ext cx="197058" cy="51458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8" y="1559826"/>
            <a:ext cx="8229602" cy="3657600"/>
          </a:xfrm>
          <a:prstGeom prst="rect">
            <a:avLst/>
          </a:prstGeom>
        </p:spPr>
      </p:pic>
      <p:sp>
        <p:nvSpPr>
          <p:cNvPr id="4" name="Slide Number Placeholder 3"/>
          <p:cNvSpPr>
            <a:spLocks noGrp="1"/>
          </p:cNvSpPr>
          <p:nvPr>
            <p:ph type="sldNum" sz="quarter" idx="12"/>
          </p:nvPr>
        </p:nvSpPr>
        <p:spPr/>
        <p:txBody>
          <a:bodyPr/>
          <a:lstStyle/>
          <a:p>
            <a:r>
              <a:rPr lang="en-US" dirty="0" smtClean="0"/>
              <a:t>15</a:t>
            </a:r>
            <a:endParaRPr lang="en-US" dirty="0"/>
          </a:p>
        </p:txBody>
      </p:sp>
    </p:spTree>
    <p:extLst>
      <p:ext uri="{BB962C8B-B14F-4D97-AF65-F5344CB8AC3E}">
        <p14:creationId xmlns:p14="http://schemas.microsoft.com/office/powerpoint/2010/main" val="4207289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Penalty Tolerance</a:t>
            </a:r>
            <a:endParaRPr lang="en-US" dirty="0"/>
          </a:p>
        </p:txBody>
      </p:sp>
      <p:sp>
        <p:nvSpPr>
          <p:cNvPr id="5" name="Rectangle 4"/>
          <p:cNvSpPr/>
          <p:nvPr/>
        </p:nvSpPr>
        <p:spPr>
          <a:xfrm>
            <a:off x="2036257" y="3131332"/>
            <a:ext cx="197058" cy="51458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oll_utilization.pdf"/>
          <p:cNvPicPr>
            <a:picLocks noChangeAspect="1"/>
          </p:cNvPicPr>
          <p:nvPr/>
        </p:nvPicPr>
        <p:blipFill rotWithShape="1">
          <a:blip r:embed="rId3">
            <a:extLst>
              <a:ext uri="{28A0092B-C50C-407E-A947-70E740481C1C}">
                <a14:useLocalDpi xmlns:a14="http://schemas.microsoft.com/office/drawing/2010/main" val="0"/>
              </a:ext>
            </a:extLst>
          </a:blip>
          <a:srcRect b="6455"/>
          <a:stretch/>
        </p:blipFill>
        <p:spPr>
          <a:xfrm>
            <a:off x="1828800" y="1209504"/>
            <a:ext cx="5486400" cy="4276896"/>
          </a:xfrm>
          <a:prstGeom prst="rect">
            <a:avLst/>
          </a:prstGeom>
        </p:spPr>
      </p:pic>
      <p:sp>
        <p:nvSpPr>
          <p:cNvPr id="4" name="Slide Number Placeholder 3"/>
          <p:cNvSpPr>
            <a:spLocks noGrp="1"/>
          </p:cNvSpPr>
          <p:nvPr>
            <p:ph type="sldNum" sz="quarter" idx="12"/>
          </p:nvPr>
        </p:nvSpPr>
        <p:spPr/>
        <p:txBody>
          <a:bodyPr/>
          <a:lstStyle/>
          <a:p>
            <a:r>
              <a:rPr lang="en-US" dirty="0" smtClean="0"/>
              <a:t>16</a:t>
            </a:r>
            <a:endParaRPr lang="en-US" dirty="0"/>
          </a:p>
        </p:txBody>
      </p:sp>
      <p:sp>
        <p:nvSpPr>
          <p:cNvPr id="3" name="TextBox 2"/>
          <p:cNvSpPr txBox="1"/>
          <p:nvPr/>
        </p:nvSpPr>
        <p:spPr>
          <a:xfrm>
            <a:off x="3078866" y="5382757"/>
            <a:ext cx="3635034" cy="369332"/>
          </a:xfrm>
          <a:prstGeom prst="rect">
            <a:avLst/>
          </a:prstGeom>
          <a:noFill/>
        </p:spPr>
        <p:txBody>
          <a:bodyPr wrap="none" rtlCol="0">
            <a:spAutoFit/>
          </a:bodyPr>
          <a:lstStyle/>
          <a:p>
            <a:r>
              <a:rPr lang="en-US" dirty="0" smtClean="0">
                <a:latin typeface="Calibri" panose="020F0502020204030204" pitchFamily="34" charset="0"/>
              </a:rPr>
              <a:t>Tolerance of Performance Penalty (x)</a:t>
            </a:r>
            <a:endParaRPr lang="en-US" dirty="0">
              <a:latin typeface="Calibri" panose="020F0502020204030204" pitchFamily="34" charset="0"/>
            </a:endParaRPr>
          </a:p>
        </p:txBody>
      </p:sp>
      <p:sp>
        <p:nvSpPr>
          <p:cNvPr id="7" name="Rectangle 6"/>
          <p:cNvSpPr/>
          <p:nvPr/>
        </p:nvSpPr>
        <p:spPr>
          <a:xfrm>
            <a:off x="2689225" y="3076576"/>
            <a:ext cx="889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5050" y="3267076"/>
            <a:ext cx="1143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11500" y="3202944"/>
            <a:ext cx="1143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3307346"/>
            <a:ext cx="1143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596984" y="2815152"/>
            <a:ext cx="341760" cy="400110"/>
          </a:xfrm>
          <a:prstGeom prst="rect">
            <a:avLst/>
          </a:prstGeom>
          <a:noFill/>
        </p:spPr>
        <p:txBody>
          <a:bodyPr wrap="none" rtlCol="0">
            <a:spAutoFit/>
          </a:bodyPr>
          <a:lstStyle/>
          <a:p>
            <a:r>
              <a:rPr lang="en-US" sz="2000" b="1" dirty="0" smtClean="0">
                <a:solidFill>
                  <a:schemeClr val="accent4"/>
                </a:solidFill>
                <a:latin typeface="Helvetica" panose="020B0500000000000000" pitchFamily="34" charset="0"/>
              </a:rPr>
              <a:t>?</a:t>
            </a:r>
            <a:endParaRPr lang="en-US" sz="2000" b="1" dirty="0">
              <a:solidFill>
                <a:schemeClr val="accent4"/>
              </a:solidFill>
              <a:latin typeface="Helvetica" panose="020B0500000000000000" pitchFamily="34" charset="0"/>
            </a:endParaRPr>
          </a:p>
        </p:txBody>
      </p:sp>
    </p:spTree>
    <p:extLst>
      <p:ext uri="{BB962C8B-B14F-4D97-AF65-F5344CB8AC3E}">
        <p14:creationId xmlns:p14="http://schemas.microsoft.com/office/powerpoint/2010/main" val="3121574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smtClean="0"/>
              <a:t>Benchmark Design</a:t>
            </a:r>
          </a:p>
          <a:p>
            <a:pPr lvl="1"/>
            <a:r>
              <a:rPr lang="en-US" dirty="0" smtClean="0"/>
              <a:t>Input heterogeneity is critical</a:t>
            </a:r>
          </a:p>
          <a:p>
            <a:pPr lvl="1"/>
            <a:r>
              <a:rPr lang="en-US" dirty="0" smtClean="0"/>
              <a:t>User inputs trigger distinct compute patterns</a:t>
            </a:r>
          </a:p>
          <a:p>
            <a:pPr lvl="1"/>
            <a:r>
              <a:rPr lang="en-US" dirty="0" smtClean="0"/>
              <a:t>Benchmarks should inject diverse inputs</a:t>
            </a:r>
          </a:p>
          <a:p>
            <a:pPr lvl="1"/>
            <a:endParaRPr lang="en-US" dirty="0" smtClean="0"/>
          </a:p>
          <a:p>
            <a:pPr marL="0" indent="0">
              <a:buNone/>
            </a:pPr>
            <a:r>
              <a:rPr lang="en-US" b="1" dirty="0" err="1" smtClean="0"/>
              <a:t>Microarchitectural</a:t>
            </a:r>
            <a:r>
              <a:rPr lang="en-US" b="1" dirty="0" smtClean="0"/>
              <a:t> Design</a:t>
            </a:r>
            <a:endParaRPr lang="en-US" b="1" dirty="0"/>
          </a:p>
          <a:p>
            <a:pPr lvl="1"/>
            <a:r>
              <a:rPr lang="en-US" dirty="0" smtClean="0"/>
              <a:t>User actions shape efficiency gains</a:t>
            </a:r>
          </a:p>
          <a:p>
            <a:pPr lvl="1"/>
            <a:r>
              <a:rPr lang="en-US" dirty="0" smtClean="0"/>
              <a:t>Little cores need performance</a:t>
            </a:r>
          </a:p>
          <a:p>
            <a:pPr lvl="1"/>
            <a:r>
              <a:rPr lang="en-US" dirty="0" smtClean="0"/>
              <a:t>Switching costs are critical for utilization</a:t>
            </a:r>
          </a:p>
          <a:p>
            <a:pPr lvl="1"/>
            <a:endParaRPr lang="en-US" dirty="0"/>
          </a:p>
          <a:p>
            <a:pPr marL="274320" lvl="1" indent="0" algn="ctr">
              <a:buNone/>
            </a:pPr>
            <a:r>
              <a:rPr lang="en-US" b="1" dirty="0" smtClean="0">
                <a:latin typeface="Helvetica"/>
                <a:cs typeface="Helvetica"/>
              </a:rPr>
              <a:t>https://</a:t>
            </a:r>
            <a:r>
              <a:rPr lang="en-US" b="1" dirty="0" err="1" smtClean="0">
                <a:latin typeface="Helvetica"/>
                <a:cs typeface="Helvetica"/>
              </a:rPr>
              <a:t>github.com</a:t>
            </a:r>
            <a:r>
              <a:rPr lang="en-US" b="1" dirty="0" smtClean="0">
                <a:latin typeface="Helvetica"/>
                <a:cs typeface="Helvetica"/>
              </a:rPr>
              <a:t>/</a:t>
            </a:r>
            <a:r>
              <a:rPr lang="en-US" b="1" dirty="0" err="1" smtClean="0">
                <a:latin typeface="Helvetica"/>
                <a:cs typeface="Helvetica"/>
              </a:rPr>
              <a:t>schfan</a:t>
            </a:r>
            <a:r>
              <a:rPr lang="en-US" b="1" dirty="0" smtClean="0">
                <a:latin typeface="Helvetica"/>
                <a:cs typeface="Helvetica"/>
              </a:rPr>
              <a:t>/</a:t>
            </a:r>
            <a:r>
              <a:rPr lang="en-US" b="1" dirty="0" err="1" smtClean="0">
                <a:latin typeface="Helvetica"/>
                <a:cs typeface="Helvetica"/>
              </a:rPr>
              <a:t>actionbench</a:t>
            </a:r>
            <a:r>
              <a:rPr lang="en-US" b="1" dirty="0" smtClean="0">
                <a:latin typeface="Helvetica"/>
                <a:cs typeface="Helvetica"/>
              </a:rPr>
              <a:t>-</a:t>
            </a:r>
            <a:endParaRPr lang="en-US" b="1" dirty="0" smtClean="0"/>
          </a:p>
          <a:p>
            <a:pPr lvl="1"/>
            <a:endParaRPr lang="en-US" dirty="0"/>
          </a:p>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r>
              <a:rPr lang="en-US" dirty="0" smtClean="0"/>
              <a:t>17</a:t>
            </a:r>
            <a:endParaRPr lang="en-US" dirty="0"/>
          </a:p>
        </p:txBody>
      </p:sp>
    </p:spTree>
    <p:extLst>
      <p:ext uri="{BB962C8B-B14F-4D97-AF65-F5344CB8AC3E}">
        <p14:creationId xmlns:p14="http://schemas.microsoft.com/office/powerpoint/2010/main" val="1493712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393" y="2105728"/>
            <a:ext cx="8174495" cy="1470025"/>
          </a:xfrm>
        </p:spPr>
        <p:txBody>
          <a:bodyPr>
            <a:noAutofit/>
          </a:bodyPr>
          <a:lstStyle/>
          <a:p>
            <a:pPr algn="ctr"/>
            <a:r>
              <a:rPr lang="en-US" sz="3400" b="1" cap="none" dirty="0" smtClean="0">
                <a:latin typeface="Helvetica Neue" charset="0"/>
                <a:ea typeface="Helvetica" charset="0"/>
                <a:cs typeface="Helvetica" charset="0"/>
              </a:rPr>
              <a:t>Evaluating Asymmetric Multiprocessing</a:t>
            </a:r>
            <a:br>
              <a:rPr lang="en-US" sz="3400" b="1" cap="none" dirty="0" smtClean="0">
                <a:latin typeface="Helvetica Neue" charset="0"/>
                <a:ea typeface="Helvetica" charset="0"/>
                <a:cs typeface="Helvetica" charset="0"/>
              </a:rPr>
            </a:br>
            <a:r>
              <a:rPr lang="en-US" sz="3400" b="1" cap="none" dirty="0" smtClean="0">
                <a:latin typeface="Helvetica Neue" charset="0"/>
                <a:ea typeface="Helvetica" charset="0"/>
                <a:cs typeface="Helvetica" charset="0"/>
              </a:rPr>
              <a:t>for Mobile Applications</a:t>
            </a:r>
            <a:endParaRPr lang="en-US" sz="3400" b="1" cap="none" dirty="0">
              <a:solidFill>
                <a:srgbClr val="222222"/>
              </a:solidFill>
              <a:latin typeface="Helvetica Neue" charset="0"/>
              <a:ea typeface="Helvetica" charset="0"/>
              <a:cs typeface="Helvetica" charset="0"/>
            </a:endParaRPr>
          </a:p>
        </p:txBody>
      </p:sp>
      <p:sp>
        <p:nvSpPr>
          <p:cNvPr id="8" name="Subtitle 2"/>
          <p:cNvSpPr>
            <a:spLocks noGrp="1"/>
          </p:cNvSpPr>
          <p:nvPr>
            <p:ph type="subTitle" idx="1"/>
          </p:nvPr>
        </p:nvSpPr>
        <p:spPr>
          <a:xfrm>
            <a:off x="2222648" y="4293657"/>
            <a:ext cx="4575987" cy="815280"/>
          </a:xfrm>
        </p:spPr>
        <p:txBody>
          <a:bodyPr>
            <a:noAutofit/>
          </a:bodyPr>
          <a:lstStyle/>
          <a:p>
            <a:pPr algn="ctr">
              <a:lnSpc>
                <a:spcPct val="85000"/>
              </a:lnSpc>
            </a:pPr>
            <a:r>
              <a:rPr lang="en-US" sz="2000" dirty="0" err="1">
                <a:solidFill>
                  <a:schemeClr val="tx1"/>
                </a:solidFill>
                <a:latin typeface="Helvetica Neue" charset="0"/>
                <a:ea typeface="Helvetica Neue" charset="0"/>
                <a:cs typeface="Helvetica Neue" charset="0"/>
              </a:rPr>
              <a:t>Songchun</a:t>
            </a:r>
            <a:r>
              <a:rPr lang="en-US" sz="2000" dirty="0">
                <a:solidFill>
                  <a:schemeClr val="tx1"/>
                </a:solidFill>
                <a:latin typeface="Helvetica Neue" charset="0"/>
                <a:ea typeface="Helvetica Neue" charset="0"/>
                <a:cs typeface="Helvetica Neue" charset="0"/>
              </a:rPr>
              <a:t> </a:t>
            </a:r>
            <a:r>
              <a:rPr lang="en-US" sz="2000" dirty="0" smtClean="0">
                <a:solidFill>
                  <a:schemeClr val="tx1"/>
                </a:solidFill>
                <a:latin typeface="Helvetica Neue" charset="0"/>
                <a:ea typeface="Helvetica Neue" charset="0"/>
                <a:cs typeface="Helvetica Neue" charset="0"/>
              </a:rPr>
              <a:t>Fan, Benjamin Lee</a:t>
            </a:r>
          </a:p>
          <a:p>
            <a:pPr algn="ctr">
              <a:lnSpc>
                <a:spcPct val="85000"/>
              </a:lnSpc>
            </a:pPr>
            <a:r>
              <a:rPr lang="en-US" sz="2000" dirty="0" smtClean="0">
                <a:solidFill>
                  <a:schemeClr val="tx1"/>
                </a:solidFill>
                <a:latin typeface="Helvetica Neue" charset="0"/>
                <a:ea typeface="Helvetica Neue" charset="0"/>
                <a:cs typeface="Helvetica Neue" charset="0"/>
              </a:rPr>
              <a:t>Duke </a:t>
            </a:r>
            <a:r>
              <a:rPr lang="en-US" sz="2000" dirty="0">
                <a:solidFill>
                  <a:schemeClr val="tx1"/>
                </a:solidFill>
                <a:latin typeface="Helvetica Neue" charset="0"/>
                <a:ea typeface="Helvetica Neue" charset="0"/>
                <a:cs typeface="Helvetica Neue" charset="0"/>
              </a:rPr>
              <a:t>University</a:t>
            </a:r>
          </a:p>
        </p:txBody>
      </p:sp>
      <p:sp>
        <p:nvSpPr>
          <p:cNvPr id="3" name="Slide Number Placeholder 2"/>
          <p:cNvSpPr>
            <a:spLocks noGrp="1"/>
          </p:cNvSpPr>
          <p:nvPr>
            <p:ph type="sldNum" sz="quarter" idx="12"/>
          </p:nvPr>
        </p:nvSpPr>
        <p:spPr/>
        <p:txBody>
          <a:bodyPr/>
          <a:lstStyle/>
          <a:p>
            <a:r>
              <a:rPr lang="en-US" dirty="0" smtClean="0"/>
              <a:t>18</a:t>
            </a:r>
            <a:endParaRPr lang="en-US" dirty="0"/>
          </a:p>
        </p:txBody>
      </p:sp>
    </p:spTree>
    <p:extLst>
      <p:ext uri="{BB962C8B-B14F-4D97-AF65-F5344CB8AC3E}">
        <p14:creationId xmlns:p14="http://schemas.microsoft.com/office/powerpoint/2010/main" val="111476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pPr marL="0" indent="0" algn="ctr">
              <a:lnSpc>
                <a:spcPct val="150000"/>
              </a:lnSpc>
              <a:buNone/>
            </a:pPr>
            <a:endParaRPr lang="en-US" b="1" dirty="0" smtClean="0"/>
          </a:p>
          <a:p>
            <a:pPr marL="0" indent="0" algn="ctr">
              <a:lnSpc>
                <a:spcPct val="150000"/>
              </a:lnSpc>
              <a:buNone/>
            </a:pPr>
            <a:endParaRPr lang="en-US" b="1" dirty="0"/>
          </a:p>
          <a:p>
            <a:pPr marL="0" indent="0" algn="ctr">
              <a:lnSpc>
                <a:spcPct val="150000"/>
              </a:lnSpc>
              <a:buNone/>
            </a:pPr>
            <a:r>
              <a:rPr lang="en-US" b="1" dirty="0" smtClean="0"/>
              <a:t>Thank you!</a:t>
            </a:r>
            <a:endParaRPr lang="en-US" b="1" dirty="0"/>
          </a:p>
        </p:txBody>
      </p:sp>
      <p:sp>
        <p:nvSpPr>
          <p:cNvPr id="4" name="Slide Number Placeholder 3"/>
          <p:cNvSpPr>
            <a:spLocks noGrp="1"/>
          </p:cNvSpPr>
          <p:nvPr>
            <p:ph type="sldNum" sz="quarter" idx="12"/>
          </p:nvPr>
        </p:nvSpPr>
        <p:spPr/>
        <p:txBody>
          <a:bodyPr/>
          <a:lstStyle/>
          <a:p>
            <a:r>
              <a:rPr lang="en-US" dirty="0" smtClean="0"/>
              <a:t>19</a:t>
            </a:r>
            <a:endParaRPr lang="en-US" dirty="0"/>
          </a:p>
        </p:txBody>
      </p:sp>
    </p:spTree>
    <p:extLst>
      <p:ext uri="{BB962C8B-B14F-4D97-AF65-F5344CB8AC3E}">
        <p14:creationId xmlns:p14="http://schemas.microsoft.com/office/powerpoint/2010/main" val="4107965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CA6BF4B-A3B1-6E43-B139-29B9D89AB442}" type="slidenum">
              <a:rPr lang="en-US" smtClean="0"/>
              <a:t>25</a:t>
            </a:fld>
            <a:endParaRPr lang="en-US"/>
          </a:p>
        </p:txBody>
      </p:sp>
    </p:spTree>
    <p:extLst>
      <p:ext uri="{BB962C8B-B14F-4D97-AF65-F5344CB8AC3E}">
        <p14:creationId xmlns:p14="http://schemas.microsoft.com/office/powerpoint/2010/main" val="2199529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Mobile Apps</a:t>
            </a:r>
            <a:endParaRPr lang="en-US" dirty="0"/>
          </a:p>
        </p:txBody>
      </p:sp>
      <p:sp>
        <p:nvSpPr>
          <p:cNvPr id="3" name="Content Placeholder 2"/>
          <p:cNvSpPr>
            <a:spLocks noGrp="1"/>
          </p:cNvSpPr>
          <p:nvPr>
            <p:ph idx="1"/>
          </p:nvPr>
        </p:nvSpPr>
        <p:spPr/>
        <p:txBody>
          <a:bodyPr/>
          <a:lstStyle/>
          <a:p>
            <a:pPr marL="0" indent="0">
              <a:buNone/>
            </a:pPr>
            <a:r>
              <a:rPr lang="en-US" b="1" dirty="0" smtClean="0"/>
              <a:t>Current benchmarks neglect user events</a:t>
            </a:r>
          </a:p>
          <a:p>
            <a:pPr lvl="8"/>
            <a:endParaRPr lang="en-US" dirty="0" smtClean="0"/>
          </a:p>
          <a:p>
            <a:pPr marL="0" indent="0">
              <a:buNone/>
            </a:pPr>
            <a:r>
              <a:rPr lang="en-US" b="1" dirty="0" err="1" smtClean="0"/>
              <a:t>BBench</a:t>
            </a:r>
            <a:endParaRPr lang="en-US" b="1" dirty="0"/>
          </a:p>
          <a:p>
            <a:pPr lvl="1"/>
            <a:r>
              <a:rPr lang="en-US" dirty="0" smtClean="0"/>
              <a:t>Automatically loaded webpages for simulators</a:t>
            </a:r>
          </a:p>
          <a:p>
            <a:pPr lvl="1"/>
            <a:r>
              <a:rPr lang="en-US" dirty="0" smtClean="0"/>
              <a:t>A game for </a:t>
            </a:r>
            <a:r>
              <a:rPr lang="en-US" dirty="0" err="1" smtClean="0"/>
              <a:t>testbeds</a:t>
            </a:r>
            <a:endParaRPr lang="en-US" dirty="0" smtClean="0"/>
          </a:p>
          <a:p>
            <a:pPr lvl="8"/>
            <a:endParaRPr lang="en-US" dirty="0" smtClean="0"/>
          </a:p>
          <a:p>
            <a:pPr marL="0" indent="0">
              <a:buNone/>
            </a:pPr>
            <a:r>
              <a:rPr lang="en-US" b="1" dirty="0" err="1" smtClean="0"/>
              <a:t>MobileBench</a:t>
            </a:r>
            <a:endParaRPr lang="en-US" b="1" dirty="0" smtClean="0"/>
          </a:p>
          <a:p>
            <a:pPr lvl="1"/>
            <a:r>
              <a:rPr lang="en-US" dirty="0" smtClean="0"/>
              <a:t>Photo viewing, video playback for simulators </a:t>
            </a:r>
          </a:p>
          <a:p>
            <a:pPr lvl="8"/>
            <a:endParaRPr lang="en-US" dirty="0" smtClean="0"/>
          </a:p>
          <a:p>
            <a:pPr marL="0" indent="0">
              <a:buNone/>
            </a:pPr>
            <a:r>
              <a:rPr lang="en-US" b="1" dirty="0" smtClean="0"/>
              <a:t>Moby</a:t>
            </a:r>
          </a:p>
          <a:p>
            <a:pPr lvl="1"/>
            <a:r>
              <a:rPr lang="en-US" dirty="0" smtClean="0"/>
              <a:t>Email, word processing, maps, social network for simulators</a:t>
            </a:r>
          </a:p>
          <a:p>
            <a:pPr lvl="8"/>
            <a:endParaRPr lang="en-US" dirty="0" smtClean="0"/>
          </a:p>
          <a:p>
            <a:pPr marL="0" indent="0" algn="ctr">
              <a:buNone/>
            </a:pPr>
            <a:endParaRPr lang="en-US" b="1" dirty="0" smtClean="0"/>
          </a:p>
        </p:txBody>
      </p:sp>
      <p:sp>
        <p:nvSpPr>
          <p:cNvPr id="4" name="Slide Number Placeholder 3"/>
          <p:cNvSpPr>
            <a:spLocks noGrp="1"/>
          </p:cNvSpPr>
          <p:nvPr>
            <p:ph type="sldNum" sz="quarter" idx="12"/>
          </p:nvPr>
        </p:nvSpPr>
        <p:spPr/>
        <p:txBody>
          <a:bodyPr/>
          <a:lstStyle/>
          <a:p>
            <a:fld id="{8CA6BF4B-A3B1-6E43-B139-29B9D89AB442}" type="slidenum">
              <a:rPr lang="en-US" smtClean="0"/>
              <a:t>26</a:t>
            </a:fld>
            <a:endParaRPr lang="en-US"/>
          </a:p>
        </p:txBody>
      </p:sp>
    </p:spTree>
    <p:extLst>
      <p:ext uri="{BB962C8B-B14F-4D97-AF65-F5344CB8AC3E}">
        <p14:creationId xmlns:p14="http://schemas.microsoft.com/office/powerpoint/2010/main" val="103299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Core Architectures</a:t>
            </a:r>
          </a:p>
        </p:txBody>
      </p:sp>
      <p:sp>
        <p:nvSpPr>
          <p:cNvPr id="3" name="Content Placeholder 2"/>
          <p:cNvSpPr>
            <a:spLocks noGrp="1"/>
          </p:cNvSpPr>
          <p:nvPr>
            <p:ph idx="1"/>
          </p:nvPr>
        </p:nvSpPr>
        <p:spPr/>
        <p:txBody>
          <a:bodyPr/>
          <a:lstStyle/>
          <a:p>
            <a:r>
              <a:rPr lang="en-US" dirty="0"/>
              <a:t>Big core = Out-of-Order core </a:t>
            </a:r>
          </a:p>
          <a:p>
            <a:r>
              <a:rPr lang="en-US" dirty="0"/>
              <a:t>Little core = In-Order core</a:t>
            </a:r>
          </a:p>
          <a:p>
            <a:endParaRPr lang="en-US" dirty="0"/>
          </a:p>
        </p:txBody>
      </p:sp>
      <p:pic>
        <p:nvPicPr>
          <p:cNvPr id="7" name="Picture 6" descr="stal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710" y="2382863"/>
            <a:ext cx="4886868" cy="4072390"/>
          </a:xfrm>
          <a:prstGeom prst="rect">
            <a:avLst/>
          </a:prstGeom>
        </p:spPr>
      </p:pic>
      <p:sp>
        <p:nvSpPr>
          <p:cNvPr id="4" name="TextBox 3"/>
          <p:cNvSpPr txBox="1"/>
          <p:nvPr/>
        </p:nvSpPr>
        <p:spPr>
          <a:xfrm rot="16200000">
            <a:off x="1718001" y="3257006"/>
            <a:ext cx="561372" cy="369332"/>
          </a:xfrm>
          <a:prstGeom prst="rect">
            <a:avLst/>
          </a:prstGeom>
          <a:noFill/>
        </p:spPr>
        <p:txBody>
          <a:bodyPr wrap="none" rtlCol="0">
            <a:spAutoFit/>
          </a:bodyPr>
          <a:lstStyle/>
          <a:p>
            <a:r>
              <a:rPr lang="en-US" dirty="0"/>
              <a:t>IPC</a:t>
            </a:r>
          </a:p>
        </p:txBody>
      </p:sp>
      <p:sp>
        <p:nvSpPr>
          <p:cNvPr id="5" name="Slide Number Placeholder 4"/>
          <p:cNvSpPr>
            <a:spLocks noGrp="1"/>
          </p:cNvSpPr>
          <p:nvPr>
            <p:ph type="sldNum" sz="quarter" idx="12"/>
          </p:nvPr>
        </p:nvSpPr>
        <p:spPr/>
        <p:txBody>
          <a:bodyPr/>
          <a:lstStyle/>
          <a:p>
            <a:fld id="{8CA6BF4B-A3B1-6E43-B139-29B9D89AB442}" type="slidenum">
              <a:rPr lang="en-US" smtClean="0"/>
              <a:t>27</a:t>
            </a:fld>
            <a:endParaRPr lang="en-US"/>
          </a:p>
        </p:txBody>
      </p:sp>
    </p:spTree>
    <p:extLst>
      <p:ext uri="{BB962C8B-B14F-4D97-AF65-F5344CB8AC3E}">
        <p14:creationId xmlns:p14="http://schemas.microsoft.com/office/powerpoint/2010/main" val="3288888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Core Architectures</a:t>
            </a:r>
          </a:p>
        </p:txBody>
      </p:sp>
      <p:sp>
        <p:nvSpPr>
          <p:cNvPr id="3" name="Content Placeholder 2"/>
          <p:cNvSpPr>
            <a:spLocks noGrp="1"/>
          </p:cNvSpPr>
          <p:nvPr>
            <p:ph idx="1"/>
          </p:nvPr>
        </p:nvSpPr>
        <p:spPr/>
        <p:txBody>
          <a:bodyPr/>
          <a:lstStyle/>
          <a:p>
            <a:r>
              <a:rPr lang="en-US" dirty="0"/>
              <a:t>Big core = Out-of-Order core </a:t>
            </a:r>
          </a:p>
          <a:p>
            <a:r>
              <a:rPr lang="en-US" dirty="0"/>
              <a:t>Little core = In-Order core</a:t>
            </a:r>
          </a:p>
          <a:p>
            <a:endParaRPr lang="en-US" dirty="0"/>
          </a:p>
        </p:txBody>
      </p:sp>
      <p:pic>
        <p:nvPicPr>
          <p:cNvPr id="4" name="Picture 3" descr="ipc_1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3301" y="2749492"/>
            <a:ext cx="2057399" cy="1359016"/>
          </a:xfrm>
          <a:prstGeom prst="rect">
            <a:avLst/>
          </a:prstGeom>
        </p:spPr>
      </p:pic>
      <p:pic>
        <p:nvPicPr>
          <p:cNvPr id="5" name="Picture 4" descr="ipc_1k.png"/>
          <p:cNvPicPr>
            <a:picLocks noChangeAspect="1"/>
          </p:cNvPicPr>
          <p:nvPr/>
        </p:nvPicPr>
        <p:blipFill>
          <a:blip r:embed="rId4"/>
          <a:stretch>
            <a:fillRect/>
          </a:stretch>
        </p:blipFill>
        <p:spPr>
          <a:xfrm>
            <a:off x="3538719" y="4562412"/>
            <a:ext cx="2057400" cy="1359016"/>
          </a:xfrm>
          <a:prstGeom prst="rect">
            <a:avLst/>
          </a:prstGeom>
        </p:spPr>
      </p:pic>
      <p:pic>
        <p:nvPicPr>
          <p:cNvPr id="6" name="Picture 3" descr="ipc_1m.png"/>
          <p:cNvPicPr>
            <a:picLocks noChangeAspect="1"/>
          </p:cNvPicPr>
          <p:nvPr/>
        </p:nvPicPr>
        <p:blipFill>
          <a:blip r:embed="rId3"/>
          <a:stretch>
            <a:fillRect/>
          </a:stretch>
        </p:blipFill>
        <p:spPr>
          <a:xfrm>
            <a:off x="1773561" y="2422233"/>
            <a:ext cx="5751883" cy="3783254"/>
          </a:xfrm>
          <a:prstGeom prst="rect">
            <a:avLst/>
          </a:prstGeom>
        </p:spPr>
      </p:pic>
      <p:sp>
        <p:nvSpPr>
          <p:cNvPr id="8" name="TextBox 7"/>
          <p:cNvSpPr txBox="1"/>
          <p:nvPr/>
        </p:nvSpPr>
        <p:spPr>
          <a:xfrm>
            <a:off x="4541327" y="3539377"/>
            <a:ext cx="2788519" cy="369332"/>
          </a:xfrm>
          <a:prstGeom prst="rect">
            <a:avLst/>
          </a:prstGeom>
          <a:noFill/>
        </p:spPr>
        <p:txBody>
          <a:bodyPr wrap="none" rtlCol="0">
            <a:spAutoFit/>
          </a:bodyPr>
          <a:lstStyle/>
          <a:p>
            <a:r>
              <a:rPr lang="en-US" altLang="zh-CN" b="1" dirty="0">
                <a:solidFill>
                  <a:schemeClr val="tx2"/>
                </a:solidFill>
                <a:latin typeface="Helvetica"/>
                <a:cs typeface="Helvetica"/>
              </a:rPr>
              <a:t>Big core has higher IPC</a:t>
            </a:r>
            <a:endParaRPr lang="en-US" b="1" dirty="0">
              <a:solidFill>
                <a:schemeClr val="tx2"/>
              </a:solidFill>
              <a:latin typeface="Helvetica"/>
              <a:cs typeface="Helvetica"/>
            </a:endParaRPr>
          </a:p>
        </p:txBody>
      </p:sp>
      <p:sp>
        <p:nvSpPr>
          <p:cNvPr id="7" name="Slide Number Placeholder 6"/>
          <p:cNvSpPr>
            <a:spLocks noGrp="1"/>
          </p:cNvSpPr>
          <p:nvPr>
            <p:ph type="sldNum" sz="quarter" idx="12"/>
          </p:nvPr>
        </p:nvSpPr>
        <p:spPr/>
        <p:txBody>
          <a:bodyPr/>
          <a:lstStyle/>
          <a:p>
            <a:fld id="{8CA6BF4B-A3B1-6E43-B139-29B9D89AB442}" type="slidenum">
              <a:rPr lang="en-US" smtClean="0"/>
              <a:t>28</a:t>
            </a:fld>
            <a:endParaRPr lang="en-US"/>
          </a:p>
        </p:txBody>
      </p:sp>
    </p:spTree>
    <p:extLst>
      <p:ext uri="{BB962C8B-B14F-4D97-AF65-F5344CB8AC3E}">
        <p14:creationId xmlns:p14="http://schemas.microsoft.com/office/powerpoint/2010/main" val="3987117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sz="4000" kern="1200" spc="-100" dirty="0" smtClean="0">
                <a:solidFill>
                  <a:schemeClr val="accent1"/>
                </a:solidFill>
                <a:latin typeface="Helvetica"/>
                <a:ea typeface="+mj-ea"/>
                <a:cs typeface="Helvetica"/>
              </a:rPr>
              <a:t>Synchronous</a:t>
            </a:r>
            <a:r>
              <a:rPr lang="en-US" dirty="0">
                <a:solidFill>
                  <a:prstClr val="black"/>
                </a:solidFill>
                <a:latin typeface="Helvetica"/>
                <a:ea typeface="+mj-ea"/>
                <a:cs typeface="Helvetica"/>
              </a:rPr>
              <a:t> </a:t>
            </a:r>
            <a:r>
              <a:rPr lang="en-US" sz="4000" kern="1200" spc="-100" dirty="0" smtClean="0">
                <a:solidFill>
                  <a:schemeClr val="accent1"/>
                </a:solidFill>
                <a:latin typeface="Helvetica"/>
                <a:ea typeface="+mj-ea"/>
                <a:cs typeface="Helvetica"/>
              </a:rPr>
              <a:t>Symmetric Multiprocessing</a:t>
            </a:r>
            <a:endParaRPr lang="en-US" sz="4000" kern="1200" spc="-100" dirty="0">
              <a:solidFill>
                <a:schemeClr val="accent1"/>
              </a:solidFill>
              <a:latin typeface="Helvetica"/>
              <a:ea typeface="+mj-ea"/>
              <a:cs typeface="Helvetica"/>
            </a:endParaRPr>
          </a:p>
        </p:txBody>
      </p:sp>
      <p:sp>
        <p:nvSpPr>
          <p:cNvPr id="3" name="Content Placeholder 2"/>
          <p:cNvSpPr>
            <a:spLocks noGrp="1"/>
          </p:cNvSpPr>
          <p:nvPr>
            <p:ph idx="1"/>
          </p:nvPr>
        </p:nvSpPr>
        <p:spPr/>
        <p:txBody>
          <a:bodyPr/>
          <a:lstStyle/>
          <a:p>
            <a:r>
              <a:rPr lang="en-US" dirty="0"/>
              <a:t>Cores can be at </a:t>
            </a:r>
            <a:r>
              <a:rPr lang="en-US" b="1" dirty="0"/>
              <a:t>a</a:t>
            </a:r>
            <a:r>
              <a:rPr lang="en-US" dirty="0"/>
              <a:t> </a:t>
            </a:r>
            <a:r>
              <a:rPr lang="en-US" b="1" dirty="0"/>
              <a:t>lower</a:t>
            </a:r>
            <a:r>
              <a:rPr lang="en-US" dirty="0"/>
              <a:t> </a:t>
            </a:r>
            <a:r>
              <a:rPr lang="en-US" b="1" dirty="0"/>
              <a:t>frequency</a:t>
            </a:r>
          </a:p>
        </p:txBody>
      </p:sp>
      <p:pic>
        <p:nvPicPr>
          <p:cNvPr id="4" name="Picture 3" descr="07.png"/>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saturation sat="33000"/>
                    </a14:imgEffect>
                  </a14:imgLayer>
                </a14:imgProps>
              </a:ext>
            </a:extLst>
          </a:blip>
          <a:stretch>
            <a:fillRect/>
          </a:stretch>
        </p:blipFill>
        <p:spPr>
          <a:xfrm>
            <a:off x="851200" y="2031537"/>
            <a:ext cx="3623326" cy="4271532"/>
          </a:xfrm>
          <a:prstGeom prst="rect">
            <a:avLst/>
          </a:prstGeom>
        </p:spPr>
      </p:pic>
      <p:sp>
        <p:nvSpPr>
          <p:cNvPr id="5" name="TextBox 4"/>
          <p:cNvSpPr txBox="1"/>
          <p:nvPr/>
        </p:nvSpPr>
        <p:spPr>
          <a:xfrm>
            <a:off x="1612775" y="5183582"/>
            <a:ext cx="2057400" cy="369332"/>
          </a:xfrm>
          <a:prstGeom prst="rect">
            <a:avLst/>
          </a:prstGeom>
        </p:spPr>
        <p:txBody>
          <a:bodyPr rtlCol="0">
            <a:spAutoFit/>
          </a:bodyPr>
          <a:lstStyle/>
          <a:p>
            <a:pPr algn="ctr"/>
            <a:r>
              <a:rPr lang="en-US" dirty="0">
                <a:latin typeface="Helvetica"/>
                <a:cs typeface="Helvetica"/>
              </a:rPr>
              <a:t>P=cV</a:t>
            </a:r>
            <a:r>
              <a:rPr lang="en-US" baseline="30000" dirty="0">
                <a:latin typeface="Helvetica"/>
                <a:cs typeface="Helvetica"/>
              </a:rPr>
              <a:t>2</a:t>
            </a:r>
            <a:r>
              <a:rPr lang="en-US" dirty="0">
                <a:latin typeface="Helvetica"/>
                <a:cs typeface="Helvetica"/>
              </a:rPr>
              <a:t>f</a:t>
            </a:r>
          </a:p>
        </p:txBody>
      </p:sp>
      <p:sp>
        <p:nvSpPr>
          <p:cNvPr id="6" name="TextBox 5"/>
          <p:cNvSpPr txBox="1"/>
          <p:nvPr/>
        </p:nvSpPr>
        <p:spPr>
          <a:xfrm>
            <a:off x="1515019" y="6627969"/>
            <a:ext cx="5880542" cy="215444"/>
          </a:xfrm>
          <a:prstGeom prst="rect">
            <a:avLst/>
          </a:prstGeom>
        </p:spPr>
        <p:txBody>
          <a:bodyPr rtlCol="0">
            <a:spAutoFit/>
          </a:bodyPr>
          <a:lstStyle/>
          <a:p>
            <a:r>
              <a:rPr lang="en-US" sz="800" dirty="0">
                <a:latin typeface="Calibri" charset="0"/>
                <a:hlinkClick r:id="rId5"/>
              </a:rPr>
              <a:t>http://www.nvidia.com/content/PDF/tegra_white_papers/Benefits-of-Multi-core-CPUs-in-Mobile-Devices_Ver1.2.pdf</a:t>
            </a:r>
            <a:endParaRPr lang="en-US" dirty="0"/>
          </a:p>
        </p:txBody>
      </p:sp>
      <p:sp>
        <p:nvSpPr>
          <p:cNvPr id="8" name="TextBox 7"/>
          <p:cNvSpPr txBox="1"/>
          <p:nvPr/>
        </p:nvSpPr>
        <p:spPr>
          <a:xfrm>
            <a:off x="4610610" y="2761250"/>
            <a:ext cx="3927014" cy="923330"/>
          </a:xfrm>
          <a:prstGeom prst="rect">
            <a:avLst/>
          </a:prstGeom>
          <a:noFill/>
        </p:spPr>
        <p:txBody>
          <a:bodyPr wrap="none" rtlCol="0">
            <a:spAutoFit/>
          </a:bodyPr>
          <a:lstStyle/>
          <a:p>
            <a:endParaRPr lang="en-US" dirty="0">
              <a:latin typeface="Helvetica"/>
              <a:cs typeface="Helvetica"/>
            </a:endParaRPr>
          </a:p>
          <a:p>
            <a:r>
              <a:rPr lang="en-US" dirty="0">
                <a:latin typeface="Helvetica"/>
                <a:cs typeface="Helvetica"/>
              </a:rPr>
              <a:t>NVIDIA </a:t>
            </a:r>
            <a:r>
              <a:rPr lang="en-US" dirty="0" err="1">
                <a:latin typeface="Helvetica"/>
                <a:cs typeface="Helvetica"/>
              </a:rPr>
              <a:t>Tegra</a:t>
            </a:r>
            <a:r>
              <a:rPr lang="en-US" dirty="0">
                <a:latin typeface="Helvetica"/>
                <a:cs typeface="Helvetica"/>
              </a:rPr>
              <a:t> 2, Qualcomm S4 dual, </a:t>
            </a:r>
          </a:p>
          <a:p>
            <a:r>
              <a:rPr lang="en-US" dirty="0">
                <a:latin typeface="Helvetica"/>
                <a:cs typeface="Helvetica"/>
              </a:rPr>
              <a:t>Samsung </a:t>
            </a:r>
            <a:r>
              <a:rPr lang="en-US" dirty="0" err="1">
                <a:latin typeface="Helvetica"/>
                <a:cs typeface="Helvetica"/>
              </a:rPr>
              <a:t>Exynos</a:t>
            </a:r>
            <a:r>
              <a:rPr lang="en-US" dirty="0">
                <a:latin typeface="Helvetica"/>
                <a:cs typeface="Helvetica"/>
              </a:rPr>
              <a:t> 4, TI OMPA 4... </a:t>
            </a:r>
          </a:p>
        </p:txBody>
      </p:sp>
      <p:sp>
        <p:nvSpPr>
          <p:cNvPr id="7" name="Slide Number Placeholder 6"/>
          <p:cNvSpPr>
            <a:spLocks noGrp="1"/>
          </p:cNvSpPr>
          <p:nvPr>
            <p:ph type="sldNum" sz="quarter" idx="12"/>
          </p:nvPr>
        </p:nvSpPr>
        <p:spPr/>
        <p:txBody>
          <a:bodyPr/>
          <a:lstStyle/>
          <a:p>
            <a:fld id="{8CA6BF4B-A3B1-6E43-B139-29B9D89AB442}" type="slidenum">
              <a:rPr lang="en-US" smtClean="0"/>
              <a:t>29</a:t>
            </a:fld>
            <a:endParaRPr lang="en-US"/>
          </a:p>
        </p:txBody>
      </p:sp>
    </p:spTree>
    <p:extLst>
      <p:ext uri="{BB962C8B-B14F-4D97-AF65-F5344CB8AC3E}">
        <p14:creationId xmlns:p14="http://schemas.microsoft.com/office/powerpoint/2010/main" val="146467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for Multicore</a:t>
            </a:r>
            <a:endParaRPr lang="en-US" dirty="0"/>
          </a:p>
        </p:txBody>
      </p:sp>
      <p:sp>
        <p:nvSpPr>
          <p:cNvPr id="6" name="Content Placeholder 2"/>
          <p:cNvSpPr>
            <a:spLocks noGrp="1"/>
          </p:cNvSpPr>
          <p:nvPr>
            <p:ph idx="1"/>
          </p:nvPr>
        </p:nvSpPr>
        <p:spPr>
          <a:xfrm>
            <a:off x="5047572" y="1202968"/>
            <a:ext cx="4096428" cy="4711903"/>
          </a:xfrm>
        </p:spPr>
        <p:txBody>
          <a:bodyPr>
            <a:normAutofit/>
          </a:bodyPr>
          <a:lstStyle/>
          <a:p>
            <a:pPr marL="0" indent="0">
              <a:buNone/>
            </a:pPr>
            <a:r>
              <a:rPr lang="en-US" b="1" dirty="0" smtClean="0"/>
              <a:t>1. Single Core</a:t>
            </a:r>
          </a:p>
          <a:p>
            <a:pPr lvl="8"/>
            <a:endParaRPr lang="en-US" dirty="0" smtClean="0"/>
          </a:p>
          <a:p>
            <a:pPr lvl="8"/>
            <a:endParaRPr lang="en-US" dirty="0" smtClean="0"/>
          </a:p>
          <a:p>
            <a:pPr marL="0" indent="0">
              <a:buNone/>
            </a:pPr>
            <a:r>
              <a:rPr lang="en-US" b="1" dirty="0" smtClean="0"/>
              <a:t>2. Double Cores</a:t>
            </a:r>
            <a:endParaRPr lang="en-US" b="1" dirty="0"/>
          </a:p>
          <a:p>
            <a:pPr lvl="1"/>
            <a:r>
              <a:rPr lang="en-US" dirty="0" smtClean="0"/>
              <a:t>2x cores </a:t>
            </a:r>
          </a:p>
          <a:p>
            <a:pPr lvl="1"/>
            <a:r>
              <a:rPr lang="en-US" dirty="0" smtClean="0"/>
              <a:t>2x power</a:t>
            </a:r>
          </a:p>
          <a:p>
            <a:pPr lvl="1"/>
            <a:r>
              <a:rPr lang="en-US" dirty="0" smtClean="0"/>
              <a:t>2x throughput</a:t>
            </a:r>
          </a:p>
          <a:p>
            <a:pPr lvl="8"/>
            <a:endParaRPr lang="en-US" b="1" dirty="0" smtClean="0"/>
          </a:p>
          <a:p>
            <a:pPr lvl="8"/>
            <a:endParaRPr lang="en-US" b="1" dirty="0" smtClean="0"/>
          </a:p>
          <a:p>
            <a:pPr marL="0" indent="0">
              <a:buNone/>
            </a:pPr>
            <a:r>
              <a:rPr lang="en-US" b="1" dirty="0" smtClean="0"/>
              <a:t>3. Tune Design</a:t>
            </a:r>
          </a:p>
          <a:p>
            <a:pPr lvl="1"/>
            <a:r>
              <a:rPr lang="en-US" dirty="0" smtClean="0"/>
              <a:t>Reduce voltage, frequency</a:t>
            </a:r>
          </a:p>
          <a:p>
            <a:pPr lvl="1"/>
            <a:r>
              <a:rPr lang="en-US" dirty="0" smtClean="0"/>
              <a:t>Simplify microarchitecture</a:t>
            </a:r>
          </a:p>
          <a:p>
            <a:pPr lvl="1"/>
            <a:r>
              <a:rPr lang="en-US" dirty="0" smtClean="0"/>
              <a:t>-1% </a:t>
            </a:r>
            <a:r>
              <a:rPr lang="en-US" dirty="0" err="1" smtClean="0"/>
              <a:t>perf</a:t>
            </a:r>
            <a:r>
              <a:rPr lang="en-US" dirty="0" smtClean="0"/>
              <a:t>, -3% power</a:t>
            </a:r>
          </a:p>
          <a:p>
            <a:pPr lvl="8"/>
            <a:endParaRPr lang="en-US" dirty="0" smtClean="0"/>
          </a:p>
          <a:p>
            <a:pPr lvl="1"/>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52" y="1044320"/>
            <a:ext cx="4822720" cy="4662217"/>
          </a:xfrm>
          <a:prstGeom prst="rect">
            <a:avLst/>
          </a:prstGeom>
        </p:spPr>
      </p:pic>
      <p:sp>
        <p:nvSpPr>
          <p:cNvPr id="7" name="Slide Number Placeholder 6"/>
          <p:cNvSpPr>
            <a:spLocks noGrp="1"/>
          </p:cNvSpPr>
          <p:nvPr>
            <p:ph type="sldNum" sz="quarter" idx="12"/>
          </p:nvPr>
        </p:nvSpPr>
        <p:spPr/>
        <p:txBody>
          <a:bodyPr/>
          <a:lstStyle/>
          <a:p>
            <a:fld id="{8CA6BF4B-A3B1-6E43-B139-29B9D89AB442}" type="slidenum">
              <a:rPr lang="en-US" smtClean="0"/>
              <a:t>3</a:t>
            </a:fld>
            <a:endParaRPr lang="en-US"/>
          </a:p>
        </p:txBody>
      </p:sp>
      <p:cxnSp>
        <p:nvCxnSpPr>
          <p:cNvPr id="5" name="Straight Arrow Connector 4"/>
          <p:cNvCxnSpPr/>
          <p:nvPr/>
        </p:nvCxnSpPr>
        <p:spPr>
          <a:xfrm flipV="1">
            <a:off x="1944547" y="1805651"/>
            <a:ext cx="2303362" cy="2303362"/>
          </a:xfrm>
          <a:prstGeom prst="straightConnector1">
            <a:avLst/>
          </a:prstGeom>
          <a:ln w="76200">
            <a:tailEnd type="triangle" w="med" len="lg"/>
          </a:ln>
        </p:spPr>
        <p:style>
          <a:lnRef idx="1">
            <a:schemeClr val="accent4"/>
          </a:lnRef>
          <a:fillRef idx="0">
            <a:schemeClr val="accent4"/>
          </a:fillRef>
          <a:effectRef idx="0">
            <a:schemeClr val="accent4"/>
          </a:effectRef>
          <a:fontRef idx="minor">
            <a:schemeClr val="tx1"/>
          </a:fontRef>
        </p:style>
      </p:cxnSp>
      <p:sp>
        <p:nvSpPr>
          <p:cNvPr id="13" name="Arc 12"/>
          <p:cNvSpPr/>
          <p:nvPr/>
        </p:nvSpPr>
        <p:spPr>
          <a:xfrm rot="6811084">
            <a:off x="2125705" y="2523468"/>
            <a:ext cx="2648395" cy="1067416"/>
          </a:xfrm>
          <a:prstGeom prst="arc">
            <a:avLst>
              <a:gd name="adj1" fmla="val 12004708"/>
              <a:gd name="adj2" fmla="val 20248698"/>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7351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Symmetric Multiprocessing</a:t>
            </a:r>
          </a:p>
        </p:txBody>
      </p:sp>
      <p:sp>
        <p:nvSpPr>
          <p:cNvPr id="3" name="Content Placeholder 2"/>
          <p:cNvSpPr>
            <a:spLocks noGrp="1"/>
          </p:cNvSpPr>
          <p:nvPr>
            <p:ph idx="1"/>
          </p:nvPr>
        </p:nvSpPr>
        <p:spPr/>
        <p:txBody>
          <a:bodyPr/>
          <a:lstStyle/>
          <a:p>
            <a:r>
              <a:rPr lang="en-US" dirty="0"/>
              <a:t>Cores can be at </a:t>
            </a:r>
            <a:r>
              <a:rPr lang="en-US" b="1" dirty="0"/>
              <a:t>different</a:t>
            </a:r>
            <a:r>
              <a:rPr lang="en-US" dirty="0"/>
              <a:t> </a:t>
            </a:r>
            <a:r>
              <a:rPr lang="en-US" b="1" dirty="0"/>
              <a:t>frequencies</a:t>
            </a:r>
          </a:p>
        </p:txBody>
      </p:sp>
      <p:sp>
        <p:nvSpPr>
          <p:cNvPr id="6" name="TextBox 5"/>
          <p:cNvSpPr txBox="1"/>
          <p:nvPr/>
        </p:nvSpPr>
        <p:spPr>
          <a:xfrm>
            <a:off x="1515019" y="6627969"/>
            <a:ext cx="5880542" cy="215444"/>
          </a:xfrm>
          <a:prstGeom prst="rect">
            <a:avLst/>
          </a:prstGeom>
        </p:spPr>
        <p:txBody>
          <a:bodyPr rtlCol="0">
            <a:spAutoFit/>
          </a:bodyPr>
          <a:lstStyle/>
          <a:p>
            <a:r>
              <a:rPr lang="en-US" sz="800" dirty="0">
                <a:latin typeface="Calibri" charset="0"/>
                <a:hlinkClick r:id="rId3"/>
              </a:rPr>
              <a:t>http://www.brightsideofnews.com/2012/07/25/qualcomm-snapdragon-s4-benchmarking-day/</a:t>
            </a:r>
          </a:p>
        </p:txBody>
      </p:sp>
      <p:pic>
        <p:nvPicPr>
          <p:cNvPr id="7" name="Picture 6" descr="2 - QCOM - Lanier - Comparing mobile CPU performance-16_689.jpg"/>
          <p:cNvPicPr>
            <a:picLocks noChangeAspect="1"/>
          </p:cNvPicPr>
          <p:nvPr/>
        </p:nvPicPr>
        <p:blipFill rotWithShape="1">
          <a:blip r:embed="rId4">
            <a:clrChange>
              <a:clrFrom>
                <a:srgbClr val="FCFCFC"/>
              </a:clrFrom>
              <a:clrTo>
                <a:srgbClr val="FCFCFC">
                  <a:alpha val="0"/>
                </a:srgbClr>
              </a:clrTo>
            </a:clrChange>
            <a:grayscl/>
          </a:blip>
          <a:srcRect l="48424" t="23840" b="49499"/>
          <a:stretch/>
        </p:blipFill>
        <p:spPr>
          <a:xfrm>
            <a:off x="1113497" y="2109280"/>
            <a:ext cx="3889514" cy="1508249"/>
          </a:xfrm>
          <a:prstGeom prst="rect">
            <a:avLst/>
          </a:prstGeom>
        </p:spPr>
      </p:pic>
      <p:pic>
        <p:nvPicPr>
          <p:cNvPr id="8" name="Picture 7" descr="2 - QCOM - Lanier - Comparing mobile CPU performance-16_689.jpg"/>
          <p:cNvPicPr>
            <a:picLocks noChangeAspect="1"/>
          </p:cNvPicPr>
          <p:nvPr/>
        </p:nvPicPr>
        <p:blipFill rotWithShape="1">
          <a:blip r:embed="rId4">
            <a:clrChange>
              <a:clrFrom>
                <a:srgbClr val="FCFCFC"/>
              </a:clrFrom>
              <a:clrTo>
                <a:srgbClr val="FCFCFC">
                  <a:alpha val="0"/>
                </a:srgbClr>
              </a:clrTo>
            </a:clrChange>
            <a:grayscl/>
          </a:blip>
          <a:srcRect l="1011" t="21880" r="54617" b="48517"/>
          <a:stretch/>
        </p:blipFill>
        <p:spPr>
          <a:xfrm>
            <a:off x="966080" y="4184541"/>
            <a:ext cx="3557821" cy="1780415"/>
          </a:xfrm>
          <a:prstGeom prst="rect">
            <a:avLst/>
          </a:prstGeom>
        </p:spPr>
      </p:pic>
      <p:cxnSp>
        <p:nvCxnSpPr>
          <p:cNvPr id="5" name="Straight Arrow Connector 4"/>
          <p:cNvCxnSpPr/>
          <p:nvPr/>
        </p:nvCxnSpPr>
        <p:spPr>
          <a:xfrm>
            <a:off x="2932212" y="3556809"/>
            <a:ext cx="0" cy="492305"/>
          </a:xfrm>
          <a:prstGeom prst="straightConnector1">
            <a:avLst/>
          </a:prstGeom>
          <a:ln w="57150"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859528" y="3432863"/>
            <a:ext cx="2622270" cy="369332"/>
          </a:xfrm>
          <a:prstGeom prst="rect">
            <a:avLst/>
          </a:prstGeom>
          <a:noFill/>
        </p:spPr>
        <p:txBody>
          <a:bodyPr wrap="none" rtlCol="0">
            <a:spAutoFit/>
          </a:bodyPr>
          <a:lstStyle/>
          <a:p>
            <a:r>
              <a:rPr lang="en-US" dirty="0" smtClean="0">
                <a:latin typeface="Helvetica"/>
                <a:cs typeface="Helvetica"/>
              </a:rPr>
              <a:t>Qualcomm S800 Series</a:t>
            </a:r>
            <a:endParaRPr lang="en-US" dirty="0">
              <a:latin typeface="Helvetica"/>
              <a:cs typeface="Helvetica"/>
            </a:endParaRPr>
          </a:p>
        </p:txBody>
      </p:sp>
      <p:sp>
        <p:nvSpPr>
          <p:cNvPr id="4" name="Slide Number Placeholder 3"/>
          <p:cNvSpPr>
            <a:spLocks noGrp="1"/>
          </p:cNvSpPr>
          <p:nvPr>
            <p:ph type="sldNum" sz="quarter" idx="12"/>
          </p:nvPr>
        </p:nvSpPr>
        <p:spPr/>
        <p:txBody>
          <a:bodyPr/>
          <a:lstStyle/>
          <a:p>
            <a:fld id="{8CA6BF4B-A3B1-6E43-B139-29B9D89AB442}" type="slidenum">
              <a:rPr lang="en-US" smtClean="0"/>
              <a:t>30</a:t>
            </a:fld>
            <a:endParaRPr lang="en-US"/>
          </a:p>
        </p:txBody>
      </p:sp>
    </p:spTree>
    <p:extLst>
      <p:ext uri="{BB962C8B-B14F-4D97-AF65-F5344CB8AC3E}">
        <p14:creationId xmlns:p14="http://schemas.microsoft.com/office/powerpoint/2010/main" val="480432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Multiprocessing</a:t>
            </a:r>
          </a:p>
        </p:txBody>
      </p:sp>
      <p:sp>
        <p:nvSpPr>
          <p:cNvPr id="3" name="Content Placeholder 2"/>
          <p:cNvSpPr>
            <a:spLocks noGrp="1"/>
          </p:cNvSpPr>
          <p:nvPr>
            <p:ph idx="1"/>
          </p:nvPr>
        </p:nvSpPr>
        <p:spPr/>
        <p:txBody>
          <a:bodyPr/>
          <a:lstStyle/>
          <a:p>
            <a:r>
              <a:rPr lang="en-US" dirty="0"/>
              <a:t>Cores can be </a:t>
            </a:r>
            <a:r>
              <a:rPr lang="en-US" dirty="0" smtClean="0"/>
              <a:t>of </a:t>
            </a:r>
            <a:r>
              <a:rPr lang="en-US" b="1" dirty="0" smtClean="0"/>
              <a:t>different</a:t>
            </a:r>
            <a:r>
              <a:rPr lang="en-US" dirty="0" smtClean="0"/>
              <a:t> </a:t>
            </a:r>
            <a:r>
              <a:rPr lang="en-US" b="1" dirty="0"/>
              <a:t>architectures</a:t>
            </a:r>
          </a:p>
        </p:txBody>
      </p:sp>
      <p:sp>
        <p:nvSpPr>
          <p:cNvPr id="6" name="TextBox 5"/>
          <p:cNvSpPr txBox="1"/>
          <p:nvPr/>
        </p:nvSpPr>
        <p:spPr>
          <a:xfrm>
            <a:off x="1515019" y="6627969"/>
            <a:ext cx="5880542" cy="215444"/>
          </a:xfrm>
          <a:prstGeom prst="rect">
            <a:avLst/>
          </a:prstGeom>
        </p:spPr>
        <p:txBody>
          <a:bodyPr rtlCol="0">
            <a:spAutoFit/>
          </a:bodyPr>
          <a:lstStyle/>
          <a:p>
            <a:r>
              <a:rPr lang="en-US" sz="800">
                <a:latin typeface="Calibri" charset="0"/>
                <a:hlinkClick r:id="rId3"/>
              </a:rPr>
              <a:t>http://www.brightsideofnews.com/2012/07/25/qualcomm-snapdragon-s4-benchmarking-day/</a:t>
            </a:r>
          </a:p>
        </p:txBody>
      </p:sp>
      <p:sp>
        <p:nvSpPr>
          <p:cNvPr id="7" name="TextBox 6"/>
          <p:cNvSpPr txBox="1"/>
          <p:nvPr/>
        </p:nvSpPr>
        <p:spPr>
          <a:xfrm>
            <a:off x="5435790" y="2683946"/>
            <a:ext cx="1771639" cy="646331"/>
          </a:xfrm>
          <a:prstGeom prst="rect">
            <a:avLst/>
          </a:prstGeom>
          <a:noFill/>
        </p:spPr>
        <p:txBody>
          <a:bodyPr wrap="none" rtlCol="0">
            <a:spAutoFit/>
          </a:bodyPr>
          <a:lstStyle/>
          <a:p>
            <a:endParaRPr lang="en-US" dirty="0">
              <a:latin typeface="Helvetica"/>
              <a:cs typeface="Helvetica"/>
            </a:endParaRPr>
          </a:p>
          <a:p>
            <a:r>
              <a:rPr lang="en-US" dirty="0">
                <a:latin typeface="Helvetica"/>
                <a:cs typeface="Helvetica"/>
              </a:rPr>
              <a:t>NVIDIA </a:t>
            </a:r>
            <a:r>
              <a:rPr lang="en-US" dirty="0" err="1">
                <a:latin typeface="Helvetica"/>
                <a:cs typeface="Helvetica"/>
              </a:rPr>
              <a:t>Tegra</a:t>
            </a:r>
            <a:r>
              <a:rPr lang="en-US" dirty="0">
                <a:latin typeface="Helvetica"/>
                <a:cs typeface="Helvetica"/>
              </a:rPr>
              <a:t> 3</a:t>
            </a:r>
          </a:p>
        </p:txBody>
      </p:sp>
      <p:pic>
        <p:nvPicPr>
          <p:cNvPr id="5" name="Picture 4"/>
          <p:cNvPicPr>
            <a:picLocks noChangeAspect="1"/>
          </p:cNvPicPr>
          <p:nvPr/>
        </p:nvPicPr>
        <p:blipFill>
          <a:blip r:embed="rId4"/>
          <a:stretch>
            <a:fillRect/>
          </a:stretch>
        </p:blipFill>
        <p:spPr>
          <a:xfrm>
            <a:off x="1179139" y="2098052"/>
            <a:ext cx="4034069" cy="3945797"/>
          </a:xfrm>
          <a:prstGeom prst="rect">
            <a:avLst/>
          </a:prstGeom>
        </p:spPr>
      </p:pic>
      <p:sp>
        <p:nvSpPr>
          <p:cNvPr id="4" name="Slide Number Placeholder 3"/>
          <p:cNvSpPr>
            <a:spLocks noGrp="1"/>
          </p:cNvSpPr>
          <p:nvPr>
            <p:ph type="sldNum" sz="quarter" idx="12"/>
          </p:nvPr>
        </p:nvSpPr>
        <p:spPr/>
        <p:txBody>
          <a:bodyPr/>
          <a:lstStyle/>
          <a:p>
            <a:fld id="{8CA6BF4B-A3B1-6E43-B139-29B9D89AB442}" type="slidenum">
              <a:rPr lang="en-US" smtClean="0"/>
              <a:t>31</a:t>
            </a:fld>
            <a:endParaRPr lang="en-US"/>
          </a:p>
        </p:txBody>
      </p:sp>
    </p:spTree>
    <p:extLst>
      <p:ext uri="{BB962C8B-B14F-4D97-AF65-F5344CB8AC3E}">
        <p14:creationId xmlns:p14="http://schemas.microsoft.com/office/powerpoint/2010/main" val="451897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Multiprocessing</a:t>
            </a:r>
          </a:p>
        </p:txBody>
      </p:sp>
      <p:sp>
        <p:nvSpPr>
          <p:cNvPr id="3" name="Content Placeholder 2"/>
          <p:cNvSpPr>
            <a:spLocks noGrp="1"/>
          </p:cNvSpPr>
          <p:nvPr>
            <p:ph idx="1"/>
          </p:nvPr>
        </p:nvSpPr>
        <p:spPr/>
        <p:txBody>
          <a:bodyPr/>
          <a:lstStyle/>
          <a:p>
            <a:r>
              <a:rPr lang="en-US" dirty="0"/>
              <a:t>Cores can be at </a:t>
            </a:r>
            <a:r>
              <a:rPr lang="en-US" b="1" dirty="0"/>
              <a:t>different</a:t>
            </a:r>
            <a:r>
              <a:rPr lang="en-US" dirty="0"/>
              <a:t> </a:t>
            </a:r>
            <a:r>
              <a:rPr lang="en-US" b="1" dirty="0"/>
              <a:t>architectures</a:t>
            </a:r>
          </a:p>
        </p:txBody>
      </p:sp>
      <p:pic>
        <p:nvPicPr>
          <p:cNvPr id="4" name="Picture 3" descr="samsung.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141914" y="2072231"/>
            <a:ext cx="3870786" cy="4188516"/>
          </a:xfrm>
          <a:prstGeom prst="rect">
            <a:avLst/>
          </a:prstGeom>
        </p:spPr>
      </p:pic>
      <p:sp>
        <p:nvSpPr>
          <p:cNvPr id="5" name="TextBox 4"/>
          <p:cNvSpPr txBox="1"/>
          <p:nvPr/>
        </p:nvSpPr>
        <p:spPr>
          <a:xfrm>
            <a:off x="5191279" y="2360781"/>
            <a:ext cx="2725062" cy="1200329"/>
          </a:xfrm>
          <a:prstGeom prst="rect">
            <a:avLst/>
          </a:prstGeom>
          <a:noFill/>
        </p:spPr>
        <p:txBody>
          <a:bodyPr wrap="none" rtlCol="0">
            <a:spAutoFit/>
          </a:bodyPr>
          <a:lstStyle/>
          <a:p>
            <a:r>
              <a:rPr lang="en-US" dirty="0" smtClean="0">
                <a:latin typeface="Helvetica"/>
                <a:cs typeface="Helvetica"/>
              </a:rPr>
              <a:t> </a:t>
            </a:r>
            <a:endParaRPr lang="en-US" dirty="0">
              <a:latin typeface="Helvetica"/>
              <a:cs typeface="Helvetica"/>
            </a:endParaRPr>
          </a:p>
          <a:p>
            <a:endParaRPr lang="en-US" dirty="0">
              <a:latin typeface="Helvetica"/>
              <a:cs typeface="Helvetica"/>
            </a:endParaRPr>
          </a:p>
          <a:p>
            <a:r>
              <a:rPr lang="en-US" dirty="0">
                <a:latin typeface="Helvetica"/>
                <a:cs typeface="Helvetica"/>
              </a:rPr>
              <a:t>Samsung </a:t>
            </a:r>
            <a:r>
              <a:rPr lang="en-US" dirty="0" err="1">
                <a:latin typeface="Helvetica"/>
                <a:cs typeface="Helvetica"/>
              </a:rPr>
              <a:t>Exynos</a:t>
            </a:r>
            <a:r>
              <a:rPr lang="en-US" dirty="0">
                <a:latin typeface="Helvetica"/>
                <a:cs typeface="Helvetica"/>
              </a:rPr>
              <a:t> 5 </a:t>
            </a:r>
            <a:r>
              <a:rPr lang="en-US" dirty="0" err="1">
                <a:latin typeface="Helvetica"/>
                <a:cs typeface="Helvetica"/>
              </a:rPr>
              <a:t>Octa</a:t>
            </a:r>
          </a:p>
          <a:p>
            <a:endParaRPr lang="en-US" dirty="0" err="1">
              <a:latin typeface="Helvetica"/>
              <a:cs typeface="Helvetica"/>
            </a:endParaRPr>
          </a:p>
        </p:txBody>
      </p:sp>
      <p:pic>
        <p:nvPicPr>
          <p:cNvPr id="6" name="Content Placeholder 4"/>
          <p:cNvPicPr>
            <a:picLocks noChangeAspect="1"/>
          </p:cNvPicPr>
          <p:nvPr/>
        </p:nvPicPr>
        <p:blipFill>
          <a:blip r:embed="rId5"/>
          <a:srcRect l="-37496" r="-37496"/>
          <a:stretch>
            <a:fillRect/>
          </a:stretch>
        </p:blipFill>
        <p:spPr>
          <a:xfrm>
            <a:off x="3291920" y="3961562"/>
            <a:ext cx="769647" cy="439821"/>
          </a:xfrm>
          <a:prstGeom prst="rect">
            <a:avLst/>
          </a:prstGeom>
        </p:spPr>
      </p:pic>
      <p:pic>
        <p:nvPicPr>
          <p:cNvPr id="7" name="Picture 6"/>
          <p:cNvPicPr>
            <a:picLocks noChangeAspect="1"/>
          </p:cNvPicPr>
          <p:nvPr/>
        </p:nvPicPr>
        <p:blipFill>
          <a:blip r:embed="rId6"/>
          <a:stretch>
            <a:fillRect/>
          </a:stretch>
        </p:blipFill>
        <p:spPr>
          <a:xfrm>
            <a:off x="3444068" y="4532766"/>
            <a:ext cx="482134" cy="482134"/>
          </a:xfrm>
          <a:prstGeom prst="rect">
            <a:avLst/>
          </a:prstGeom>
        </p:spPr>
      </p:pic>
      <p:pic>
        <p:nvPicPr>
          <p:cNvPr id="8" name="Picture 7"/>
          <p:cNvPicPr>
            <a:picLocks noChangeAspect="1"/>
          </p:cNvPicPr>
          <p:nvPr/>
        </p:nvPicPr>
        <p:blipFill>
          <a:blip r:embed="rId7"/>
          <a:stretch>
            <a:fillRect/>
          </a:stretch>
        </p:blipFill>
        <p:spPr>
          <a:xfrm>
            <a:off x="4391938" y="3961562"/>
            <a:ext cx="381225" cy="381225"/>
          </a:xfrm>
          <a:prstGeom prst="rect">
            <a:avLst/>
          </a:prstGeom>
        </p:spPr>
      </p:pic>
      <p:pic>
        <p:nvPicPr>
          <p:cNvPr id="9" name="Picture 8"/>
          <p:cNvPicPr>
            <a:picLocks noChangeAspect="1"/>
          </p:cNvPicPr>
          <p:nvPr/>
        </p:nvPicPr>
        <p:blipFill>
          <a:blip r:embed="rId8"/>
          <a:stretch>
            <a:fillRect/>
          </a:stretch>
        </p:blipFill>
        <p:spPr>
          <a:xfrm>
            <a:off x="1364594" y="3585964"/>
            <a:ext cx="551242" cy="551242"/>
          </a:xfrm>
          <a:prstGeom prst="rect">
            <a:avLst/>
          </a:prstGeom>
        </p:spPr>
      </p:pic>
      <p:pic>
        <p:nvPicPr>
          <p:cNvPr id="10" name="Picture 9"/>
          <p:cNvPicPr>
            <a:picLocks noChangeAspect="1"/>
          </p:cNvPicPr>
          <p:nvPr/>
        </p:nvPicPr>
        <p:blipFill>
          <a:blip r:embed="rId9"/>
          <a:stretch>
            <a:fillRect/>
          </a:stretch>
        </p:blipFill>
        <p:spPr>
          <a:xfrm>
            <a:off x="2581799" y="3527930"/>
            <a:ext cx="609276" cy="609276"/>
          </a:xfrm>
          <a:prstGeom prst="rect">
            <a:avLst/>
          </a:prstGeom>
        </p:spPr>
      </p:pic>
      <p:pic>
        <p:nvPicPr>
          <p:cNvPr id="11" name="Picture 10"/>
          <p:cNvPicPr>
            <a:picLocks noChangeAspect="1"/>
          </p:cNvPicPr>
          <p:nvPr/>
        </p:nvPicPr>
        <p:blipFill>
          <a:blip r:embed="rId10"/>
          <a:stretch>
            <a:fillRect/>
          </a:stretch>
        </p:blipFill>
        <p:spPr>
          <a:xfrm>
            <a:off x="1320801" y="4346638"/>
            <a:ext cx="670943" cy="670943"/>
          </a:xfrm>
          <a:prstGeom prst="rect">
            <a:avLst/>
          </a:prstGeom>
        </p:spPr>
      </p:pic>
      <p:sp>
        <p:nvSpPr>
          <p:cNvPr id="12" name="Slide Number Placeholder 11"/>
          <p:cNvSpPr>
            <a:spLocks noGrp="1"/>
          </p:cNvSpPr>
          <p:nvPr>
            <p:ph type="sldNum" sz="quarter" idx="12"/>
          </p:nvPr>
        </p:nvSpPr>
        <p:spPr/>
        <p:txBody>
          <a:bodyPr/>
          <a:lstStyle/>
          <a:p>
            <a:fld id="{8CA6BF4B-A3B1-6E43-B139-29B9D89AB442}" type="slidenum">
              <a:rPr lang="en-US" smtClean="0"/>
              <a:t>32</a:t>
            </a:fld>
            <a:endParaRPr lang="en-US"/>
          </a:p>
        </p:txBody>
      </p:sp>
    </p:spTree>
    <p:extLst>
      <p:ext uri="{BB962C8B-B14F-4D97-AF65-F5344CB8AC3E}">
        <p14:creationId xmlns:p14="http://schemas.microsoft.com/office/powerpoint/2010/main" val="11188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Looking into the future</a:t>
            </a:r>
          </a:p>
        </p:txBody>
      </p:sp>
      <p:sp>
        <p:nvSpPr>
          <p:cNvPr id="3" name="Content Placeholder 2"/>
          <p:cNvSpPr>
            <a:spLocks noGrp="1"/>
          </p:cNvSpPr>
          <p:nvPr>
            <p:ph idx="1"/>
          </p:nvPr>
        </p:nvSpPr>
        <p:spPr>
          <a:xfrm>
            <a:off x="457200" y="1600200"/>
            <a:ext cx="8686800" cy="4525963"/>
          </a:xfrm>
        </p:spPr>
        <p:txBody>
          <a:bodyPr/>
          <a:lstStyle/>
          <a:p>
            <a:r>
              <a:rPr lang="en-US" dirty="0" smtClean="0"/>
              <a:t>Lack </a:t>
            </a:r>
            <a:r>
              <a:rPr lang="en-US" dirty="0"/>
              <a:t>of proof which architecture is </a:t>
            </a:r>
            <a:r>
              <a:rPr lang="en-US" dirty="0" smtClean="0"/>
              <a:t>better for mobile CMP</a:t>
            </a:r>
            <a:endParaRPr lang="en-US" dirty="0"/>
          </a:p>
          <a:p>
            <a:pPr lvl="1"/>
            <a:r>
              <a:rPr lang="en-US" dirty="0" smtClean="0"/>
              <a:t>Does</a:t>
            </a:r>
            <a:r>
              <a:rPr lang="en-US" b="1" dirty="0" smtClean="0"/>
              <a:t> </a:t>
            </a:r>
            <a:r>
              <a:rPr lang="en-US" dirty="0"/>
              <a:t>big-little suit mobile </a:t>
            </a:r>
            <a:r>
              <a:rPr lang="en-US" dirty="0" smtClean="0"/>
              <a:t>apps</a:t>
            </a:r>
          </a:p>
          <a:p>
            <a:pPr lvl="1"/>
            <a:r>
              <a:rPr lang="en-US" sz="2000" dirty="0" smtClean="0"/>
              <a:t>How </a:t>
            </a:r>
            <a:r>
              <a:rPr lang="en-US" sz="2000" dirty="0"/>
              <a:t>should it be designed (e.g., interconnections) </a:t>
            </a:r>
          </a:p>
          <a:p>
            <a:pPr marL="400050" lvl="1" indent="0">
              <a:buNone/>
            </a:pPr>
            <a:endParaRPr lang="en-US" dirty="0" smtClean="0"/>
          </a:p>
          <a:p>
            <a:pPr marL="400050" lvl="1" indent="0">
              <a:buNone/>
            </a:pPr>
            <a:endParaRPr lang="en-US" dirty="0"/>
          </a:p>
          <a:p>
            <a:r>
              <a:rPr lang="en-US" dirty="0" smtClean="0"/>
              <a:t>Need for realistic benchmarks</a:t>
            </a:r>
            <a:endParaRPr lang="en-US" dirty="0"/>
          </a:p>
        </p:txBody>
      </p:sp>
      <p:sp>
        <p:nvSpPr>
          <p:cNvPr id="4" name="Slide Number Placeholder 3"/>
          <p:cNvSpPr>
            <a:spLocks noGrp="1"/>
          </p:cNvSpPr>
          <p:nvPr>
            <p:ph type="sldNum" sz="quarter" idx="12"/>
          </p:nvPr>
        </p:nvSpPr>
        <p:spPr/>
        <p:txBody>
          <a:bodyPr/>
          <a:lstStyle/>
          <a:p>
            <a:fld id="{8CA6BF4B-A3B1-6E43-B139-29B9D89AB442}" type="slidenum">
              <a:rPr lang="en-US" smtClean="0"/>
              <a:t>33</a:t>
            </a:fld>
            <a:endParaRPr lang="en-US"/>
          </a:p>
        </p:txBody>
      </p:sp>
    </p:spTree>
    <p:extLst>
      <p:ext uri="{BB962C8B-B14F-4D97-AF65-F5344CB8AC3E}">
        <p14:creationId xmlns:p14="http://schemas.microsoft.com/office/powerpoint/2010/main" val="1969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Challenges</a:t>
            </a:r>
            <a:endParaRPr lang="en-US" dirty="0"/>
          </a:p>
        </p:txBody>
      </p:sp>
      <p:sp>
        <p:nvSpPr>
          <p:cNvPr id="3" name="Content Placeholder 2"/>
          <p:cNvSpPr>
            <a:spLocks noGrp="1"/>
          </p:cNvSpPr>
          <p:nvPr>
            <p:ph idx="1"/>
          </p:nvPr>
        </p:nvSpPr>
        <p:spPr>
          <a:xfrm>
            <a:off x="4704413" y="1456961"/>
            <a:ext cx="4259705" cy="4479144"/>
          </a:xfrm>
        </p:spPr>
        <p:txBody>
          <a:bodyPr/>
          <a:lstStyle/>
          <a:p>
            <a:pPr marL="0" indent="0">
              <a:buNone/>
            </a:pPr>
            <a:r>
              <a:rPr lang="en-US" b="1" dirty="0" smtClean="0"/>
              <a:t>Limited Parallelism</a:t>
            </a:r>
          </a:p>
          <a:p>
            <a:pPr lvl="1"/>
            <a:r>
              <a:rPr lang="en-US" dirty="0" smtClean="0"/>
              <a:t>68% time with one core</a:t>
            </a:r>
          </a:p>
          <a:p>
            <a:pPr lvl="1"/>
            <a:r>
              <a:rPr lang="en-US" dirty="0" smtClean="0"/>
              <a:t>Gao et al. ISPASS’15</a:t>
            </a:r>
          </a:p>
          <a:p>
            <a:pPr lvl="8"/>
            <a:endParaRPr lang="en-US" dirty="0" smtClean="0"/>
          </a:p>
          <a:p>
            <a:pPr lvl="1"/>
            <a:endParaRPr lang="en-US" dirty="0" smtClean="0"/>
          </a:p>
          <a:p>
            <a:pPr lvl="1"/>
            <a:endParaRPr lang="en-US" dirty="0"/>
          </a:p>
          <a:p>
            <a:pPr lvl="1"/>
            <a:endParaRPr lang="en-US" dirty="0" smtClean="0"/>
          </a:p>
          <a:p>
            <a:endParaRPr lang="en-US" dirty="0"/>
          </a:p>
        </p:txBody>
      </p:sp>
      <p:graphicFrame>
        <p:nvGraphicFramePr>
          <p:cNvPr id="4" name="Chart 3"/>
          <p:cNvGraphicFramePr/>
          <p:nvPr>
            <p:extLst/>
          </p:nvPr>
        </p:nvGraphicFramePr>
        <p:xfrm>
          <a:off x="457200" y="1456961"/>
          <a:ext cx="4247213"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8CA6BF4B-A3B1-6E43-B139-29B9D89AB442}" type="slidenum">
              <a:rPr lang="en-US" smtClean="0"/>
              <a:t>4</a:t>
            </a:fld>
            <a:endParaRPr lang="en-US" dirty="0"/>
          </a:p>
        </p:txBody>
      </p:sp>
    </p:spTree>
    <p:extLst>
      <p:ext uri="{BB962C8B-B14F-4D97-AF65-F5344CB8AC3E}">
        <p14:creationId xmlns:p14="http://schemas.microsoft.com/office/powerpoint/2010/main" val="2601819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Challenges</a:t>
            </a:r>
            <a:endParaRPr lang="en-US" dirty="0"/>
          </a:p>
        </p:txBody>
      </p:sp>
      <p:sp>
        <p:nvSpPr>
          <p:cNvPr id="3" name="Content Placeholder 2"/>
          <p:cNvSpPr>
            <a:spLocks noGrp="1"/>
          </p:cNvSpPr>
          <p:nvPr>
            <p:ph idx="1"/>
          </p:nvPr>
        </p:nvSpPr>
        <p:spPr>
          <a:xfrm>
            <a:off x="4704413" y="1456961"/>
            <a:ext cx="4259705" cy="4479144"/>
          </a:xfrm>
        </p:spPr>
        <p:txBody>
          <a:bodyPr/>
          <a:lstStyle/>
          <a:p>
            <a:pPr marL="0" indent="0">
              <a:buNone/>
            </a:pPr>
            <a:r>
              <a:rPr lang="en-US" b="1" dirty="0" smtClean="0"/>
              <a:t>Limited Parallelism</a:t>
            </a:r>
          </a:p>
          <a:p>
            <a:pPr lvl="1"/>
            <a:r>
              <a:rPr lang="en-US" dirty="0" smtClean="0"/>
              <a:t>68% time with one core</a:t>
            </a:r>
          </a:p>
          <a:p>
            <a:pPr lvl="1"/>
            <a:r>
              <a:rPr lang="en-US" dirty="0" smtClean="0"/>
              <a:t>Gao et al. ISPASS’15</a:t>
            </a:r>
          </a:p>
          <a:p>
            <a:pPr lvl="8"/>
            <a:endParaRPr lang="en-US" dirty="0" smtClean="0"/>
          </a:p>
          <a:p>
            <a:pPr marL="0" indent="0">
              <a:buNone/>
            </a:pPr>
            <a:r>
              <a:rPr lang="en-US" b="1" dirty="0" smtClean="0"/>
              <a:t>Heterogeneous Apps</a:t>
            </a:r>
          </a:p>
          <a:p>
            <a:pPr lvl="1">
              <a:buClr>
                <a:srgbClr val="073779"/>
              </a:buClr>
            </a:pPr>
            <a:r>
              <a:rPr lang="en-US" dirty="0">
                <a:solidFill>
                  <a:prstClr val="black"/>
                </a:solidFill>
              </a:rPr>
              <a:t>Compute- vs </a:t>
            </a:r>
            <a:r>
              <a:rPr lang="en-US" dirty="0" smtClean="0">
                <a:solidFill>
                  <a:prstClr val="black"/>
                </a:solidFill>
              </a:rPr>
              <a:t>non-compute intensive</a:t>
            </a:r>
            <a:endParaRPr lang="en-US" dirty="0">
              <a:solidFill>
                <a:prstClr val="black"/>
              </a:solidFill>
            </a:endParaRPr>
          </a:p>
          <a:p>
            <a:pPr lvl="8">
              <a:buClr>
                <a:srgbClr val="073779"/>
              </a:buClr>
            </a:pPr>
            <a:endParaRPr lang="en-US" dirty="0" smtClean="0"/>
          </a:p>
          <a:p>
            <a:pPr lvl="1"/>
            <a:endParaRPr lang="en-US" dirty="0" smtClean="0"/>
          </a:p>
          <a:p>
            <a:pPr lvl="1"/>
            <a:endParaRPr lang="en-US" dirty="0"/>
          </a:p>
          <a:p>
            <a:pPr lvl="1"/>
            <a:endParaRPr lang="en-US" dirty="0" smtClean="0"/>
          </a:p>
          <a:p>
            <a:endParaRPr lang="en-US" dirty="0"/>
          </a:p>
        </p:txBody>
      </p:sp>
      <p:graphicFrame>
        <p:nvGraphicFramePr>
          <p:cNvPr id="4" name="Chart 3"/>
          <p:cNvGraphicFramePr/>
          <p:nvPr>
            <p:extLst/>
          </p:nvPr>
        </p:nvGraphicFramePr>
        <p:xfrm>
          <a:off x="457200" y="1456961"/>
          <a:ext cx="4247213"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r>
              <a:rPr lang="en-US" dirty="0" smtClean="0"/>
              <a:t>4</a:t>
            </a:r>
            <a:endParaRPr lang="en-US" dirty="0"/>
          </a:p>
        </p:txBody>
      </p:sp>
      <p:pic>
        <p:nvPicPr>
          <p:cNvPr id="17" name="Content Placeholder 4"/>
          <p:cNvPicPr>
            <a:picLocks noChangeAspect="1"/>
          </p:cNvPicPr>
          <p:nvPr/>
        </p:nvPicPr>
        <p:blipFill>
          <a:blip r:embed="rId4"/>
          <a:srcRect l="-37496" r="-37496"/>
          <a:stretch>
            <a:fillRect/>
          </a:stretch>
        </p:blipFill>
        <p:spPr>
          <a:xfrm>
            <a:off x="537182" y="1403807"/>
            <a:ext cx="1646305" cy="940794"/>
          </a:xfrm>
          <a:prstGeom prst="rect">
            <a:avLst/>
          </a:prstGeom>
        </p:spPr>
      </p:pic>
      <p:pic>
        <p:nvPicPr>
          <p:cNvPr id="18" name="Picture 17"/>
          <p:cNvPicPr>
            <a:picLocks noChangeAspect="1"/>
          </p:cNvPicPr>
          <p:nvPr/>
        </p:nvPicPr>
        <p:blipFill>
          <a:blip r:embed="rId5"/>
          <a:stretch>
            <a:fillRect/>
          </a:stretch>
        </p:blipFill>
        <p:spPr>
          <a:xfrm>
            <a:off x="1856130" y="1403807"/>
            <a:ext cx="940794" cy="940794"/>
          </a:xfrm>
          <a:prstGeom prst="rect">
            <a:avLst/>
          </a:prstGeom>
        </p:spPr>
      </p:pic>
      <p:pic>
        <p:nvPicPr>
          <p:cNvPr id="19" name="Picture 18"/>
          <p:cNvPicPr>
            <a:picLocks noChangeAspect="1"/>
          </p:cNvPicPr>
          <p:nvPr/>
        </p:nvPicPr>
        <p:blipFill>
          <a:blip r:embed="rId6"/>
          <a:stretch>
            <a:fillRect/>
          </a:stretch>
        </p:blipFill>
        <p:spPr>
          <a:xfrm>
            <a:off x="899097" y="3379473"/>
            <a:ext cx="831593" cy="831593"/>
          </a:xfrm>
          <a:prstGeom prst="rect">
            <a:avLst/>
          </a:prstGeom>
        </p:spPr>
      </p:pic>
      <p:pic>
        <p:nvPicPr>
          <p:cNvPr id="20" name="Picture 19"/>
          <p:cNvPicPr>
            <a:picLocks noChangeAspect="1"/>
          </p:cNvPicPr>
          <p:nvPr/>
        </p:nvPicPr>
        <p:blipFill>
          <a:blip r:embed="rId7"/>
          <a:stretch>
            <a:fillRect/>
          </a:stretch>
        </p:blipFill>
        <p:spPr>
          <a:xfrm>
            <a:off x="1856130" y="3332433"/>
            <a:ext cx="957033" cy="957033"/>
          </a:xfrm>
          <a:prstGeom prst="rect">
            <a:avLst/>
          </a:prstGeom>
        </p:spPr>
      </p:pic>
      <p:pic>
        <p:nvPicPr>
          <p:cNvPr id="21" name="Picture 20"/>
          <p:cNvPicPr>
            <a:picLocks noChangeAspect="1"/>
          </p:cNvPicPr>
          <p:nvPr/>
        </p:nvPicPr>
        <p:blipFill>
          <a:blip r:embed="rId8"/>
          <a:stretch>
            <a:fillRect/>
          </a:stretch>
        </p:blipFill>
        <p:spPr>
          <a:xfrm>
            <a:off x="2930210" y="1482207"/>
            <a:ext cx="815355" cy="815355"/>
          </a:xfrm>
          <a:prstGeom prst="rect">
            <a:avLst/>
          </a:prstGeom>
        </p:spPr>
      </p:pic>
      <p:pic>
        <p:nvPicPr>
          <p:cNvPr id="22" name="Picture 21"/>
          <p:cNvPicPr>
            <a:picLocks noChangeAspect="1"/>
          </p:cNvPicPr>
          <p:nvPr/>
        </p:nvPicPr>
        <p:blipFill>
          <a:blip r:embed="rId9"/>
          <a:stretch>
            <a:fillRect/>
          </a:stretch>
        </p:blipFill>
        <p:spPr>
          <a:xfrm>
            <a:off x="2887999" y="3332433"/>
            <a:ext cx="927830" cy="927830"/>
          </a:xfrm>
          <a:prstGeom prst="rect">
            <a:avLst/>
          </a:prstGeom>
        </p:spPr>
      </p:pic>
      <p:sp>
        <p:nvSpPr>
          <p:cNvPr id="25" name="TextBox 24"/>
          <p:cNvSpPr txBox="1"/>
          <p:nvPr/>
        </p:nvSpPr>
        <p:spPr>
          <a:xfrm>
            <a:off x="626566" y="2291868"/>
            <a:ext cx="3464410" cy="461665"/>
          </a:xfrm>
          <a:prstGeom prst="rect">
            <a:avLst/>
          </a:prstGeom>
          <a:noFill/>
        </p:spPr>
        <p:txBody>
          <a:bodyPr wrap="none" rtlCol="0">
            <a:spAutoFit/>
          </a:bodyPr>
          <a:lstStyle/>
          <a:p>
            <a:r>
              <a:rPr lang="en-US" sz="2400" dirty="0" smtClean="0">
                <a:latin typeface="Helvetica Neue" charset="0"/>
                <a:ea typeface="Helvetica Neue" charset="0"/>
                <a:cs typeface="Helvetica Neue" charset="0"/>
              </a:rPr>
              <a:t>Non-Compute Intensive</a:t>
            </a:r>
            <a:endParaRPr lang="en-US" sz="2400" dirty="0">
              <a:latin typeface="Helvetica Neue" charset="0"/>
              <a:ea typeface="Helvetica Neue" charset="0"/>
              <a:cs typeface="Helvetica Neue" charset="0"/>
            </a:endParaRPr>
          </a:p>
        </p:txBody>
      </p:sp>
      <p:sp>
        <p:nvSpPr>
          <p:cNvPr id="26" name="TextBox 25"/>
          <p:cNvSpPr txBox="1"/>
          <p:nvPr/>
        </p:nvSpPr>
        <p:spPr>
          <a:xfrm>
            <a:off x="970841" y="4236933"/>
            <a:ext cx="2750873" cy="461665"/>
          </a:xfrm>
          <a:prstGeom prst="rect">
            <a:avLst/>
          </a:prstGeom>
          <a:noFill/>
        </p:spPr>
        <p:txBody>
          <a:bodyPr wrap="none" rtlCol="0">
            <a:spAutoFit/>
          </a:bodyPr>
          <a:lstStyle/>
          <a:p>
            <a:r>
              <a:rPr lang="en-US" sz="2400" dirty="0" smtClean="0">
                <a:latin typeface="Helvetica Neue" charset="0"/>
                <a:ea typeface="Helvetica Neue" charset="0"/>
                <a:cs typeface="Helvetica Neue" charset="0"/>
              </a:rPr>
              <a:t>Compute Intensive</a:t>
            </a:r>
            <a:endParaRPr lang="en-US" sz="2400" dirty="0">
              <a:latin typeface="Helvetica Neue" charset="0"/>
              <a:ea typeface="Helvetica Neue" charset="0"/>
              <a:cs typeface="Helvetica Neue" charset="0"/>
            </a:endParaRPr>
          </a:p>
        </p:txBody>
      </p:sp>
    </p:spTree>
    <p:extLst>
      <p:ext uri="{BB962C8B-B14F-4D97-AF65-F5344CB8AC3E}">
        <p14:creationId xmlns:p14="http://schemas.microsoft.com/office/powerpoint/2010/main" val="95938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Challenges</a:t>
            </a:r>
            <a:endParaRPr lang="en-US" dirty="0"/>
          </a:p>
        </p:txBody>
      </p:sp>
      <p:sp>
        <p:nvSpPr>
          <p:cNvPr id="3" name="Content Placeholder 2"/>
          <p:cNvSpPr>
            <a:spLocks noGrp="1"/>
          </p:cNvSpPr>
          <p:nvPr>
            <p:ph idx="1"/>
          </p:nvPr>
        </p:nvSpPr>
        <p:spPr>
          <a:xfrm>
            <a:off x="4704413" y="1456961"/>
            <a:ext cx="4259705" cy="4479144"/>
          </a:xfrm>
        </p:spPr>
        <p:txBody>
          <a:bodyPr/>
          <a:lstStyle/>
          <a:p>
            <a:pPr marL="0" indent="0">
              <a:buNone/>
            </a:pPr>
            <a:r>
              <a:rPr lang="en-US" b="1" dirty="0" smtClean="0"/>
              <a:t>Limited Parallelism</a:t>
            </a:r>
          </a:p>
          <a:p>
            <a:pPr lvl="1"/>
            <a:r>
              <a:rPr lang="en-US" dirty="0" smtClean="0"/>
              <a:t>68% time with one core</a:t>
            </a:r>
          </a:p>
          <a:p>
            <a:pPr lvl="1"/>
            <a:r>
              <a:rPr lang="en-US" dirty="0" smtClean="0"/>
              <a:t>Gao et al. ISPASS’15</a:t>
            </a:r>
          </a:p>
          <a:p>
            <a:pPr lvl="8"/>
            <a:endParaRPr lang="en-US" dirty="0" smtClean="0"/>
          </a:p>
          <a:p>
            <a:pPr marL="0" indent="0">
              <a:buNone/>
            </a:pPr>
            <a:r>
              <a:rPr lang="en-US" b="1" dirty="0" smtClean="0"/>
              <a:t>Heterogeneous Apps</a:t>
            </a:r>
          </a:p>
          <a:p>
            <a:pPr lvl="1">
              <a:buClr>
                <a:srgbClr val="073779"/>
              </a:buClr>
            </a:pPr>
            <a:r>
              <a:rPr lang="en-US" dirty="0">
                <a:solidFill>
                  <a:prstClr val="black"/>
                </a:solidFill>
              </a:rPr>
              <a:t>Compute- vs </a:t>
            </a:r>
            <a:r>
              <a:rPr lang="en-US" dirty="0" smtClean="0">
                <a:solidFill>
                  <a:prstClr val="black"/>
                </a:solidFill>
              </a:rPr>
              <a:t>non-compute intensive</a:t>
            </a:r>
            <a:endParaRPr lang="en-US" dirty="0">
              <a:solidFill>
                <a:prstClr val="black"/>
              </a:solidFill>
            </a:endParaRPr>
          </a:p>
          <a:p>
            <a:pPr lvl="8">
              <a:buClr>
                <a:srgbClr val="073779"/>
              </a:buClr>
            </a:pPr>
            <a:endParaRPr lang="en-US" dirty="0" smtClean="0"/>
          </a:p>
          <a:p>
            <a:pPr marL="0" indent="0">
              <a:buNone/>
            </a:pPr>
            <a:r>
              <a:rPr lang="en-US" b="1" dirty="0">
                <a:solidFill>
                  <a:schemeClr val="accent1"/>
                </a:solidFill>
              </a:rPr>
              <a:t>Heterogeneous Events</a:t>
            </a:r>
          </a:p>
          <a:p>
            <a:pPr lvl="1"/>
            <a:r>
              <a:rPr lang="en-US" dirty="0">
                <a:solidFill>
                  <a:schemeClr val="accent1"/>
                </a:solidFill>
              </a:rPr>
              <a:t>User inputs trigger computation</a:t>
            </a:r>
          </a:p>
          <a:p>
            <a:pPr lvl="8">
              <a:buClr>
                <a:srgbClr val="073779"/>
              </a:buClr>
            </a:pPr>
            <a:endParaRPr lang="en-US" dirty="0" smtClean="0"/>
          </a:p>
          <a:p>
            <a:pPr lvl="1"/>
            <a:endParaRPr lang="en-US" dirty="0" smtClean="0"/>
          </a:p>
          <a:p>
            <a:pPr lvl="1"/>
            <a:endParaRPr lang="en-US" dirty="0"/>
          </a:p>
          <a:p>
            <a:pPr lvl="1"/>
            <a:endParaRPr lang="en-US" dirty="0" smtClean="0"/>
          </a:p>
          <a:p>
            <a:endParaRPr lang="en-US" dirty="0"/>
          </a:p>
        </p:txBody>
      </p:sp>
      <p:sp>
        <p:nvSpPr>
          <p:cNvPr id="6" name="Slide Number Placeholder 5"/>
          <p:cNvSpPr>
            <a:spLocks noGrp="1"/>
          </p:cNvSpPr>
          <p:nvPr>
            <p:ph type="sldNum" sz="quarter" idx="12"/>
          </p:nvPr>
        </p:nvSpPr>
        <p:spPr/>
        <p:txBody>
          <a:bodyPr/>
          <a:lstStyle/>
          <a:p>
            <a:r>
              <a:rPr lang="en-US" dirty="0"/>
              <a:t>4</a:t>
            </a:r>
            <a:endParaRPr lang="en-US" dirty="0"/>
          </a:p>
        </p:txBody>
      </p: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399642" y="1625706"/>
            <a:ext cx="1751851" cy="2743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2378666" y="1625707"/>
            <a:ext cx="2285894" cy="863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rcRect l="4115" t="6759" r="3704" b="4912"/>
          <a:stretch/>
        </p:blipFill>
        <p:spPr>
          <a:xfrm>
            <a:off x="2418520" y="3020458"/>
            <a:ext cx="2188482" cy="1348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33720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 for Efficiency</a:t>
            </a:r>
            <a:endParaRPr lang="en-US" dirty="0"/>
          </a:p>
        </p:txBody>
      </p:sp>
      <p:sp>
        <p:nvSpPr>
          <p:cNvPr id="3" name="Content Placeholder 2"/>
          <p:cNvSpPr>
            <a:spLocks noGrp="1"/>
          </p:cNvSpPr>
          <p:nvPr>
            <p:ph idx="1"/>
          </p:nvPr>
        </p:nvSpPr>
        <p:spPr>
          <a:xfrm>
            <a:off x="4427095" y="1548089"/>
            <a:ext cx="4259705" cy="3722680"/>
          </a:xfrm>
        </p:spPr>
        <p:txBody>
          <a:bodyPr>
            <a:normAutofit/>
          </a:bodyPr>
          <a:lstStyle/>
          <a:p>
            <a:pPr marL="0" indent="0">
              <a:buNone/>
            </a:pPr>
            <a:r>
              <a:rPr lang="en-US" b="1" dirty="0" smtClean="0"/>
              <a:t>Define big and little core</a:t>
            </a:r>
          </a:p>
          <a:p>
            <a:pPr marL="0" indent="0">
              <a:buNone/>
            </a:pPr>
            <a:endParaRPr lang="en-US" b="1" dirty="0" smtClean="0"/>
          </a:p>
          <a:p>
            <a:pPr marL="0" indent="0">
              <a:buNone/>
            </a:pPr>
            <a:r>
              <a:rPr lang="en-US" b="1" dirty="0" smtClean="0"/>
              <a:t>Different voltage, frequency</a:t>
            </a:r>
          </a:p>
          <a:p>
            <a:pPr lvl="1"/>
            <a:r>
              <a:rPr lang="en-US" dirty="0">
                <a:latin typeface="Helvetica"/>
                <a:cs typeface="Helvetica"/>
              </a:rPr>
              <a:t>Qualcomm S800 Series</a:t>
            </a:r>
          </a:p>
          <a:p>
            <a:pPr lvl="8"/>
            <a:endParaRPr lang="en-US" dirty="0" smtClean="0"/>
          </a:p>
          <a:p>
            <a:pPr lvl="8"/>
            <a:endParaRPr lang="en-US" dirty="0" smtClean="0"/>
          </a:p>
          <a:p>
            <a:pPr lvl="1"/>
            <a:endParaRPr lang="en-US" dirty="0"/>
          </a:p>
          <a:p>
            <a:pPr lvl="1"/>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16" y="1861695"/>
            <a:ext cx="3095469" cy="3095469"/>
          </a:xfrm>
          <a:prstGeom prst="rect">
            <a:avLst/>
          </a:prstGeom>
        </p:spPr>
      </p:pic>
      <p:sp>
        <p:nvSpPr>
          <p:cNvPr id="7" name="Slide Number Placeholder 6"/>
          <p:cNvSpPr>
            <a:spLocks noGrp="1"/>
          </p:cNvSpPr>
          <p:nvPr>
            <p:ph type="sldNum" sz="quarter" idx="12"/>
          </p:nvPr>
        </p:nvSpPr>
        <p:spPr/>
        <p:txBody>
          <a:bodyPr/>
          <a:lstStyle/>
          <a:p>
            <a:r>
              <a:rPr lang="en-US" dirty="0" smtClean="0"/>
              <a:t>5</a:t>
            </a:r>
            <a:endParaRPr lang="en-US" dirty="0"/>
          </a:p>
        </p:txBody>
      </p:sp>
      <p:grpSp>
        <p:nvGrpSpPr>
          <p:cNvPr id="50" name="Group 49"/>
          <p:cNvGrpSpPr/>
          <p:nvPr/>
        </p:nvGrpSpPr>
        <p:grpSpPr>
          <a:xfrm>
            <a:off x="1159644" y="2549083"/>
            <a:ext cx="2235840" cy="518125"/>
            <a:chOff x="1159644" y="2549083"/>
            <a:chExt cx="2235840" cy="518125"/>
          </a:xfrm>
        </p:grpSpPr>
        <p:grpSp>
          <p:nvGrpSpPr>
            <p:cNvPr id="21" name="Group 20"/>
            <p:cNvGrpSpPr/>
            <p:nvPr/>
          </p:nvGrpSpPr>
          <p:grpSpPr>
            <a:xfrm>
              <a:off x="2588469" y="2549083"/>
              <a:ext cx="716503" cy="210348"/>
              <a:chOff x="1134319" y="2453833"/>
              <a:chExt cx="959571" cy="208344"/>
            </a:xfrm>
          </p:grpSpPr>
          <p:grpSp>
            <p:nvGrpSpPr>
              <p:cNvPr id="11" name="Group 10"/>
              <p:cNvGrpSpPr/>
              <p:nvPr/>
            </p:nvGrpSpPr>
            <p:grpSpPr>
              <a:xfrm>
                <a:off x="1134319" y="2453833"/>
                <a:ext cx="243068" cy="208344"/>
                <a:chOff x="1134319" y="2453833"/>
                <a:chExt cx="243068" cy="208344"/>
              </a:xfrm>
            </p:grpSpPr>
            <p:cxnSp>
              <p:nvCxnSpPr>
                <p:cNvPr id="5" name="Elbow Connector 4"/>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oup 11"/>
              <p:cNvGrpSpPr/>
              <p:nvPr/>
            </p:nvGrpSpPr>
            <p:grpSpPr>
              <a:xfrm>
                <a:off x="1371037" y="2453833"/>
                <a:ext cx="243068" cy="208344"/>
                <a:chOff x="1134319" y="2453833"/>
                <a:chExt cx="243068" cy="208344"/>
              </a:xfrm>
            </p:grpSpPr>
            <p:cxnSp>
              <p:nvCxnSpPr>
                <p:cNvPr id="13" name="Elbow Connector 12"/>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610930" y="2453833"/>
                <a:ext cx="243068" cy="208344"/>
                <a:chOff x="1134319" y="2453833"/>
                <a:chExt cx="243068" cy="208344"/>
              </a:xfrm>
            </p:grpSpPr>
            <p:cxnSp>
              <p:nvCxnSpPr>
                <p:cNvPr id="16" name="Elbow Connector 15"/>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1850822" y="2453833"/>
                <a:ext cx="243068" cy="208344"/>
                <a:chOff x="1134319" y="2453833"/>
                <a:chExt cx="243068" cy="208344"/>
              </a:xfrm>
            </p:grpSpPr>
            <p:cxnSp>
              <p:nvCxnSpPr>
                <p:cNvPr id="19" name="Elbow Connector 18"/>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sp>
          <p:nvSpPr>
            <p:cNvPr id="22" name="TextBox 21"/>
            <p:cNvSpPr txBox="1"/>
            <p:nvPr/>
          </p:nvSpPr>
          <p:spPr>
            <a:xfrm>
              <a:off x="2543969" y="2759431"/>
              <a:ext cx="851515" cy="307777"/>
            </a:xfrm>
            <a:prstGeom prst="rect">
              <a:avLst/>
            </a:prstGeom>
            <a:noFill/>
          </p:spPr>
          <p:txBody>
            <a:bodyPr wrap="none" rtlCol="0">
              <a:spAutoFit/>
            </a:bodyPr>
            <a:lstStyle/>
            <a:p>
              <a:r>
                <a:rPr lang="en-US" sz="1400" dirty="0" smtClean="0">
                  <a:latin typeface="Helvetica" panose="020B0500000000000000" pitchFamily="34" charset="0"/>
                </a:rPr>
                <a:t>800MHz</a:t>
              </a:r>
              <a:endParaRPr lang="en-US" sz="1400" dirty="0">
                <a:latin typeface="Helvetica" panose="020B0500000000000000" pitchFamily="34" charset="0"/>
              </a:endParaRPr>
            </a:p>
          </p:txBody>
        </p:sp>
        <p:grpSp>
          <p:nvGrpSpPr>
            <p:cNvPr id="23" name="Group 22"/>
            <p:cNvGrpSpPr/>
            <p:nvPr/>
          </p:nvGrpSpPr>
          <p:grpSpPr>
            <a:xfrm>
              <a:off x="1159644" y="2549083"/>
              <a:ext cx="535006" cy="210348"/>
              <a:chOff x="1134319" y="2453833"/>
              <a:chExt cx="959571" cy="208344"/>
            </a:xfrm>
          </p:grpSpPr>
          <p:grpSp>
            <p:nvGrpSpPr>
              <p:cNvPr id="24" name="Group 23"/>
              <p:cNvGrpSpPr/>
              <p:nvPr/>
            </p:nvGrpSpPr>
            <p:grpSpPr>
              <a:xfrm>
                <a:off x="1134319" y="2453833"/>
                <a:ext cx="243068" cy="208344"/>
                <a:chOff x="1134319" y="2453833"/>
                <a:chExt cx="243068" cy="208344"/>
              </a:xfrm>
            </p:grpSpPr>
            <p:cxnSp>
              <p:nvCxnSpPr>
                <p:cNvPr id="34" name="Elbow Connector 33"/>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1371037" y="2453833"/>
                <a:ext cx="243068" cy="208344"/>
                <a:chOff x="1134319" y="2453833"/>
                <a:chExt cx="243068" cy="208344"/>
              </a:xfrm>
            </p:grpSpPr>
            <p:cxnSp>
              <p:nvCxnSpPr>
                <p:cNvPr id="32" name="Elbow Connector 31"/>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26" name="Group 25"/>
              <p:cNvGrpSpPr/>
              <p:nvPr/>
            </p:nvGrpSpPr>
            <p:grpSpPr>
              <a:xfrm>
                <a:off x="1610930" y="2453833"/>
                <a:ext cx="243068" cy="208344"/>
                <a:chOff x="1134319" y="2453833"/>
                <a:chExt cx="243068" cy="208344"/>
              </a:xfrm>
            </p:grpSpPr>
            <p:cxnSp>
              <p:nvCxnSpPr>
                <p:cNvPr id="30" name="Elbow Connector 29"/>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850822" y="2453833"/>
                <a:ext cx="243068" cy="208344"/>
                <a:chOff x="1134319" y="2453833"/>
                <a:chExt cx="243068" cy="208344"/>
              </a:xfrm>
            </p:grpSpPr>
            <p:cxnSp>
              <p:nvCxnSpPr>
                <p:cNvPr id="28" name="Elbow Connector 27"/>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sp>
          <p:nvSpPr>
            <p:cNvPr id="36" name="TextBox 35"/>
            <p:cNvSpPr txBox="1"/>
            <p:nvPr/>
          </p:nvSpPr>
          <p:spPr>
            <a:xfrm>
              <a:off x="1287519" y="2759430"/>
              <a:ext cx="643125" cy="307777"/>
            </a:xfrm>
            <a:prstGeom prst="rect">
              <a:avLst/>
            </a:prstGeom>
            <a:noFill/>
          </p:spPr>
          <p:txBody>
            <a:bodyPr wrap="none" rtlCol="0">
              <a:spAutoFit/>
            </a:bodyPr>
            <a:lstStyle/>
            <a:p>
              <a:r>
                <a:rPr lang="en-US" sz="1400" dirty="0" smtClean="0">
                  <a:latin typeface="Helvetica" panose="020B0500000000000000" pitchFamily="34" charset="0"/>
                </a:rPr>
                <a:t>1GHz</a:t>
              </a:r>
              <a:endParaRPr lang="en-US" sz="1400" dirty="0">
                <a:latin typeface="Helvetica" panose="020B0500000000000000" pitchFamily="34" charset="0"/>
              </a:endParaRPr>
            </a:p>
          </p:txBody>
        </p:sp>
        <p:grpSp>
          <p:nvGrpSpPr>
            <p:cNvPr id="37" name="Group 36"/>
            <p:cNvGrpSpPr/>
            <p:nvPr/>
          </p:nvGrpSpPr>
          <p:grpSpPr>
            <a:xfrm>
              <a:off x="1686483" y="2549083"/>
              <a:ext cx="401255" cy="210348"/>
              <a:chOff x="1134319" y="2453833"/>
              <a:chExt cx="719679" cy="208344"/>
            </a:xfrm>
          </p:grpSpPr>
          <p:grpSp>
            <p:nvGrpSpPr>
              <p:cNvPr id="38" name="Group 37"/>
              <p:cNvGrpSpPr/>
              <p:nvPr/>
            </p:nvGrpSpPr>
            <p:grpSpPr>
              <a:xfrm>
                <a:off x="1134319" y="2453833"/>
                <a:ext cx="243068" cy="208344"/>
                <a:chOff x="1134319" y="2453833"/>
                <a:chExt cx="243068" cy="208344"/>
              </a:xfrm>
            </p:grpSpPr>
            <p:cxnSp>
              <p:nvCxnSpPr>
                <p:cNvPr id="48" name="Elbow Connector 47"/>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1371037" y="2453833"/>
                <a:ext cx="243068" cy="208344"/>
                <a:chOff x="1134319" y="2453833"/>
                <a:chExt cx="243068" cy="208344"/>
              </a:xfrm>
            </p:grpSpPr>
            <p:cxnSp>
              <p:nvCxnSpPr>
                <p:cNvPr id="46" name="Elbow Connector 45"/>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1610930" y="2453833"/>
                <a:ext cx="243068" cy="208344"/>
                <a:chOff x="1134319" y="2453833"/>
                <a:chExt cx="243068" cy="208344"/>
              </a:xfrm>
            </p:grpSpPr>
            <p:cxnSp>
              <p:nvCxnSpPr>
                <p:cNvPr id="44" name="Elbow Connector 43"/>
                <p:cNvCxnSpPr/>
                <p:nvPr/>
              </p:nvCxnSpPr>
              <p:spPr>
                <a:xfrm>
                  <a:off x="1134319" y="2453833"/>
                  <a:ext cx="243068" cy="208344"/>
                </a:xfrm>
                <a:prstGeom prst="bentConnector3">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77387" y="2453833"/>
                  <a:ext cx="0" cy="208344"/>
                </a:xfrm>
                <a:prstGeom prst="line">
                  <a:avLst/>
                </a:prstGeom>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348576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 for Efficiency</a:t>
            </a:r>
            <a:endParaRPr lang="en-US" dirty="0"/>
          </a:p>
        </p:txBody>
      </p:sp>
      <p:sp>
        <p:nvSpPr>
          <p:cNvPr id="3" name="Content Placeholder 2"/>
          <p:cNvSpPr>
            <a:spLocks noGrp="1"/>
          </p:cNvSpPr>
          <p:nvPr>
            <p:ph idx="1"/>
          </p:nvPr>
        </p:nvSpPr>
        <p:spPr>
          <a:xfrm>
            <a:off x="4427095" y="1548089"/>
            <a:ext cx="4259705" cy="3722680"/>
          </a:xfrm>
        </p:spPr>
        <p:txBody>
          <a:bodyPr>
            <a:normAutofit/>
          </a:bodyPr>
          <a:lstStyle/>
          <a:p>
            <a:pPr marL="0" indent="0">
              <a:buNone/>
            </a:pPr>
            <a:r>
              <a:rPr lang="en-US" b="1" dirty="0" smtClean="0"/>
              <a:t>Define big and little core</a:t>
            </a:r>
          </a:p>
          <a:p>
            <a:pPr marL="0" indent="0">
              <a:buNone/>
            </a:pPr>
            <a:endParaRPr lang="en-US" b="1" dirty="0" smtClean="0"/>
          </a:p>
          <a:p>
            <a:pPr marL="0" indent="0">
              <a:buNone/>
            </a:pPr>
            <a:r>
              <a:rPr lang="en-US" b="1" dirty="0" smtClean="0"/>
              <a:t>Different voltage, frequency</a:t>
            </a:r>
          </a:p>
          <a:p>
            <a:pPr lvl="1"/>
            <a:r>
              <a:rPr lang="en-US" dirty="0">
                <a:latin typeface="Helvetica"/>
                <a:cs typeface="Helvetica"/>
              </a:rPr>
              <a:t>Qualcomm S800 Series</a:t>
            </a:r>
          </a:p>
          <a:p>
            <a:pPr lvl="8"/>
            <a:endParaRPr lang="en-US" dirty="0" smtClean="0"/>
          </a:p>
          <a:p>
            <a:pPr lvl="8"/>
            <a:endParaRPr lang="en-US" dirty="0" smtClean="0"/>
          </a:p>
          <a:p>
            <a:pPr marL="0" indent="0">
              <a:buNone/>
            </a:pPr>
            <a:r>
              <a:rPr lang="en-US" b="1" dirty="0" smtClean="0"/>
              <a:t>Different </a:t>
            </a:r>
            <a:r>
              <a:rPr lang="en-US" b="1" dirty="0" smtClean="0"/>
              <a:t>microarchitecture</a:t>
            </a:r>
          </a:p>
          <a:p>
            <a:pPr lvl="1">
              <a:buClr>
                <a:srgbClr val="073779"/>
              </a:buClr>
            </a:pPr>
            <a:r>
              <a:rPr lang="en-US" dirty="0">
                <a:latin typeface="Helvetica"/>
                <a:cs typeface="Helvetica"/>
              </a:rPr>
              <a:t>NVIDIA </a:t>
            </a:r>
            <a:r>
              <a:rPr lang="en-US" dirty="0" err="1">
                <a:latin typeface="Helvetica"/>
                <a:cs typeface="Helvetica"/>
              </a:rPr>
              <a:t>Tegra</a:t>
            </a:r>
            <a:r>
              <a:rPr lang="en-US" dirty="0">
                <a:latin typeface="Helvetica"/>
                <a:cs typeface="Helvetica"/>
              </a:rPr>
              <a:t> </a:t>
            </a:r>
            <a:r>
              <a:rPr lang="en-US" dirty="0">
                <a:latin typeface="Helvetica"/>
                <a:cs typeface="Helvetica"/>
              </a:rPr>
              <a:t>3</a:t>
            </a:r>
          </a:p>
          <a:p>
            <a:pPr lvl="1">
              <a:buClr>
                <a:srgbClr val="073779"/>
              </a:buClr>
            </a:pPr>
            <a:r>
              <a:rPr lang="en-US" dirty="0">
                <a:latin typeface="Helvetica"/>
                <a:cs typeface="Helvetica"/>
              </a:rPr>
              <a:t>Samsung</a:t>
            </a:r>
            <a:r>
              <a:rPr lang="en-US" dirty="0">
                <a:latin typeface="Helvetica"/>
                <a:cs typeface="Helvetica"/>
              </a:rPr>
              <a:t> </a:t>
            </a:r>
            <a:r>
              <a:rPr lang="en-US" dirty="0" err="1">
                <a:latin typeface="Helvetica"/>
                <a:cs typeface="Helvetica"/>
              </a:rPr>
              <a:t>Exynos</a:t>
            </a:r>
            <a:r>
              <a:rPr lang="en-US" dirty="0">
                <a:latin typeface="Helvetica"/>
                <a:cs typeface="Helvetica"/>
              </a:rPr>
              <a:t> 5 </a:t>
            </a:r>
            <a:r>
              <a:rPr lang="en-US" dirty="0" err="1" smtClean="0">
                <a:latin typeface="Helvetica"/>
                <a:cs typeface="Helvetica"/>
              </a:rPr>
              <a:t>Octa</a:t>
            </a:r>
            <a:endParaRPr lang="en-US" dirty="0" smtClean="0"/>
          </a:p>
          <a:p>
            <a:pPr lvl="1"/>
            <a:endParaRPr lang="en-US" dirty="0"/>
          </a:p>
          <a:p>
            <a:pPr lvl="1"/>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16" y="1861695"/>
            <a:ext cx="3095469" cy="3095469"/>
          </a:xfrm>
          <a:prstGeom prst="rect">
            <a:avLst/>
          </a:prstGeom>
        </p:spPr>
      </p:pic>
      <p:sp>
        <p:nvSpPr>
          <p:cNvPr id="7" name="Slide Number Placeholder 6"/>
          <p:cNvSpPr>
            <a:spLocks noGrp="1"/>
          </p:cNvSpPr>
          <p:nvPr>
            <p:ph type="sldNum" sz="quarter" idx="12"/>
          </p:nvPr>
        </p:nvSpPr>
        <p:spPr/>
        <p:txBody>
          <a:bodyPr/>
          <a:lstStyle/>
          <a:p>
            <a:r>
              <a:rPr lang="en-US" dirty="0" smtClean="0"/>
              <a:t>5</a:t>
            </a:r>
            <a:endParaRPr lang="en-US" dirty="0"/>
          </a:p>
        </p:txBody>
      </p:sp>
      <p:sp>
        <p:nvSpPr>
          <p:cNvPr id="5" name="TextBox 4"/>
          <p:cNvSpPr txBox="1"/>
          <p:nvPr/>
        </p:nvSpPr>
        <p:spPr>
          <a:xfrm>
            <a:off x="1242437" y="2495153"/>
            <a:ext cx="848758" cy="584775"/>
          </a:xfrm>
          <a:prstGeom prst="rect">
            <a:avLst/>
          </a:prstGeom>
          <a:noFill/>
        </p:spPr>
        <p:txBody>
          <a:bodyPr wrap="none" rtlCol="0">
            <a:spAutoFit/>
          </a:bodyPr>
          <a:lstStyle/>
          <a:p>
            <a:r>
              <a:rPr lang="en-US" sz="1600" dirty="0" smtClean="0">
                <a:latin typeface="Helvetica" panose="020B0500000000000000" pitchFamily="34" charset="0"/>
              </a:rPr>
              <a:t>Cortex </a:t>
            </a:r>
          </a:p>
          <a:p>
            <a:pPr algn="ctr"/>
            <a:r>
              <a:rPr lang="en-US" sz="1600" dirty="0" smtClean="0">
                <a:latin typeface="Helvetica" panose="020B0500000000000000" pitchFamily="34" charset="0"/>
              </a:rPr>
              <a:t>A15</a:t>
            </a:r>
            <a:endParaRPr lang="en-US" sz="1600" dirty="0">
              <a:latin typeface="Helvetica" panose="020B0500000000000000" pitchFamily="34" charset="0"/>
            </a:endParaRPr>
          </a:p>
        </p:txBody>
      </p:sp>
      <p:sp>
        <p:nvSpPr>
          <p:cNvPr id="12" name="TextBox 11"/>
          <p:cNvSpPr txBox="1"/>
          <p:nvPr/>
        </p:nvSpPr>
        <p:spPr>
          <a:xfrm>
            <a:off x="2575057" y="2506821"/>
            <a:ext cx="848758" cy="584775"/>
          </a:xfrm>
          <a:prstGeom prst="rect">
            <a:avLst/>
          </a:prstGeom>
          <a:noFill/>
        </p:spPr>
        <p:txBody>
          <a:bodyPr wrap="none" rtlCol="0">
            <a:spAutoFit/>
          </a:bodyPr>
          <a:lstStyle/>
          <a:p>
            <a:r>
              <a:rPr lang="en-US" sz="1600" dirty="0" smtClean="0">
                <a:latin typeface="Helvetica" panose="020B0500000000000000" pitchFamily="34" charset="0"/>
              </a:rPr>
              <a:t>Cortex </a:t>
            </a:r>
          </a:p>
          <a:p>
            <a:pPr algn="ctr"/>
            <a:r>
              <a:rPr lang="en-US" sz="1600" dirty="0" smtClean="0">
                <a:latin typeface="Helvetica" panose="020B0500000000000000" pitchFamily="34" charset="0"/>
              </a:rPr>
              <a:t>A7</a:t>
            </a:r>
            <a:endParaRPr lang="en-US" sz="1600" dirty="0">
              <a:latin typeface="Helvetica" panose="020B0500000000000000" pitchFamily="34" charset="0"/>
            </a:endParaRPr>
          </a:p>
        </p:txBody>
      </p:sp>
    </p:spTree>
    <p:extLst>
      <p:ext uri="{BB962C8B-B14F-4D97-AF65-F5344CB8AC3E}">
        <p14:creationId xmlns:p14="http://schemas.microsoft.com/office/powerpoint/2010/main" val="777947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endParaRPr lang="en-US" dirty="0" smtClean="0">
              <a:solidFill>
                <a:schemeClr val="accent1"/>
              </a:solidFill>
            </a:endParaRPr>
          </a:p>
          <a:p>
            <a:endParaRPr lang="en-US" dirty="0">
              <a:solidFill>
                <a:schemeClr val="accent1"/>
              </a:solidFill>
            </a:endParaRPr>
          </a:p>
          <a:p>
            <a:r>
              <a:rPr lang="en-US" dirty="0" smtClean="0">
                <a:solidFill>
                  <a:schemeClr val="accent1"/>
                </a:solidFill>
              </a:rPr>
              <a:t>Benchmarks for intra-app diversity</a:t>
            </a:r>
          </a:p>
          <a:p>
            <a:endParaRPr lang="en-US" dirty="0"/>
          </a:p>
          <a:p>
            <a:endParaRPr lang="en-US" dirty="0" smtClean="0"/>
          </a:p>
          <a:p>
            <a:r>
              <a:rPr lang="en-US" dirty="0" smtClean="0"/>
              <a:t>Case study for heterogeneity scenarios</a:t>
            </a:r>
            <a:endParaRPr lang="en-US" dirty="0"/>
          </a:p>
        </p:txBody>
      </p:sp>
      <p:sp>
        <p:nvSpPr>
          <p:cNvPr id="4" name="Slide Number Placeholder 3"/>
          <p:cNvSpPr>
            <a:spLocks noGrp="1"/>
          </p:cNvSpPr>
          <p:nvPr>
            <p:ph type="sldNum" sz="quarter" idx="12"/>
          </p:nvPr>
        </p:nvSpPr>
        <p:spPr/>
        <p:txBody>
          <a:bodyPr/>
          <a:lstStyle/>
          <a:p>
            <a:r>
              <a:rPr lang="en-US" dirty="0" smtClean="0"/>
              <a:t>6</a:t>
            </a:r>
            <a:endParaRPr lang="en-US" dirty="0"/>
          </a:p>
        </p:txBody>
      </p:sp>
    </p:spTree>
    <p:extLst>
      <p:ext uri="{BB962C8B-B14F-4D97-AF65-F5344CB8AC3E}">
        <p14:creationId xmlns:p14="http://schemas.microsoft.com/office/powerpoint/2010/main" val="372547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DukeArchTemplate</Template>
  <TotalTime>1918</TotalTime>
  <Words>1646</Words>
  <Application>Microsoft Office PowerPoint</Application>
  <PresentationFormat>On-screen Show (4:3)</PresentationFormat>
  <Paragraphs>375</Paragraphs>
  <Slides>33</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Helvetica Light</vt:lpstr>
      <vt:lpstr>Helvetica Neue Medium</vt:lpstr>
      <vt:lpstr>仿宋</vt:lpstr>
      <vt:lpstr>Arial</vt:lpstr>
      <vt:lpstr>Calibri</vt:lpstr>
      <vt:lpstr>Consolas</vt:lpstr>
      <vt:lpstr>Courier New</vt:lpstr>
      <vt:lpstr>Garamond</vt:lpstr>
      <vt:lpstr>Helvetica</vt:lpstr>
      <vt:lpstr>Helvetica Neue</vt:lpstr>
      <vt:lpstr>Clarity</vt:lpstr>
      <vt:lpstr>Evaluating Asymmetric Multiprocessing for Mobile Applications</vt:lpstr>
      <vt:lpstr>Mobile Processor Trends</vt:lpstr>
      <vt:lpstr>Case for Multicore</vt:lpstr>
      <vt:lpstr>Multicore Challenges</vt:lpstr>
      <vt:lpstr>Multicore Challenges</vt:lpstr>
      <vt:lpstr>Multicore Challenges</vt:lpstr>
      <vt:lpstr>Heterogeneity for Efficiency</vt:lpstr>
      <vt:lpstr>Heterogeneity for Efficiency</vt:lpstr>
      <vt:lpstr>Agenda</vt:lpstr>
      <vt:lpstr>Intra-App Diversity</vt:lpstr>
      <vt:lpstr>User and Processor Activity</vt:lpstr>
      <vt:lpstr>Benchmarking User Events</vt:lpstr>
      <vt:lpstr>Benchmarks </vt:lpstr>
      <vt:lpstr>Agenda</vt:lpstr>
      <vt:lpstr>Heterogeneity Scenarios</vt:lpstr>
      <vt:lpstr>Heterogeneity Scenarios</vt:lpstr>
      <vt:lpstr>Heterogeneity Scenarios</vt:lpstr>
      <vt:lpstr>Oracular Transitions</vt:lpstr>
      <vt:lpstr>Little Core Utilization</vt:lpstr>
      <vt:lpstr>Energy Efficiency</vt:lpstr>
      <vt:lpstr>Penalty Tolerance</vt:lpstr>
      <vt:lpstr>Conclusions</vt:lpstr>
      <vt:lpstr>Evaluating Asymmetric Multiprocessing for Mobile Applications</vt:lpstr>
      <vt:lpstr>Q &amp; A</vt:lpstr>
      <vt:lpstr>Backup slides</vt:lpstr>
      <vt:lpstr>Benchmarking Mobile Apps</vt:lpstr>
      <vt:lpstr>Core Architectures</vt:lpstr>
      <vt:lpstr>Core Architectures</vt:lpstr>
      <vt:lpstr>Synchronous Symmetric Multiprocessing</vt:lpstr>
      <vt:lpstr>Asynchronous Symmetric Multiprocessing</vt:lpstr>
      <vt:lpstr>Asymmetric Multiprocessing</vt:lpstr>
      <vt:lpstr>Asymmetric Multiprocessing</vt:lpstr>
      <vt:lpstr>Looking into the 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Heterogeneity for Mobile Computing</dc:title>
  <dc:creator>Songchun Fan</dc:creator>
  <cp:lastModifiedBy>Songchun Fan</cp:lastModifiedBy>
  <cp:revision>222</cp:revision>
  <dcterms:created xsi:type="dcterms:W3CDTF">2016-03-25T17:56:53Z</dcterms:created>
  <dcterms:modified xsi:type="dcterms:W3CDTF">2016-04-15T00:23:36Z</dcterms:modified>
</cp:coreProperties>
</file>