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1.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3660" r:id="rId1"/>
    <p:sldMasterId id="2147483672" r:id="rId2"/>
  </p:sldMasterIdLst>
  <p:notesMasterIdLst>
    <p:notesMasterId r:id="rId37"/>
  </p:notesMasterIdLst>
  <p:handoutMasterIdLst>
    <p:handoutMasterId r:id="rId38"/>
  </p:handoutMasterIdLst>
  <p:sldIdLst>
    <p:sldId id="256" r:id="rId3"/>
    <p:sldId id="262" r:id="rId4"/>
    <p:sldId id="259" r:id="rId5"/>
    <p:sldId id="263" r:id="rId6"/>
    <p:sldId id="261" r:id="rId7"/>
    <p:sldId id="285" r:id="rId8"/>
    <p:sldId id="286" r:id="rId9"/>
    <p:sldId id="306" r:id="rId10"/>
    <p:sldId id="307" r:id="rId11"/>
    <p:sldId id="287" r:id="rId12"/>
    <p:sldId id="273" r:id="rId13"/>
    <p:sldId id="309" r:id="rId14"/>
    <p:sldId id="288" r:id="rId15"/>
    <p:sldId id="311" r:id="rId16"/>
    <p:sldId id="310" r:id="rId17"/>
    <p:sldId id="291" r:id="rId18"/>
    <p:sldId id="292" r:id="rId19"/>
    <p:sldId id="293" r:id="rId20"/>
    <p:sldId id="294" r:id="rId21"/>
    <p:sldId id="295" r:id="rId22"/>
    <p:sldId id="297" r:id="rId23"/>
    <p:sldId id="296" r:id="rId24"/>
    <p:sldId id="298" r:id="rId25"/>
    <p:sldId id="299" r:id="rId26"/>
    <p:sldId id="300" r:id="rId27"/>
    <p:sldId id="303" r:id="rId28"/>
    <p:sldId id="304" r:id="rId29"/>
    <p:sldId id="305" r:id="rId30"/>
    <p:sldId id="280" r:id="rId31"/>
    <p:sldId id="302" r:id="rId32"/>
    <p:sldId id="308" r:id="rId33"/>
    <p:sldId id="301" r:id="rId34"/>
    <p:sldId id="312" r:id="rId35"/>
    <p:sldId id="281" r:id="rId36"/>
  </p:sldIdLst>
  <p:sldSz cx="6858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AD567CA-8FE5-4CC2-A5C2-6542A5EBF265}">
  <a:tblStyle styleId="{AAD567CA-8FE5-4CC2-A5C2-6542A5EBF26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01" autoAdjust="0"/>
  </p:normalViewPr>
  <p:slideViewPr>
    <p:cSldViewPr snapToGrid="0">
      <p:cViewPr>
        <p:scale>
          <a:sx n="99" d="100"/>
          <a:sy n="99" d="100"/>
        </p:scale>
        <p:origin x="-1888" y="-528"/>
      </p:cViewPr>
      <p:guideLst>
        <p:guide orient="horz" pos="16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54F2EC-6FA1-824D-9346-E6EBAFA37F98}" type="datetimeFigureOut">
              <a:rPr lang="en-US" smtClean="0"/>
              <a:t>2/21/17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B22D53F-63A3-4449-A4A0-F8A7FE7273A9}" type="slidenum">
              <a:rPr lang="en-US" smtClean="0"/>
              <a:t>‹#›</a:t>
            </a:fld>
            <a:endParaRPr lang="en-US"/>
          </a:p>
        </p:txBody>
      </p:sp>
    </p:spTree>
    <p:extLst>
      <p:ext uri="{BB962C8B-B14F-4D97-AF65-F5344CB8AC3E}">
        <p14:creationId xmlns:p14="http://schemas.microsoft.com/office/powerpoint/2010/main" val="4067455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dirty="0"/>
          </a:p>
        </p:txBody>
      </p:sp>
    </p:spTree>
    <p:extLst>
      <p:ext uri="{BB962C8B-B14F-4D97-AF65-F5344CB8AC3E}">
        <p14:creationId xmlns:p14="http://schemas.microsoft.com/office/powerpoint/2010/main" val="178832412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Quattrocento Sans" panose="020B0502050000020003" pitchFamily="34" charset="0"/>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altLang="zh-CN" dirty="0" smtClean="0"/>
          </a:p>
          <a:p>
            <a:pPr lvl="0">
              <a:spcBef>
                <a:spcPts val="0"/>
              </a:spcBef>
              <a:buNone/>
            </a:pPr>
            <a:r>
              <a:rPr lang="en-US" altLang="zh-CN" dirty="0" smtClean="0"/>
              <a:t>This </a:t>
            </a:r>
            <a:r>
              <a:rPr lang="en-US" altLang="zh-CN" dirty="0"/>
              <a:t>work was done with my colleague </a:t>
            </a:r>
            <a:r>
              <a:rPr lang="en-US" altLang="zh-CN" dirty="0" err="1"/>
              <a:t>Qiuyun</a:t>
            </a:r>
            <a:r>
              <a:rPr lang="en-US" altLang="zh-CN" dirty="0"/>
              <a:t> and my advisor Ben at Duke.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smtClean="0"/>
          </a:p>
          <a:p>
            <a:pPr lvl="0">
              <a:spcBef>
                <a:spcPts val="0"/>
              </a:spcBef>
              <a:buNone/>
            </a:pPr>
            <a:r>
              <a:rPr lang="en-US" dirty="0" smtClean="0"/>
              <a:t>Therefore</a:t>
            </a:r>
            <a:r>
              <a:rPr lang="en-US" dirty="0"/>
              <a:t>, we propose a software based solution, that is to offloading both sensing and computing to the phone. </a:t>
            </a:r>
          </a:p>
          <a:p>
            <a:pPr lvl="0">
              <a:spcBef>
                <a:spcPts val="0"/>
              </a:spcBef>
              <a:buNone/>
            </a:pPr>
            <a:endParaRPr lang="en-US" dirty="0"/>
          </a:p>
          <a:p>
            <a:pPr lvl="0">
              <a:spcBef>
                <a:spcPts val="0"/>
              </a:spcBef>
              <a:buNone/>
            </a:pPr>
            <a:r>
              <a:rPr lang="en-US" dirty="0"/>
              <a:t>Our observation is that…</a:t>
            </a:r>
          </a:p>
          <a:p>
            <a:pPr lvl="0">
              <a:spcBef>
                <a:spcPts val="0"/>
              </a:spcBef>
              <a:buNone/>
            </a:pPr>
            <a:endParaRPr lang="en-US" dirty="0"/>
          </a:p>
          <a:p>
            <a:pPr lvl="0">
              <a:spcBef>
                <a:spcPts val="0"/>
              </a:spcBef>
              <a:buNone/>
            </a:pPr>
            <a:r>
              <a:rPr lang="en-US" dirty="0"/>
              <a:t>And that the motion signals … </a:t>
            </a:r>
          </a:p>
          <a:p>
            <a:pPr lvl="0">
              <a:spcBef>
                <a:spcPts val="0"/>
              </a:spcBef>
              <a:buNone/>
            </a:pPr>
            <a:endParaRPr lang="en-US" dirty="0"/>
          </a:p>
          <a:p>
            <a:pPr lvl="0">
              <a:spcBef>
                <a:spcPts val="0"/>
              </a:spcBef>
              <a:buNone/>
            </a:pPr>
            <a:r>
              <a:rPr lang="en-US" dirty="0"/>
              <a:t>If such correlation is strong, why not use the phone to …, as a “battery extender”? </a:t>
            </a:r>
            <a:endParaRPr dirty="0"/>
          </a:p>
        </p:txBody>
      </p:sp>
    </p:spTree>
    <p:extLst>
      <p:ext uri="{BB962C8B-B14F-4D97-AF65-F5344CB8AC3E}">
        <p14:creationId xmlns:p14="http://schemas.microsoft.com/office/powerpoint/2010/main" val="1774683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472946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dirty="0"/>
          </a:p>
          <a:p>
            <a:r>
              <a:rPr lang="en-US" dirty="0" smtClean="0"/>
              <a:t>Activity</a:t>
            </a:r>
            <a:r>
              <a:rPr lang="en-US" baseline="0" dirty="0" smtClean="0"/>
              <a:t> </a:t>
            </a:r>
            <a:r>
              <a:rPr lang="en-US" baseline="0" dirty="0"/>
              <a:t>recognition apps have carefully calibrated classifiers, such as a support vector machine to determine if the user is biking or running based on </a:t>
            </a:r>
            <a:r>
              <a:rPr lang="en-US" baseline="0" dirty="0" err="1"/>
              <a:t>sd</a:t>
            </a:r>
            <a:r>
              <a:rPr lang="en-US" baseline="0" dirty="0"/>
              <a:t> of x-accel, and y-accel. </a:t>
            </a:r>
          </a:p>
          <a:p>
            <a:r>
              <a:rPr lang="en-US" baseline="0" dirty="0"/>
              <a:t>Training data is collected from many users to make the model accurate. </a:t>
            </a:r>
          </a:p>
          <a:p>
            <a:r>
              <a:rPr lang="en-US" baseline="0" dirty="0"/>
              <a:t>Instead of letting developers retrain the model, we want to re-use the model by clone it into the phone. </a:t>
            </a:r>
          </a:p>
          <a:p>
            <a:endParaRPr lang="en-US" baseline="0" dirty="0"/>
          </a:p>
          <a:p>
            <a:r>
              <a:rPr lang="en-US" baseline="0" dirty="0"/>
              <a:t>Using the predicted sensing data to make the old model work again. </a:t>
            </a:r>
          </a:p>
          <a:p>
            <a:endParaRPr lang="en-US" dirty="0"/>
          </a:p>
          <a:p>
            <a:pPr lvl="0">
              <a:spcBef>
                <a:spcPts val="0"/>
              </a:spcBef>
              <a:buNone/>
            </a:pPr>
            <a:endParaRPr dirty="0"/>
          </a:p>
        </p:txBody>
      </p:sp>
    </p:spTree>
    <p:extLst>
      <p:ext uri="{BB962C8B-B14F-4D97-AF65-F5344CB8AC3E}">
        <p14:creationId xmlns:p14="http://schemas.microsoft.com/office/powerpoint/2010/main" val="3290162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dirty="0"/>
          </a:p>
          <a:p>
            <a:r>
              <a:rPr lang="en-US" dirty="0"/>
              <a:t>Instead of simple threshold based classifiers,</a:t>
            </a:r>
          </a:p>
          <a:p>
            <a:r>
              <a:rPr lang="en-US" dirty="0"/>
              <a:t>Activity</a:t>
            </a:r>
            <a:r>
              <a:rPr lang="en-US" baseline="0" dirty="0"/>
              <a:t> recognition apps have carefully calibrated classifiers, such as a support vector machine to determine if the user is biking or running based on </a:t>
            </a:r>
            <a:r>
              <a:rPr lang="en-US" baseline="0" dirty="0" err="1"/>
              <a:t>sd</a:t>
            </a:r>
            <a:r>
              <a:rPr lang="en-US" baseline="0" dirty="0"/>
              <a:t> of x-accel, and y-accel. </a:t>
            </a:r>
          </a:p>
          <a:p>
            <a:r>
              <a:rPr lang="en-US" baseline="0" dirty="0"/>
              <a:t>Training data is collected from many users to make the model accurate. </a:t>
            </a:r>
          </a:p>
          <a:p>
            <a:r>
              <a:rPr lang="en-US" baseline="0" dirty="0"/>
              <a:t>Instead of letting developers retrain the model, we want to re-use the model by clone it into the phone. </a:t>
            </a:r>
          </a:p>
          <a:p>
            <a:endParaRPr lang="en-US" baseline="0" dirty="0"/>
          </a:p>
          <a:p>
            <a:r>
              <a:rPr lang="en-US" baseline="0" dirty="0"/>
              <a:t>Using the predicted sensing data to make the old model work again. </a:t>
            </a:r>
          </a:p>
          <a:p>
            <a:endParaRPr lang="en-US" dirty="0"/>
          </a:p>
          <a:p>
            <a:pPr lvl="0">
              <a:spcBef>
                <a:spcPts val="0"/>
              </a:spcBef>
              <a:buNone/>
            </a:pPr>
            <a:endParaRPr dirty="0"/>
          </a:p>
        </p:txBody>
      </p:sp>
    </p:spTree>
    <p:extLst>
      <p:ext uri="{BB962C8B-B14F-4D97-AF65-F5344CB8AC3E}">
        <p14:creationId xmlns:p14="http://schemas.microsoft.com/office/powerpoint/2010/main" val="2758477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dirty="0"/>
          </a:p>
          <a:p>
            <a:r>
              <a:rPr lang="en-US" dirty="0"/>
              <a:t>Instead of simple threshold based classifiers,</a:t>
            </a:r>
          </a:p>
          <a:p>
            <a:r>
              <a:rPr lang="en-US" dirty="0"/>
              <a:t>Activity</a:t>
            </a:r>
            <a:r>
              <a:rPr lang="en-US" baseline="0" dirty="0"/>
              <a:t> recognition apps have carefully calibrated classifiers, such as a support vector machine to determine if the user is biking or running based on </a:t>
            </a:r>
            <a:r>
              <a:rPr lang="en-US" baseline="0" dirty="0" err="1"/>
              <a:t>sd</a:t>
            </a:r>
            <a:r>
              <a:rPr lang="en-US" baseline="0" dirty="0"/>
              <a:t> of x-accel, and y-accel. </a:t>
            </a:r>
          </a:p>
          <a:p>
            <a:r>
              <a:rPr lang="en-US" baseline="0" dirty="0"/>
              <a:t>Training data is collected from many users to make the model accurate. </a:t>
            </a:r>
          </a:p>
          <a:p>
            <a:r>
              <a:rPr lang="en-US" baseline="0" dirty="0"/>
              <a:t>Instead of letting developers retrain the model, we want to re-use the model by clone it into the phone. </a:t>
            </a:r>
          </a:p>
          <a:p>
            <a:endParaRPr lang="en-US" baseline="0" dirty="0"/>
          </a:p>
          <a:p>
            <a:r>
              <a:rPr lang="en-US" baseline="0" dirty="0"/>
              <a:t>Using the predicted sensing data to make the old model work again. </a:t>
            </a:r>
          </a:p>
          <a:p>
            <a:endParaRPr lang="en-US" dirty="0"/>
          </a:p>
          <a:p>
            <a:pPr lvl="0">
              <a:spcBef>
                <a:spcPts val="0"/>
              </a:spcBef>
              <a:buNone/>
            </a:pPr>
            <a:endParaRPr dirty="0"/>
          </a:p>
        </p:txBody>
      </p:sp>
    </p:spTree>
    <p:extLst>
      <p:ext uri="{BB962C8B-B14F-4D97-AF65-F5344CB8AC3E}">
        <p14:creationId xmlns:p14="http://schemas.microsoft.com/office/powerpoint/2010/main" val="42398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Such </a:t>
            </a:r>
            <a:r>
              <a:rPr lang="en-US" dirty="0"/>
              <a:t>an approach requires the phone to accurately… </a:t>
            </a:r>
          </a:p>
          <a:p>
            <a:pPr lvl="0">
              <a:spcBef>
                <a:spcPts val="0"/>
              </a:spcBef>
              <a:buNone/>
            </a:pPr>
            <a:endParaRPr lang="en-US" dirty="0"/>
          </a:p>
          <a:p>
            <a:pPr lvl="0">
              <a:spcBef>
                <a:spcPts val="0"/>
              </a:spcBef>
              <a:buNone/>
            </a:pPr>
            <a:r>
              <a:rPr lang="en-US" dirty="0"/>
              <a:t>In this paper, we focus on the first two design points</a:t>
            </a:r>
            <a:endParaRPr dirty="0"/>
          </a:p>
        </p:txBody>
      </p:sp>
    </p:spTree>
    <p:extLst>
      <p:ext uri="{BB962C8B-B14F-4D97-AF65-F5344CB8AC3E}">
        <p14:creationId xmlns:p14="http://schemas.microsoft.com/office/powerpoint/2010/main" val="2677013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a:p>
          <a:p>
            <a:pPr lvl="0">
              <a:spcBef>
                <a:spcPts val="0"/>
              </a:spcBef>
              <a:buNone/>
            </a:pPr>
            <a:r>
              <a:rPr lang="en-US" dirty="0"/>
              <a:t>Telepath is a shim layer that sits on top of a mobile OS</a:t>
            </a:r>
          </a:p>
          <a:p>
            <a:pPr lvl="0">
              <a:spcBef>
                <a:spcPts val="0"/>
              </a:spcBef>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Instead of talking to android sensor </a:t>
            </a:r>
            <a:r>
              <a:rPr lang="en-US" dirty="0" err="1"/>
              <a:t>api</a:t>
            </a:r>
            <a:r>
              <a:rPr lang="en-US" dirty="0"/>
              <a:t> </a:t>
            </a:r>
            <a:r>
              <a:rPr lang="en-US" baseline="0" dirty="0"/>
              <a:t>directly, an app’s interface talks to telepath sensor </a:t>
            </a:r>
            <a:r>
              <a:rPr lang="en-US" baseline="0" dirty="0" err="1"/>
              <a:t>api</a:t>
            </a:r>
            <a:r>
              <a:rPr lang="en-US" baseline="0" dirty="0"/>
              <a:t>, which handles remote or local data streams</a:t>
            </a:r>
            <a:endParaRPr lang="en-US" dirty="0"/>
          </a:p>
          <a:p>
            <a:pPr lvl="0">
              <a:spcBef>
                <a:spcPts val="0"/>
              </a:spcBef>
              <a:buNone/>
            </a:pPr>
            <a:endParaRPr dirty="0"/>
          </a:p>
        </p:txBody>
      </p:sp>
    </p:spTree>
    <p:extLst>
      <p:ext uri="{BB962C8B-B14F-4D97-AF65-F5344CB8AC3E}">
        <p14:creationId xmlns:p14="http://schemas.microsoft.com/office/powerpoint/2010/main" val="3826446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92547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a:p>
          <a:p>
            <a:pPr lvl="0">
              <a:spcBef>
                <a:spcPts val="0"/>
              </a:spcBef>
              <a:buNone/>
            </a:pPr>
            <a:r>
              <a:rPr lang="en-US" dirty="0"/>
              <a:t>The key technique behind the framework is the predictor. </a:t>
            </a:r>
          </a:p>
          <a:p>
            <a:pPr lvl="0">
              <a:spcBef>
                <a:spcPts val="0"/>
              </a:spcBef>
              <a:buNone/>
            </a:pPr>
            <a:r>
              <a:rPr lang="en-US" dirty="0"/>
              <a:t>After experiments many algorithms in machine learning and time series analysis, </a:t>
            </a:r>
          </a:p>
          <a:p>
            <a:pPr lvl="0">
              <a:spcBef>
                <a:spcPts val="0"/>
              </a:spcBef>
              <a:buNone/>
            </a:pPr>
            <a:r>
              <a:rPr lang="en-US" dirty="0"/>
              <a:t>we built a the predictor with two essential components. It contains two parts: </a:t>
            </a:r>
            <a:endParaRPr dirty="0"/>
          </a:p>
        </p:txBody>
      </p:sp>
    </p:spTree>
    <p:extLst>
      <p:ext uri="{BB962C8B-B14F-4D97-AF65-F5344CB8AC3E}">
        <p14:creationId xmlns:p14="http://schemas.microsoft.com/office/powerpoint/2010/main" val="120331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altLang="zh-CN" dirty="0" smtClean="0"/>
          </a:p>
          <a:p>
            <a:pPr lvl="0">
              <a:spcBef>
                <a:spcPts val="0"/>
              </a:spcBef>
              <a:buNone/>
            </a:pPr>
            <a:r>
              <a:rPr lang="en-US" altLang="zh-CN" dirty="0" smtClean="0"/>
              <a:t>The </a:t>
            </a:r>
            <a:r>
              <a:rPr lang="en-US" altLang="zh-CN" dirty="0"/>
              <a:t>scope of this paper is to aggregate resources from multiple mobile or wearable devices, that are often carried simultaneously by today’s users.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07609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smtClean="0"/>
          </a:p>
          <a:p>
            <a:pPr lvl="0">
              <a:spcBef>
                <a:spcPts val="0"/>
              </a:spcBef>
              <a:buNone/>
            </a:pPr>
            <a:r>
              <a:rPr lang="en-US" dirty="0" smtClean="0"/>
              <a:t>The </a:t>
            </a:r>
            <a:r>
              <a:rPr lang="en-US" dirty="0"/>
              <a:t>transfer function modeling is a time series analysis technique that captures the relationship… </a:t>
            </a:r>
          </a:p>
          <a:p>
            <a:pPr lvl="0">
              <a:spcBef>
                <a:spcPts val="0"/>
              </a:spcBef>
              <a:buNone/>
            </a:pPr>
            <a:endParaRPr lang="en-US" dirty="0"/>
          </a:p>
          <a:p>
            <a:pPr lvl="0">
              <a:spcBef>
                <a:spcPts val="0"/>
              </a:spcBef>
              <a:buNone/>
            </a:pPr>
            <a:r>
              <a:rPr lang="en-US" dirty="0"/>
              <a:t>A transfer function is the linear relationship between one time series history and another time series</a:t>
            </a:r>
          </a:p>
          <a:p>
            <a:pPr lvl="0">
              <a:spcBef>
                <a:spcPts val="0"/>
              </a:spcBef>
              <a:buNone/>
            </a:pPr>
            <a:endParaRPr lang="en-US" dirty="0"/>
          </a:p>
          <a:p>
            <a:pPr lvl="0">
              <a:spcBef>
                <a:spcPts val="0"/>
              </a:spcBef>
              <a:buNone/>
            </a:pPr>
            <a:r>
              <a:rPr lang="en-US" dirty="0"/>
              <a:t>The modeling process is to calculate the coefficients of this function. </a:t>
            </a:r>
          </a:p>
          <a:p>
            <a:pPr lvl="0">
              <a:spcBef>
                <a:spcPts val="0"/>
              </a:spcBef>
              <a:buNone/>
            </a:pPr>
            <a:r>
              <a:rPr lang="en-US" dirty="0"/>
              <a:t/>
            </a:r>
            <a:br>
              <a:rPr lang="en-US" dirty="0"/>
            </a:br>
            <a:r>
              <a:rPr lang="en-US" dirty="0"/>
              <a:t>Telepath borrows this technique to predict the watch’s sensing data from the phone’s.</a:t>
            </a:r>
            <a:endParaRPr dirty="0"/>
          </a:p>
        </p:txBody>
      </p:sp>
    </p:spTree>
    <p:extLst>
      <p:ext uri="{BB962C8B-B14F-4D97-AF65-F5344CB8AC3E}">
        <p14:creationId xmlns:p14="http://schemas.microsoft.com/office/powerpoint/2010/main" val="1614943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001986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TFM requires the time series data to be stationary. However, we found that…</a:t>
            </a:r>
          </a:p>
          <a:p>
            <a:pPr lvl="0">
              <a:spcBef>
                <a:spcPts val="0"/>
              </a:spcBef>
              <a:buNone/>
            </a:pPr>
            <a:endParaRPr lang="en-US" dirty="0"/>
          </a:p>
          <a:p>
            <a:pPr lvl="0">
              <a:spcBef>
                <a:spcPts val="0"/>
              </a:spcBef>
              <a:buNone/>
            </a:pPr>
            <a:r>
              <a:rPr lang="en-US" dirty="0"/>
              <a:t>We adopt a hierarchal approach.</a:t>
            </a:r>
          </a:p>
          <a:p>
            <a:pPr lvl="0">
              <a:spcBef>
                <a:spcPts val="0"/>
              </a:spcBef>
              <a:buNone/>
            </a:pPr>
            <a:endParaRPr lang="en-US" dirty="0"/>
          </a:p>
          <a:p>
            <a:pPr lvl="0">
              <a:spcBef>
                <a:spcPts val="0"/>
              </a:spcBef>
              <a:buNone/>
            </a:pPr>
            <a:r>
              <a:rPr lang="en-US" dirty="0"/>
              <a:t>We segment the time series to be segments, and classify each segment into clusters. </a:t>
            </a:r>
          </a:p>
          <a:p>
            <a:pPr lvl="0">
              <a:spcBef>
                <a:spcPts val="0"/>
              </a:spcBef>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Segmentation length: 128 * 0.02 = 2.56s </a:t>
            </a:r>
          </a:p>
          <a:p>
            <a:pPr lvl="0">
              <a:spcBef>
                <a:spcPts val="0"/>
              </a:spcBef>
              <a:buNone/>
            </a:pPr>
            <a:endParaRPr dirty="0"/>
          </a:p>
        </p:txBody>
      </p:sp>
    </p:spTree>
    <p:extLst>
      <p:ext uri="{BB962C8B-B14F-4D97-AF65-F5344CB8AC3E}">
        <p14:creationId xmlns:p14="http://schemas.microsoft.com/office/powerpoint/2010/main" val="2327238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Overall, the training pipeline simply collects data, and…, and…</a:t>
            </a:r>
          </a:p>
          <a:p>
            <a:pPr lvl="0">
              <a:spcBef>
                <a:spcPts val="0"/>
              </a:spcBef>
              <a:buNone/>
            </a:pPr>
            <a:endParaRPr lang="en-US" dirty="0"/>
          </a:p>
          <a:p>
            <a:r>
              <a:rPr lang="en-US" dirty="0"/>
              <a:t>this process is repetitive</a:t>
            </a:r>
            <a:r>
              <a:rPr lang="en-US" baseline="0" dirty="0"/>
              <a:t> and the transfer function models update everyday, adapts to users</a:t>
            </a:r>
          </a:p>
          <a:p>
            <a:pPr lvl="0">
              <a:spcBef>
                <a:spcPts val="0"/>
              </a:spcBef>
              <a:buNone/>
            </a:pPr>
            <a:endParaRPr dirty="0"/>
          </a:p>
        </p:txBody>
      </p:sp>
    </p:spTree>
    <p:extLst>
      <p:ext uri="{BB962C8B-B14F-4D97-AF65-F5344CB8AC3E}">
        <p14:creationId xmlns:p14="http://schemas.microsoft.com/office/powerpoint/2010/main" val="3194400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We select top 14 sensing wearable apps in Android app store</a:t>
            </a:r>
          </a:p>
          <a:p>
            <a:pPr lvl="0">
              <a:spcBef>
                <a:spcPts val="0"/>
              </a:spcBef>
              <a:buNone/>
            </a:pPr>
            <a:endParaRPr lang="en-US" dirty="0"/>
          </a:p>
          <a:p>
            <a:pPr lvl="0">
              <a:spcBef>
                <a:spcPts val="0"/>
              </a:spcBef>
              <a:buNone/>
            </a:pPr>
            <a:r>
              <a:rPr lang="en-US" dirty="0"/>
              <a:t>Common activities</a:t>
            </a:r>
            <a:endParaRPr dirty="0"/>
          </a:p>
        </p:txBody>
      </p:sp>
    </p:spTree>
    <p:extLst>
      <p:ext uri="{BB962C8B-B14F-4D97-AF65-F5344CB8AC3E}">
        <p14:creationId xmlns:p14="http://schemas.microsoft.com/office/powerpoint/2010/main" val="1751492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dirty="0"/>
          </a:p>
          <a:p>
            <a:r>
              <a:rPr lang="en-US" dirty="0"/>
              <a:t>Since</a:t>
            </a:r>
            <a:r>
              <a:rPr lang="en-US" baseline="0" dirty="0"/>
              <a:t> we don</a:t>
            </a:r>
            <a:r>
              <a:rPr lang="uk-UA" baseline="0" dirty="0"/>
              <a:t>’</a:t>
            </a:r>
            <a:r>
              <a:rPr lang="en-US" baseline="0" dirty="0"/>
              <a:t>t know which classifiers are used in those commercial apps,</a:t>
            </a:r>
          </a:p>
          <a:p>
            <a:r>
              <a:rPr lang="en-US" baseline="0" dirty="0"/>
              <a:t>We select 10 classifiers that are commonly used in activity recognition. </a:t>
            </a:r>
          </a:p>
          <a:p>
            <a:endParaRPr lang="en-US" baseline="0" dirty="0"/>
          </a:p>
          <a:p>
            <a:r>
              <a:rPr lang="en-US" baseline="0" dirty="0"/>
              <a:t>Each classifier has been previously trained with watch’s data. </a:t>
            </a:r>
          </a:p>
          <a:p>
            <a:r>
              <a:rPr lang="en-US" baseline="0" dirty="0"/>
              <a:t>The y-axis is F1-score. </a:t>
            </a:r>
          </a:p>
          <a:p>
            <a:endParaRPr lang="en-US" baseline="0" dirty="0"/>
          </a:p>
          <a:p>
            <a:endParaRPr lang="en-US" baseline="0" dirty="0"/>
          </a:p>
          <a:p>
            <a:endParaRPr lang="en-US" baseline="0" dirty="0"/>
          </a:p>
        </p:txBody>
      </p:sp>
    </p:spTree>
    <p:extLst>
      <p:ext uri="{BB962C8B-B14F-4D97-AF65-F5344CB8AC3E}">
        <p14:creationId xmlns:p14="http://schemas.microsoft.com/office/powerpoint/2010/main" val="2944663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baseline="0" dirty="0" smtClean="0"/>
          </a:p>
          <a:p>
            <a:r>
              <a:rPr lang="en-US" baseline="0" dirty="0" smtClean="0"/>
              <a:t>Explain </a:t>
            </a:r>
            <a:r>
              <a:rPr lang="en-US" baseline="0" dirty="0"/>
              <a:t>baselines </a:t>
            </a:r>
          </a:p>
          <a:p>
            <a:endParaRPr lang="en-US" baseline="0" dirty="0"/>
          </a:p>
          <a:p>
            <a:r>
              <a:rPr lang="en-US" baseline="0" dirty="0"/>
              <a:t>“Transfer battery </a:t>
            </a:r>
            <a:r>
              <a:rPr lang="en-US" altLang="zh-CN" baseline="0" dirty="0"/>
              <a:t>life”</a:t>
            </a:r>
            <a:endParaRPr lang="en-US" dirty="0"/>
          </a:p>
        </p:txBody>
      </p:sp>
    </p:spTree>
    <p:extLst>
      <p:ext uri="{BB962C8B-B14F-4D97-AF65-F5344CB8AC3E}">
        <p14:creationId xmlns:p14="http://schemas.microsoft.com/office/powerpoint/2010/main" val="291500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946017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smtClean="0"/>
          </a:p>
          <a:p>
            <a:pPr lvl="0">
              <a:spcBef>
                <a:spcPts val="0"/>
              </a:spcBef>
              <a:buNone/>
            </a:pPr>
            <a:r>
              <a:rPr lang="en-US" dirty="0" smtClean="0"/>
              <a:t>In </a:t>
            </a:r>
            <a:r>
              <a:rPr lang="en-US" dirty="0"/>
              <a:t>specific, this work focuses on continuous sensing wearable apps, and how aggregated resources can help </a:t>
            </a:r>
            <a:r>
              <a:rPr lang="en-US" smtClean="0"/>
              <a:t>activity</a:t>
            </a:r>
            <a:r>
              <a:rPr lang="en-US" baseline="0" smtClean="0"/>
              <a:t> tracking</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Easily change to use telepath </a:t>
            </a:r>
            <a:r>
              <a:rPr lang="en-US" dirty="0" err="1"/>
              <a:t>api</a:t>
            </a:r>
            <a:endParaRPr lang="en-US" dirty="0"/>
          </a:p>
          <a:p>
            <a:r>
              <a:rPr lang="en-US" dirty="0"/>
              <a:t>Developer</a:t>
            </a:r>
            <a:r>
              <a:rPr lang="en-US" baseline="0" dirty="0"/>
              <a:t>s don</a:t>
            </a:r>
            <a:r>
              <a:rPr lang="uk-UA" baseline="0" dirty="0"/>
              <a:t>’</a:t>
            </a:r>
            <a:r>
              <a:rPr lang="en-US" baseline="0" dirty="0"/>
              <a:t>t need to manage device usages or know where the data is from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92FE24-4418-4F38-B978-C2AA38B8CFCC}" type="slidenum">
              <a:rPr kumimoji="0" lang="en-US" sz="1200" b="0" i="0" u="none" strike="noStrike" kern="1200" cap="none" spc="0" normalizeH="0" baseline="0" noProof="0" smtClean="0">
                <a:ln>
                  <a:noFill/>
                </a:ln>
                <a:solidFill>
                  <a:prstClr val="black"/>
                </a:solidFill>
                <a:effectLst/>
                <a:uLnTx/>
                <a:uFillTx/>
                <a:latin typeface="Quattrocento Sans" panose="020B05020500000200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Quattrocento Sans" panose="020B0502050000020003" pitchFamily="34" charset="0"/>
              <a:ea typeface="+mn-ea"/>
              <a:cs typeface="+mn-cs"/>
            </a:endParaRPr>
          </a:p>
        </p:txBody>
      </p:sp>
    </p:spTree>
    <p:extLst>
      <p:ext uri="{BB962C8B-B14F-4D97-AF65-F5344CB8AC3E}">
        <p14:creationId xmlns:p14="http://schemas.microsoft.com/office/powerpoint/2010/main" val="1081266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Since</a:t>
            </a:r>
            <a:r>
              <a:rPr lang="en-US" baseline="0" dirty="0"/>
              <a:t> we don</a:t>
            </a:r>
            <a:r>
              <a:rPr lang="uk-UA" baseline="0" dirty="0"/>
              <a:t>’</a:t>
            </a:r>
            <a:r>
              <a:rPr lang="en-US" baseline="0" dirty="0"/>
              <a:t>t know which classifiers are used in those commercial apps,</a:t>
            </a:r>
          </a:p>
          <a:p>
            <a:r>
              <a:rPr lang="en-US" baseline="0" dirty="0"/>
              <a:t>We select 10 classifiers that are commonly used in activity recognition. </a:t>
            </a:r>
          </a:p>
          <a:p>
            <a:endParaRPr lang="en-US" baseline="0" dirty="0"/>
          </a:p>
          <a:p>
            <a:r>
              <a:rPr lang="en-US" baseline="0" dirty="0"/>
              <a:t>Here we present  the result of using a </a:t>
            </a:r>
            <a:r>
              <a:rPr lang="en-US" baseline="0" dirty="0" err="1"/>
              <a:t>llinear</a:t>
            </a:r>
            <a:r>
              <a:rPr lang="en-US" baseline="0" dirty="0"/>
              <a:t> discriminant classifier to recognize the three activities. </a:t>
            </a:r>
          </a:p>
          <a:p>
            <a:r>
              <a:rPr lang="en-US" baseline="0" dirty="0"/>
              <a:t>The classifier has been previously trained with watch’s data. </a:t>
            </a:r>
          </a:p>
          <a:p>
            <a:r>
              <a:rPr lang="en-US" baseline="0" dirty="0"/>
              <a:t>The y-axis is F1-score.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BB92FE24-4418-4F38-B978-C2AA38B8CFCC}" type="slidenum">
              <a:rPr lang="en-US" smtClean="0">
                <a:latin typeface="Quattrocento Sans" panose="020B0502050000020003" pitchFamily="34" charset="0"/>
              </a:rPr>
              <a:t>32</a:t>
            </a:fld>
            <a:endParaRPr lang="en-US">
              <a:latin typeface="Quattrocento Sans" panose="020B0502050000020003" pitchFamily="34" charset="0"/>
            </a:endParaRPr>
          </a:p>
        </p:txBody>
      </p:sp>
    </p:spTree>
    <p:extLst>
      <p:ext uri="{BB962C8B-B14F-4D97-AF65-F5344CB8AC3E}">
        <p14:creationId xmlns:p14="http://schemas.microsoft.com/office/powerpoint/2010/main" val="41670667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 name="Shape 3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smtClean="0"/>
          </a:p>
          <a:p>
            <a:pPr lvl="0">
              <a:spcBef>
                <a:spcPts val="0"/>
              </a:spcBef>
              <a:buNone/>
            </a:pPr>
            <a:r>
              <a:rPr lang="en-US" dirty="0" smtClean="0"/>
              <a:t>If </a:t>
            </a:r>
            <a:r>
              <a:rPr lang="en-US" dirty="0"/>
              <a:t>we look at the specs of today’s wearable devices, we notice that todays wearable devices are equipped with computing power that is competitive with phones. </a:t>
            </a:r>
          </a:p>
          <a:p>
            <a:pPr lvl="0">
              <a:spcBef>
                <a:spcPts val="0"/>
              </a:spcBef>
              <a:buNone/>
            </a:pPr>
            <a:endParaRPr lang="en-US" dirty="0"/>
          </a:p>
          <a:p>
            <a:pPr lvl="0">
              <a:spcBef>
                <a:spcPts val="0"/>
              </a:spcBef>
              <a:buNone/>
            </a:pPr>
            <a:r>
              <a:rPr lang="en-US" dirty="0"/>
              <a:t>They might have even more sensors.</a:t>
            </a:r>
          </a:p>
          <a:p>
            <a:pPr lvl="0">
              <a:spcBef>
                <a:spcPts val="0"/>
              </a:spcBef>
              <a:buNone/>
            </a:pPr>
            <a:endParaRPr lang="en-US" dirty="0"/>
          </a:p>
          <a:p>
            <a:pPr lvl="0">
              <a:spcBef>
                <a:spcPts val="0"/>
              </a:spcBef>
              <a:buNone/>
            </a:pPr>
            <a:r>
              <a:rPr lang="en-US" dirty="0"/>
              <a:t>However, a smart watch, for example, due to its small size, has only about 11% of a phone’s battery capacity on average.</a:t>
            </a:r>
          </a:p>
          <a:p>
            <a:pPr lvl="0">
              <a:spcBef>
                <a:spcPts val="0"/>
              </a:spcBef>
              <a:buNone/>
            </a:pPr>
            <a:endParaRPr lang="en-US" dirty="0"/>
          </a:p>
          <a:p>
            <a:pPr lvl="0">
              <a:spcBef>
                <a:spcPts val="0"/>
              </a:spcBef>
              <a:buNone/>
            </a:pPr>
            <a:r>
              <a:rPr lang="en-US" dirty="0"/>
              <a:t>This huge gap contributes to the limited wearable usages.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smtClean="0"/>
          </a:p>
          <a:p>
            <a:pPr lvl="0">
              <a:spcBef>
                <a:spcPts val="0"/>
              </a:spcBef>
              <a:buNone/>
            </a:pPr>
            <a:r>
              <a:rPr lang="en-US" dirty="0" smtClean="0"/>
              <a:t>On </a:t>
            </a:r>
            <a:r>
              <a:rPr lang="en-US" dirty="0"/>
              <a:t>the one hand, wearables are suitable for continuous sensing apps, as they are placed at fixed, convenient positions on users. </a:t>
            </a:r>
          </a:p>
          <a:p>
            <a:pPr lvl="0">
              <a:spcBef>
                <a:spcPts val="0"/>
              </a:spcBef>
              <a:buNone/>
            </a:pPr>
            <a:r>
              <a:rPr lang="en-US" dirty="0"/>
              <a:t>This makes activity recognition easier and stimulates the growing market of wearable sensing apps. </a:t>
            </a:r>
          </a:p>
          <a:p>
            <a:pPr lvl="0">
              <a:spcBef>
                <a:spcPts val="0"/>
              </a:spcBef>
              <a:buNone/>
            </a:pPr>
            <a:endParaRPr lang="en-US" dirty="0"/>
          </a:p>
          <a:p>
            <a:pPr lvl="0">
              <a:spcBef>
                <a:spcPts val="0"/>
              </a:spcBef>
              <a:buNone/>
            </a:pPr>
            <a:r>
              <a:rPr lang="en-US" dirty="0"/>
              <a:t>On the other hand, these apps are energy hungry, and the tiny battery in a wearable might not able to support these apps for day long.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smtClean="0"/>
          </a:p>
          <a:p>
            <a:pPr lvl="0">
              <a:spcBef>
                <a:spcPts val="0"/>
              </a:spcBef>
              <a:buNone/>
            </a:pPr>
            <a:r>
              <a:rPr lang="en-US" dirty="0" smtClean="0"/>
              <a:t>The </a:t>
            </a:r>
            <a:r>
              <a:rPr lang="en-US" dirty="0"/>
              <a:t>problem is the high sensing cost. </a:t>
            </a:r>
          </a:p>
          <a:p>
            <a:pPr lvl="0">
              <a:spcBef>
                <a:spcPts val="0"/>
              </a:spcBef>
              <a:buNone/>
            </a:pPr>
            <a:endParaRPr lang="en-US" dirty="0"/>
          </a:p>
          <a:p>
            <a:pPr lvl="0">
              <a:spcBef>
                <a:spcPts val="0"/>
              </a:spcBef>
              <a:buNone/>
            </a:pPr>
            <a:r>
              <a:rPr lang="en-US" dirty="0"/>
              <a:t>Let us looks at an example app. It is a watch app that reads the accelerometer data from the sensors, processes it, and classifies if the user is doing a certain activity. </a:t>
            </a:r>
          </a:p>
          <a:p>
            <a:pPr lvl="0">
              <a:spcBef>
                <a:spcPts val="0"/>
              </a:spcBef>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energy cost of this app can be divided into sensing cost and computing cost.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105075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smtClean="0"/>
          </a:p>
          <a:p>
            <a:pPr lvl="0">
              <a:spcBef>
                <a:spcPts val="0"/>
              </a:spcBef>
              <a:buNone/>
            </a:pPr>
            <a:r>
              <a:rPr lang="en-US" dirty="0" smtClean="0"/>
              <a:t>The </a:t>
            </a:r>
            <a:r>
              <a:rPr lang="en-US" dirty="0"/>
              <a:t>power measurements tell us that the cost of sensing dominates the power consumption, and this is because the main CPU has to be awake to move and process the sensing data</a:t>
            </a:r>
          </a:p>
          <a:p>
            <a:pPr lvl="0">
              <a:spcBef>
                <a:spcPts val="0"/>
              </a:spcBef>
              <a:buNone/>
            </a:pPr>
            <a:endParaRPr lang="en-US" dirty="0"/>
          </a:p>
          <a:p>
            <a:pPr lvl="0">
              <a:spcBef>
                <a:spcPts val="0"/>
              </a:spcBef>
              <a:buNone/>
            </a:pPr>
            <a:r>
              <a:rPr lang="en-US" dirty="0"/>
              <a:t>Due to the large amount of data, the cost of sensing cannot be mitigated by traditional computational offloading. </a:t>
            </a:r>
            <a:endParaRPr dirty="0"/>
          </a:p>
        </p:txBody>
      </p:sp>
    </p:spTree>
    <p:extLst>
      <p:ext uri="{BB962C8B-B14F-4D97-AF65-F5344CB8AC3E}">
        <p14:creationId xmlns:p14="http://schemas.microsoft.com/office/powerpoint/2010/main" val="1983616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74731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30547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841772"/>
            <a:ext cx="51435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857250" y="2701528"/>
            <a:ext cx="5143500" cy="124182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4A265AA-6FFB-644B-B564-BBF728CB1D0D}" type="slidenum">
              <a:rPr lang="en-US" smtClean="0"/>
              <a:pPr/>
              <a:t>‹#›</a:t>
            </a:fld>
            <a:endParaRPr lang="en-US" dirty="0"/>
          </a:p>
        </p:txBody>
      </p:sp>
    </p:spTree>
    <p:extLst>
      <p:ext uri="{BB962C8B-B14F-4D97-AF65-F5344CB8AC3E}">
        <p14:creationId xmlns:p14="http://schemas.microsoft.com/office/powerpoint/2010/main" val="256082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4A265AA-6FFB-644B-B564-BBF728CB1D0D}" type="slidenum">
              <a:rPr lang="en-US" smtClean="0"/>
              <a:pPr/>
              <a:t>‹#›</a:t>
            </a:fld>
            <a:endParaRPr lang="en-US" dirty="0"/>
          </a:p>
        </p:txBody>
      </p:sp>
    </p:spTree>
    <p:extLst>
      <p:ext uri="{BB962C8B-B14F-4D97-AF65-F5344CB8AC3E}">
        <p14:creationId xmlns:p14="http://schemas.microsoft.com/office/powerpoint/2010/main" val="3195761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273844"/>
            <a:ext cx="1478756"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273844"/>
            <a:ext cx="4350544"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4A265AA-6FFB-644B-B564-BBF728CB1D0D}" type="slidenum">
              <a:rPr lang="en-US" smtClean="0"/>
              <a:pPr/>
              <a:t>‹#›</a:t>
            </a:fld>
            <a:endParaRPr lang="en-US" dirty="0"/>
          </a:p>
        </p:txBody>
      </p:sp>
    </p:spTree>
    <p:extLst>
      <p:ext uri="{BB962C8B-B14F-4D97-AF65-F5344CB8AC3E}">
        <p14:creationId xmlns:p14="http://schemas.microsoft.com/office/powerpoint/2010/main" val="1766490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841772"/>
            <a:ext cx="51435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857250" y="2701528"/>
            <a:ext cx="5143500" cy="124182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48499DC-D852-4DA6-8BE5-7A5BF5613022}" type="slidenum">
              <a:rPr lang="en-US" smtClean="0"/>
              <a:pPr/>
              <a:t>‹#›</a:t>
            </a:fld>
            <a:endParaRPr lang="en-US" dirty="0"/>
          </a:p>
        </p:txBody>
      </p:sp>
    </p:spTree>
    <p:extLst>
      <p:ext uri="{BB962C8B-B14F-4D97-AF65-F5344CB8AC3E}">
        <p14:creationId xmlns:p14="http://schemas.microsoft.com/office/powerpoint/2010/main" val="3828272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4A265AA-6FFB-644B-B564-BBF728CB1D0D}" type="slidenum">
              <a:rPr lang="en-US" smtClean="0"/>
              <a:pPr/>
              <a:t>‹#›</a:t>
            </a:fld>
            <a:endParaRPr lang="en-US" dirty="0"/>
          </a:p>
        </p:txBody>
      </p:sp>
    </p:spTree>
    <p:extLst>
      <p:ext uri="{BB962C8B-B14F-4D97-AF65-F5344CB8AC3E}">
        <p14:creationId xmlns:p14="http://schemas.microsoft.com/office/powerpoint/2010/main" val="1820437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304"/>
            <a:ext cx="5915025"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467916" y="3442098"/>
            <a:ext cx="5915025"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48499DC-D852-4DA6-8BE5-7A5BF5613022}" type="slidenum">
              <a:rPr lang="en-US" smtClean="0"/>
              <a:pPr/>
              <a:t>‹#›</a:t>
            </a:fld>
            <a:endParaRPr lang="en-US" dirty="0"/>
          </a:p>
        </p:txBody>
      </p:sp>
    </p:spTree>
    <p:extLst>
      <p:ext uri="{BB962C8B-B14F-4D97-AF65-F5344CB8AC3E}">
        <p14:creationId xmlns:p14="http://schemas.microsoft.com/office/powerpoint/2010/main" val="87923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8" y="1369219"/>
            <a:ext cx="291465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71863" y="1369219"/>
            <a:ext cx="291465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048499DC-D852-4DA6-8BE5-7A5BF5613022}" type="slidenum">
              <a:rPr lang="en-US" smtClean="0"/>
              <a:pPr/>
              <a:t>‹#›</a:t>
            </a:fld>
            <a:endParaRPr lang="en-US" dirty="0"/>
          </a:p>
        </p:txBody>
      </p:sp>
    </p:spTree>
    <p:extLst>
      <p:ext uri="{BB962C8B-B14F-4D97-AF65-F5344CB8AC3E}">
        <p14:creationId xmlns:p14="http://schemas.microsoft.com/office/powerpoint/2010/main" val="804047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273844"/>
            <a:ext cx="5915025" cy="994172"/>
          </a:xfrm>
        </p:spPr>
        <p:txBody>
          <a:bodyPr/>
          <a:lstStyle/>
          <a:p>
            <a:r>
              <a:rPr lang="en-US"/>
              <a:t>Click to edit Master title style</a:t>
            </a:r>
          </a:p>
        </p:txBody>
      </p:sp>
      <p:sp>
        <p:nvSpPr>
          <p:cNvPr id="3" name="Text Placeholder 2"/>
          <p:cNvSpPr>
            <a:spLocks noGrp="1"/>
          </p:cNvSpPr>
          <p:nvPr>
            <p:ph type="body" idx="1"/>
          </p:nvPr>
        </p:nvSpPr>
        <p:spPr>
          <a:xfrm>
            <a:off x="472381" y="1260872"/>
            <a:ext cx="2901255" cy="617934"/>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472381" y="1878806"/>
            <a:ext cx="2901255"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1260872"/>
            <a:ext cx="2915543" cy="617934"/>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3471863" y="1878806"/>
            <a:ext cx="2915543"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048499DC-D852-4DA6-8BE5-7A5BF5613022}" type="slidenum">
              <a:rPr lang="en-US" smtClean="0"/>
              <a:pPr/>
              <a:t>‹#›</a:t>
            </a:fld>
            <a:endParaRPr lang="en-US" dirty="0"/>
          </a:p>
        </p:txBody>
      </p:sp>
    </p:spTree>
    <p:extLst>
      <p:ext uri="{BB962C8B-B14F-4D97-AF65-F5344CB8AC3E}">
        <p14:creationId xmlns:p14="http://schemas.microsoft.com/office/powerpoint/2010/main" val="3775541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048499DC-D852-4DA6-8BE5-7A5BF5613022}" type="slidenum">
              <a:rPr lang="en-US" smtClean="0"/>
              <a:pPr/>
              <a:t>‹#›</a:t>
            </a:fld>
            <a:endParaRPr lang="en-US" dirty="0"/>
          </a:p>
        </p:txBody>
      </p:sp>
    </p:spTree>
    <p:extLst>
      <p:ext uri="{BB962C8B-B14F-4D97-AF65-F5344CB8AC3E}">
        <p14:creationId xmlns:p14="http://schemas.microsoft.com/office/powerpoint/2010/main" val="3538860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048499DC-D852-4DA6-8BE5-7A5BF5613022}" type="slidenum">
              <a:rPr lang="en-US" smtClean="0"/>
              <a:pPr/>
              <a:t>‹#›</a:t>
            </a:fld>
            <a:endParaRPr lang="en-US" dirty="0"/>
          </a:p>
        </p:txBody>
      </p:sp>
    </p:spTree>
    <p:extLst>
      <p:ext uri="{BB962C8B-B14F-4D97-AF65-F5344CB8AC3E}">
        <p14:creationId xmlns:p14="http://schemas.microsoft.com/office/powerpoint/2010/main" val="20623070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3"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2915543" y="740569"/>
            <a:ext cx="3471863"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381" y="1543050"/>
            <a:ext cx="2211883" cy="2858691"/>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048499DC-D852-4DA6-8BE5-7A5BF5613022}" type="slidenum">
              <a:rPr lang="en-US" smtClean="0"/>
              <a:pPr/>
              <a:t>‹#›</a:t>
            </a:fld>
            <a:endParaRPr lang="en-US" dirty="0"/>
          </a:p>
        </p:txBody>
      </p:sp>
    </p:spTree>
    <p:extLst>
      <p:ext uri="{BB962C8B-B14F-4D97-AF65-F5344CB8AC3E}">
        <p14:creationId xmlns:p14="http://schemas.microsoft.com/office/powerpoint/2010/main" val="3266338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4A265AA-6FFB-644B-B564-BBF728CB1D0D}" type="slidenum">
              <a:rPr lang="en-US" smtClean="0"/>
              <a:pPr/>
              <a:t>‹#›</a:t>
            </a:fld>
            <a:endParaRPr lang="en-US" dirty="0"/>
          </a:p>
        </p:txBody>
      </p:sp>
    </p:spTree>
    <p:extLst>
      <p:ext uri="{BB962C8B-B14F-4D97-AF65-F5344CB8AC3E}">
        <p14:creationId xmlns:p14="http://schemas.microsoft.com/office/powerpoint/2010/main" val="1226426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3"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2915543" y="740569"/>
            <a:ext cx="3471863"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472381" y="1543050"/>
            <a:ext cx="2211883" cy="2858691"/>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048499DC-D852-4DA6-8BE5-7A5BF5613022}" type="slidenum">
              <a:rPr lang="en-US" smtClean="0"/>
              <a:pPr/>
              <a:t>‹#›</a:t>
            </a:fld>
            <a:endParaRPr lang="en-US" dirty="0"/>
          </a:p>
        </p:txBody>
      </p:sp>
    </p:spTree>
    <p:extLst>
      <p:ext uri="{BB962C8B-B14F-4D97-AF65-F5344CB8AC3E}">
        <p14:creationId xmlns:p14="http://schemas.microsoft.com/office/powerpoint/2010/main" val="3525907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48499DC-D852-4DA6-8BE5-7A5BF5613022}" type="slidenum">
              <a:rPr lang="en-US" smtClean="0"/>
              <a:pPr/>
              <a:t>‹#›</a:t>
            </a:fld>
            <a:endParaRPr lang="en-US" dirty="0"/>
          </a:p>
        </p:txBody>
      </p:sp>
    </p:spTree>
    <p:extLst>
      <p:ext uri="{BB962C8B-B14F-4D97-AF65-F5344CB8AC3E}">
        <p14:creationId xmlns:p14="http://schemas.microsoft.com/office/powerpoint/2010/main" val="4106342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6" y="273844"/>
            <a:ext cx="1478756"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7" y="273844"/>
            <a:ext cx="4350544"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48499DC-D852-4DA6-8BE5-7A5BF5613022}" type="slidenum">
              <a:rPr lang="en-US" smtClean="0"/>
              <a:pPr/>
              <a:t>‹#›</a:t>
            </a:fld>
            <a:endParaRPr lang="en-US" dirty="0"/>
          </a:p>
        </p:txBody>
      </p:sp>
    </p:spTree>
    <p:extLst>
      <p:ext uri="{BB962C8B-B14F-4D97-AF65-F5344CB8AC3E}">
        <p14:creationId xmlns:p14="http://schemas.microsoft.com/office/powerpoint/2010/main" val="9074198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747473" y="2003889"/>
            <a:ext cx="3392774" cy="11597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Tree>
    <p:extLst>
      <p:ext uri="{BB962C8B-B14F-4D97-AF65-F5344CB8AC3E}">
        <p14:creationId xmlns:p14="http://schemas.microsoft.com/office/powerpoint/2010/main" val="2252063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Completely blank">
    <p:spTree>
      <p:nvGrpSpPr>
        <p:cNvPr id="1" name="Shape 56"/>
        <p:cNvGrpSpPr/>
        <p:nvPr/>
      </p:nvGrpSpPr>
      <p:grpSpPr>
        <a:xfrm>
          <a:off x="0" y="0"/>
          <a:ext cx="0" cy="0"/>
          <a:chOff x="0" y="0"/>
          <a:chExt cx="0" cy="0"/>
        </a:xfrm>
      </p:grpSpPr>
    </p:spTree>
    <p:extLst>
      <p:ext uri="{BB962C8B-B14F-4D97-AF65-F5344CB8AC3E}">
        <p14:creationId xmlns:p14="http://schemas.microsoft.com/office/powerpoint/2010/main" val="14902960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1516725" y="2815924"/>
            <a:ext cx="4193550" cy="784799"/>
          </a:xfrm>
          <a:prstGeom prst="rect">
            <a:avLst/>
          </a:prstGeom>
        </p:spPr>
        <p:txBody>
          <a:bodyPr lIns="91425" tIns="91425" rIns="91425" bIns="91425" anchor="t" anchorCtr="0"/>
          <a:lstStyle>
            <a:lvl1pPr lvl="0" rtl="0">
              <a:spcBef>
                <a:spcPts val="0"/>
              </a:spcBef>
              <a:buClr>
                <a:srgbClr val="000000"/>
              </a:buClr>
              <a:buSzPct val="100000"/>
              <a:buNone/>
              <a:defRPr sz="1400">
                <a:highlight>
                  <a:srgbClr val="FFCD00"/>
                </a:highlight>
              </a:defRPr>
            </a:lvl1pPr>
            <a:lvl2pPr lvl="1" rtl="0">
              <a:spcBef>
                <a:spcPts val="0"/>
              </a:spcBef>
              <a:buClr>
                <a:schemeClr val="dk2"/>
              </a:buClr>
              <a:buSzPct val="100000"/>
              <a:buNone/>
              <a:defRPr sz="1400">
                <a:solidFill>
                  <a:schemeClr val="dk2"/>
                </a:solidFill>
                <a:highlight>
                  <a:srgbClr val="FFCD00"/>
                </a:highlight>
              </a:defRPr>
            </a:lvl2pPr>
            <a:lvl3pPr lvl="2" rtl="0">
              <a:spcBef>
                <a:spcPts val="0"/>
              </a:spcBef>
              <a:buClr>
                <a:schemeClr val="dk2"/>
              </a:buClr>
              <a:buSzPct val="100000"/>
              <a:buNone/>
              <a:defRPr sz="1400">
                <a:solidFill>
                  <a:schemeClr val="dk2"/>
                </a:solidFill>
                <a:highlight>
                  <a:srgbClr val="FFCD00"/>
                </a:highlight>
              </a:defRPr>
            </a:lvl3pPr>
            <a:lvl4pPr lvl="3" rtl="0">
              <a:spcBef>
                <a:spcPts val="0"/>
              </a:spcBef>
              <a:buClr>
                <a:schemeClr val="dk2"/>
              </a:buClr>
              <a:buSzPct val="100000"/>
              <a:buNone/>
              <a:defRPr sz="1400">
                <a:solidFill>
                  <a:schemeClr val="dk2"/>
                </a:solidFill>
                <a:highlight>
                  <a:srgbClr val="FFCD00"/>
                </a:highlight>
              </a:defRPr>
            </a:lvl4pPr>
            <a:lvl5pPr lvl="4" rtl="0">
              <a:spcBef>
                <a:spcPts val="0"/>
              </a:spcBef>
              <a:buClr>
                <a:schemeClr val="dk2"/>
              </a:buClr>
              <a:buSzPct val="100000"/>
              <a:buNone/>
              <a:defRPr sz="1400">
                <a:solidFill>
                  <a:schemeClr val="dk2"/>
                </a:solidFill>
                <a:highlight>
                  <a:srgbClr val="FFCD00"/>
                </a:highlight>
              </a:defRPr>
            </a:lvl5pPr>
            <a:lvl6pPr lvl="5" rtl="0">
              <a:spcBef>
                <a:spcPts val="0"/>
              </a:spcBef>
              <a:buClr>
                <a:schemeClr val="dk2"/>
              </a:buClr>
              <a:buSzPct val="100000"/>
              <a:buNone/>
              <a:defRPr sz="1400">
                <a:solidFill>
                  <a:schemeClr val="dk2"/>
                </a:solidFill>
                <a:highlight>
                  <a:srgbClr val="FFCD00"/>
                </a:highlight>
              </a:defRPr>
            </a:lvl6pPr>
            <a:lvl7pPr lvl="6" rtl="0">
              <a:spcBef>
                <a:spcPts val="0"/>
              </a:spcBef>
              <a:buClr>
                <a:schemeClr val="dk2"/>
              </a:buClr>
              <a:buSzPct val="100000"/>
              <a:buNone/>
              <a:defRPr sz="1400">
                <a:solidFill>
                  <a:schemeClr val="dk2"/>
                </a:solidFill>
                <a:highlight>
                  <a:srgbClr val="FFCD00"/>
                </a:highlight>
              </a:defRPr>
            </a:lvl7pPr>
            <a:lvl8pPr lvl="7" rtl="0">
              <a:spcBef>
                <a:spcPts val="0"/>
              </a:spcBef>
              <a:buClr>
                <a:schemeClr val="dk2"/>
              </a:buClr>
              <a:buSzPct val="100000"/>
              <a:buNone/>
              <a:defRPr sz="1400">
                <a:solidFill>
                  <a:schemeClr val="dk2"/>
                </a:solidFill>
                <a:highlight>
                  <a:srgbClr val="FFCD00"/>
                </a:highlight>
              </a:defRPr>
            </a:lvl8pPr>
            <a:lvl9pPr lvl="8" rtl="0">
              <a:spcBef>
                <a:spcPts val="0"/>
              </a:spcBef>
              <a:buClr>
                <a:schemeClr val="dk2"/>
              </a:buClr>
              <a:buSzPct val="100000"/>
              <a:buNone/>
              <a:defRPr sz="1400">
                <a:solidFill>
                  <a:schemeClr val="dk2"/>
                </a:solidFill>
                <a:highlight>
                  <a:srgbClr val="FFCD00"/>
                </a:highlight>
              </a:defRPr>
            </a:lvl9pPr>
          </a:lstStyle>
          <a:p>
            <a:endParaRPr/>
          </a:p>
        </p:txBody>
      </p:sp>
      <p:sp>
        <p:nvSpPr>
          <p:cNvPr id="16" name="Shape 16"/>
          <p:cNvSpPr txBox="1">
            <a:spLocks noGrp="1"/>
          </p:cNvSpPr>
          <p:nvPr>
            <p:ph type="ctrTitle"/>
          </p:nvPr>
        </p:nvSpPr>
        <p:spPr>
          <a:xfrm>
            <a:off x="1516669" y="1693524"/>
            <a:ext cx="2840849" cy="1159799"/>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spTree>
    <p:extLst>
      <p:ext uri="{BB962C8B-B14F-4D97-AF65-F5344CB8AC3E}">
        <p14:creationId xmlns:p14="http://schemas.microsoft.com/office/powerpoint/2010/main" val="7252210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ColTx">
  <p:cSld name="Title + 2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035938" y="922669"/>
            <a:ext cx="29087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body" idx="1"/>
          </p:nvPr>
        </p:nvSpPr>
        <p:spPr>
          <a:xfrm>
            <a:off x="1035938" y="1618700"/>
            <a:ext cx="256905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32" name="Shape 32"/>
          <p:cNvSpPr txBox="1">
            <a:spLocks noGrp="1"/>
          </p:cNvSpPr>
          <p:nvPr>
            <p:ph type="body" idx="2"/>
          </p:nvPr>
        </p:nvSpPr>
        <p:spPr>
          <a:xfrm>
            <a:off x="3759687" y="1618700"/>
            <a:ext cx="256905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Tree>
    <p:extLst>
      <p:ext uri="{BB962C8B-B14F-4D97-AF65-F5344CB8AC3E}">
        <p14:creationId xmlns:p14="http://schemas.microsoft.com/office/powerpoint/2010/main" val="1023385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 1 column">
    <p:spTree>
      <p:nvGrpSpPr>
        <p:cNvPr id="1" name="Shape 23"/>
        <p:cNvGrpSpPr/>
        <p:nvPr/>
      </p:nvGrpSpPr>
      <p:grpSpPr>
        <a:xfrm>
          <a:off x="0" y="0"/>
          <a:ext cx="0" cy="0"/>
          <a:chOff x="0" y="0"/>
          <a:chExt cx="0" cy="0"/>
        </a:xfrm>
      </p:grpSpPr>
      <p:sp>
        <p:nvSpPr>
          <p:cNvPr id="26" name="Shape 26"/>
          <p:cNvSpPr txBox="1">
            <a:spLocks noGrp="1"/>
          </p:cNvSpPr>
          <p:nvPr>
            <p:ph type="title"/>
          </p:nvPr>
        </p:nvSpPr>
        <p:spPr>
          <a:xfrm>
            <a:off x="1035938" y="922669"/>
            <a:ext cx="2908799" cy="435599"/>
          </a:xfrm>
          <a:prstGeom prst="rect">
            <a:avLst/>
          </a:prstGeom>
        </p:spPr>
        <p:txBody>
          <a:bodyPr lIns="91425" tIns="91425" rIns="91425" bIns="91425" anchor="ctr" anchorCtr="0"/>
          <a:lstStyle>
            <a:lvl1pPr lvl="0" rtl="0">
              <a:spcBef>
                <a:spcPts val="0"/>
              </a:spcBef>
              <a:buSzPct val="100000"/>
              <a:buFont typeface="Lora"/>
              <a:buNone/>
              <a:defRPr sz="2000" b="1">
                <a:latin typeface="Lora"/>
                <a:ea typeface="Lora"/>
                <a:cs typeface="Lora"/>
                <a:sym typeface="Lora"/>
              </a:defRPr>
            </a:lvl1pPr>
            <a:lvl2pPr lvl="1" rtl="0">
              <a:spcBef>
                <a:spcPts val="0"/>
              </a:spcBef>
              <a:buSzPct val="100000"/>
              <a:buFont typeface="Lora"/>
              <a:buNone/>
              <a:defRPr sz="2000" b="1">
                <a:highlight>
                  <a:srgbClr val="FFFFFF"/>
                </a:highlight>
                <a:latin typeface="Lora"/>
                <a:ea typeface="Lora"/>
                <a:cs typeface="Lora"/>
                <a:sym typeface="Lora"/>
              </a:defRPr>
            </a:lvl2pPr>
            <a:lvl3pPr lvl="2" rtl="0">
              <a:spcBef>
                <a:spcPts val="0"/>
              </a:spcBef>
              <a:buSzPct val="100000"/>
              <a:buFont typeface="Lora"/>
              <a:buNone/>
              <a:defRPr sz="2000" b="1">
                <a:highlight>
                  <a:srgbClr val="FFFFFF"/>
                </a:highlight>
                <a:latin typeface="Lora"/>
                <a:ea typeface="Lora"/>
                <a:cs typeface="Lora"/>
                <a:sym typeface="Lora"/>
              </a:defRPr>
            </a:lvl3pPr>
            <a:lvl4pPr lvl="3" rtl="0">
              <a:spcBef>
                <a:spcPts val="0"/>
              </a:spcBef>
              <a:buSzPct val="100000"/>
              <a:buFont typeface="Lora"/>
              <a:buNone/>
              <a:defRPr sz="2000" b="1">
                <a:highlight>
                  <a:srgbClr val="FFFFFF"/>
                </a:highlight>
                <a:latin typeface="Lora"/>
                <a:ea typeface="Lora"/>
                <a:cs typeface="Lora"/>
                <a:sym typeface="Lora"/>
              </a:defRPr>
            </a:lvl4pPr>
            <a:lvl5pPr lvl="4" rtl="0">
              <a:spcBef>
                <a:spcPts val="0"/>
              </a:spcBef>
              <a:buSzPct val="100000"/>
              <a:buFont typeface="Lora"/>
              <a:buNone/>
              <a:defRPr sz="2000" b="1">
                <a:highlight>
                  <a:srgbClr val="FFFFFF"/>
                </a:highlight>
                <a:latin typeface="Lora"/>
                <a:ea typeface="Lora"/>
                <a:cs typeface="Lora"/>
                <a:sym typeface="Lora"/>
              </a:defRPr>
            </a:lvl5pPr>
            <a:lvl6pPr lvl="5" rtl="0">
              <a:spcBef>
                <a:spcPts val="0"/>
              </a:spcBef>
              <a:buSzPct val="100000"/>
              <a:buFont typeface="Lora"/>
              <a:buNone/>
              <a:defRPr sz="2000" b="1">
                <a:highlight>
                  <a:srgbClr val="FFFFFF"/>
                </a:highlight>
                <a:latin typeface="Lora"/>
                <a:ea typeface="Lora"/>
                <a:cs typeface="Lora"/>
                <a:sym typeface="Lora"/>
              </a:defRPr>
            </a:lvl6pPr>
            <a:lvl7pPr lvl="6" rtl="0">
              <a:spcBef>
                <a:spcPts val="0"/>
              </a:spcBef>
              <a:buSzPct val="100000"/>
              <a:buFont typeface="Lora"/>
              <a:buNone/>
              <a:defRPr sz="2000" b="1">
                <a:highlight>
                  <a:srgbClr val="FFFFFF"/>
                </a:highlight>
                <a:latin typeface="Lora"/>
                <a:ea typeface="Lora"/>
                <a:cs typeface="Lora"/>
                <a:sym typeface="Lora"/>
              </a:defRPr>
            </a:lvl7pPr>
            <a:lvl8pPr lvl="7" rtl="0">
              <a:spcBef>
                <a:spcPts val="0"/>
              </a:spcBef>
              <a:buSzPct val="100000"/>
              <a:buFont typeface="Lora"/>
              <a:buNone/>
              <a:defRPr sz="2000" b="1">
                <a:highlight>
                  <a:srgbClr val="FFFFFF"/>
                </a:highlight>
                <a:latin typeface="Lora"/>
                <a:ea typeface="Lora"/>
                <a:cs typeface="Lora"/>
                <a:sym typeface="Lora"/>
              </a:defRPr>
            </a:lvl8pPr>
            <a:lvl9pPr lvl="8" rtl="0">
              <a:spcBef>
                <a:spcPts val="0"/>
              </a:spcBef>
              <a:buSzPct val="100000"/>
              <a:buFont typeface="Lora"/>
              <a:buNone/>
              <a:defRPr sz="2000"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035938" y="1616470"/>
            <a:ext cx="5107275" cy="3112200"/>
          </a:xfrm>
          <a:prstGeom prst="rect">
            <a:avLst/>
          </a:prstGeom>
        </p:spPr>
        <p:txBody>
          <a:bodyPr lIns="91425" tIns="91425" rIns="91425" bIns="91425" anchor="t" anchorCtr="0"/>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Tree>
    <p:extLst>
      <p:ext uri="{BB962C8B-B14F-4D97-AF65-F5344CB8AC3E}">
        <p14:creationId xmlns:p14="http://schemas.microsoft.com/office/powerpoint/2010/main" val="387444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305"/>
            <a:ext cx="5915025"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467916" y="3442099"/>
            <a:ext cx="5915025"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4A265AA-6FFB-644B-B564-BBF728CB1D0D}" type="slidenum">
              <a:rPr lang="en-US" smtClean="0"/>
              <a:pPr/>
              <a:t>‹#›</a:t>
            </a:fld>
            <a:endParaRPr lang="en-US" dirty="0"/>
          </a:p>
        </p:txBody>
      </p:sp>
    </p:spTree>
    <p:extLst>
      <p:ext uri="{BB962C8B-B14F-4D97-AF65-F5344CB8AC3E}">
        <p14:creationId xmlns:p14="http://schemas.microsoft.com/office/powerpoint/2010/main" val="540698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8" y="1369219"/>
            <a:ext cx="291465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71863" y="1369219"/>
            <a:ext cx="291465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4A265AA-6FFB-644B-B564-BBF728CB1D0D}" type="slidenum">
              <a:rPr lang="en-US" smtClean="0"/>
              <a:pPr/>
              <a:t>‹#›</a:t>
            </a:fld>
            <a:endParaRPr lang="en-US" dirty="0"/>
          </a:p>
        </p:txBody>
      </p:sp>
    </p:spTree>
    <p:extLst>
      <p:ext uri="{BB962C8B-B14F-4D97-AF65-F5344CB8AC3E}">
        <p14:creationId xmlns:p14="http://schemas.microsoft.com/office/powerpoint/2010/main" val="131602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273845"/>
            <a:ext cx="5915025" cy="994172"/>
          </a:xfrm>
        </p:spPr>
        <p:txBody>
          <a:bodyPr/>
          <a:lstStyle/>
          <a:p>
            <a:r>
              <a:rPr lang="en-US"/>
              <a:t>Click to edit Master title style</a:t>
            </a:r>
          </a:p>
        </p:txBody>
      </p:sp>
      <p:sp>
        <p:nvSpPr>
          <p:cNvPr id="3" name="Text Placeholder 2"/>
          <p:cNvSpPr>
            <a:spLocks noGrp="1"/>
          </p:cNvSpPr>
          <p:nvPr>
            <p:ph type="body" idx="1"/>
          </p:nvPr>
        </p:nvSpPr>
        <p:spPr>
          <a:xfrm>
            <a:off x="472381" y="1260872"/>
            <a:ext cx="2901255" cy="617934"/>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472381" y="1878806"/>
            <a:ext cx="2901255"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1260872"/>
            <a:ext cx="2915543" cy="617934"/>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3471863" y="1878806"/>
            <a:ext cx="2915543"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34A265AA-6FFB-644B-B564-BBF728CB1D0D}" type="slidenum">
              <a:rPr lang="en-US" smtClean="0"/>
              <a:pPr/>
              <a:t>‹#›</a:t>
            </a:fld>
            <a:endParaRPr lang="en-US" dirty="0"/>
          </a:p>
        </p:txBody>
      </p:sp>
    </p:spTree>
    <p:extLst>
      <p:ext uri="{BB962C8B-B14F-4D97-AF65-F5344CB8AC3E}">
        <p14:creationId xmlns:p14="http://schemas.microsoft.com/office/powerpoint/2010/main" val="3573084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34A265AA-6FFB-644B-B564-BBF728CB1D0D}" type="slidenum">
              <a:rPr lang="en-US" smtClean="0"/>
              <a:pPr/>
              <a:t>‹#›</a:t>
            </a:fld>
            <a:endParaRPr lang="en-US" dirty="0"/>
          </a:p>
        </p:txBody>
      </p:sp>
    </p:spTree>
    <p:extLst>
      <p:ext uri="{BB962C8B-B14F-4D97-AF65-F5344CB8AC3E}">
        <p14:creationId xmlns:p14="http://schemas.microsoft.com/office/powerpoint/2010/main" val="73096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34A265AA-6FFB-644B-B564-BBF728CB1D0D}" type="slidenum">
              <a:rPr lang="en-US" smtClean="0"/>
              <a:pPr/>
              <a:t>‹#›</a:t>
            </a:fld>
            <a:endParaRPr lang="en-US" dirty="0"/>
          </a:p>
        </p:txBody>
      </p:sp>
    </p:spTree>
    <p:extLst>
      <p:ext uri="{BB962C8B-B14F-4D97-AF65-F5344CB8AC3E}">
        <p14:creationId xmlns:p14="http://schemas.microsoft.com/office/powerpoint/2010/main" val="1641769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2915543" y="740570"/>
            <a:ext cx="3471863"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381" y="1543050"/>
            <a:ext cx="2211884" cy="2858691"/>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4A265AA-6FFB-644B-B564-BBF728CB1D0D}" type="slidenum">
              <a:rPr lang="en-US" smtClean="0"/>
              <a:pPr/>
              <a:t>‹#›</a:t>
            </a:fld>
            <a:endParaRPr lang="en-US" dirty="0"/>
          </a:p>
        </p:txBody>
      </p:sp>
    </p:spTree>
    <p:extLst>
      <p:ext uri="{BB962C8B-B14F-4D97-AF65-F5344CB8AC3E}">
        <p14:creationId xmlns:p14="http://schemas.microsoft.com/office/powerpoint/2010/main" val="210154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2915543" y="740570"/>
            <a:ext cx="3471863"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472381" y="1543050"/>
            <a:ext cx="2211884" cy="2858691"/>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4A265AA-6FFB-644B-B564-BBF728CB1D0D}" type="slidenum">
              <a:rPr lang="en-US" smtClean="0"/>
              <a:pPr/>
              <a:t>‹#›</a:t>
            </a:fld>
            <a:endParaRPr lang="en-US" dirty="0"/>
          </a:p>
        </p:txBody>
      </p:sp>
    </p:spTree>
    <p:extLst>
      <p:ext uri="{BB962C8B-B14F-4D97-AF65-F5344CB8AC3E}">
        <p14:creationId xmlns:p14="http://schemas.microsoft.com/office/powerpoint/2010/main" val="13182203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273845"/>
            <a:ext cx="5915025"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71488" y="1369219"/>
            <a:ext cx="5915025"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4767264"/>
            <a:ext cx="1543050" cy="273844"/>
          </a:xfrm>
          <a:prstGeom prst="rect">
            <a:avLst/>
          </a:prstGeom>
        </p:spPr>
        <p:txBody>
          <a:bodyPr vert="horz" lIns="91440" tIns="45720" rIns="91440" bIns="45720" rtlCol="0" anchor="ctr"/>
          <a:lstStyle>
            <a:lvl1pPr algn="l">
              <a:defRPr sz="675">
                <a:solidFill>
                  <a:schemeClr val="tx1">
                    <a:tint val="75000"/>
                  </a:schemeClr>
                </a:solidFill>
                <a:latin typeface="Quattrocento Sans" panose="020B0502050000020003" pitchFamily="34" charset="0"/>
              </a:defRPr>
            </a:lvl1pPr>
          </a:lstStyle>
          <a:p>
            <a:endParaRPr lang="en-US" dirty="0"/>
          </a:p>
        </p:txBody>
      </p:sp>
      <p:sp>
        <p:nvSpPr>
          <p:cNvPr id="5" name="Footer Placeholder 4"/>
          <p:cNvSpPr>
            <a:spLocks noGrp="1"/>
          </p:cNvSpPr>
          <p:nvPr>
            <p:ph type="ftr" sz="quarter" idx="3"/>
          </p:nvPr>
        </p:nvSpPr>
        <p:spPr>
          <a:xfrm>
            <a:off x="2271713" y="4767264"/>
            <a:ext cx="2314575" cy="273844"/>
          </a:xfrm>
          <a:prstGeom prst="rect">
            <a:avLst/>
          </a:prstGeom>
        </p:spPr>
        <p:txBody>
          <a:bodyPr vert="horz" lIns="91440" tIns="45720" rIns="91440" bIns="45720" rtlCol="0" anchor="ctr"/>
          <a:lstStyle>
            <a:lvl1pPr algn="ctr">
              <a:defRPr sz="675">
                <a:solidFill>
                  <a:schemeClr val="tx1">
                    <a:tint val="75000"/>
                  </a:schemeClr>
                </a:solidFill>
                <a:latin typeface="Quattrocento Sans" panose="020B0502050000020003" pitchFamily="34" charset="0"/>
              </a:defRPr>
            </a:lvl1pPr>
          </a:lstStyle>
          <a:p>
            <a:endParaRPr lang="en-US" dirty="0"/>
          </a:p>
        </p:txBody>
      </p:sp>
      <p:sp>
        <p:nvSpPr>
          <p:cNvPr id="6" name="Slide Number Placeholder 5"/>
          <p:cNvSpPr>
            <a:spLocks noGrp="1"/>
          </p:cNvSpPr>
          <p:nvPr>
            <p:ph type="sldNum" sz="quarter" idx="4"/>
          </p:nvPr>
        </p:nvSpPr>
        <p:spPr>
          <a:xfrm>
            <a:off x="4843463" y="4767264"/>
            <a:ext cx="1543050" cy="273844"/>
          </a:xfrm>
          <a:prstGeom prst="rect">
            <a:avLst/>
          </a:prstGeom>
        </p:spPr>
        <p:txBody>
          <a:bodyPr vert="horz" lIns="91440" tIns="45720" rIns="91440" bIns="45720" rtlCol="0" anchor="ctr"/>
          <a:lstStyle>
            <a:lvl1pPr algn="r">
              <a:defRPr sz="675">
                <a:solidFill>
                  <a:schemeClr val="tx1">
                    <a:tint val="75000"/>
                  </a:schemeClr>
                </a:solidFill>
                <a:latin typeface="Quattrocento Sans" panose="020B0502050000020003" pitchFamily="34" charset="0"/>
              </a:defRPr>
            </a:lvl1pPr>
          </a:lstStyle>
          <a:p>
            <a:fld id="{34A265AA-6FFB-644B-B564-BBF728CB1D0D}" type="slidenum">
              <a:rPr lang="en-US" smtClean="0"/>
              <a:pPr/>
              <a:t>‹#›</a:t>
            </a:fld>
            <a:endParaRPr lang="en-US" dirty="0"/>
          </a:p>
        </p:txBody>
      </p:sp>
    </p:spTree>
    <p:extLst>
      <p:ext uri="{BB962C8B-B14F-4D97-AF65-F5344CB8AC3E}">
        <p14:creationId xmlns:p14="http://schemas.microsoft.com/office/powerpoint/2010/main" val="25197969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514350" rtl="0" eaLnBrk="1" latinLnBrk="0" hangingPunct="1">
        <a:lnSpc>
          <a:spcPct val="90000"/>
        </a:lnSpc>
        <a:spcBef>
          <a:spcPct val="0"/>
        </a:spcBef>
        <a:buNone/>
        <a:defRPr sz="2475" kern="1200">
          <a:solidFill>
            <a:schemeClr val="tx1"/>
          </a:solidFill>
          <a:latin typeface="Quattrocento Sans" panose="020B0502050000020003" pitchFamily="34" charset="0"/>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Quattrocento Sans" panose="020B0502050000020003" pitchFamily="34" charset="0"/>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Quattrocento Sans" panose="020B0502050000020003" pitchFamily="34" charset="0"/>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Quattrocento Sans" panose="020B0502050000020003" pitchFamily="34" charset="0"/>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Quattrocento Sans" panose="020B0502050000020003" pitchFamily="34" charset="0"/>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Quattrocento Sans" panose="020B0502050000020003" pitchFamily="34" charset="0"/>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273844"/>
            <a:ext cx="5915025"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71488" y="1369219"/>
            <a:ext cx="5915025"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4767263"/>
            <a:ext cx="1543050" cy="273844"/>
          </a:xfrm>
          <a:prstGeom prst="rect">
            <a:avLst/>
          </a:prstGeom>
        </p:spPr>
        <p:txBody>
          <a:bodyPr vert="horz" lIns="91440" tIns="45720" rIns="91440" bIns="45720" rtlCol="0" anchor="ctr"/>
          <a:lstStyle>
            <a:lvl1pPr algn="l">
              <a:defRPr sz="675">
                <a:solidFill>
                  <a:schemeClr val="tx1">
                    <a:tint val="75000"/>
                  </a:schemeClr>
                </a:solidFill>
                <a:latin typeface="Quattrocento Sans" panose="020B0502050000020003" pitchFamily="34" charset="0"/>
              </a:defRPr>
            </a:lvl1pPr>
          </a:lstStyle>
          <a:p>
            <a:endParaRPr lang="en-US" dirty="0"/>
          </a:p>
        </p:txBody>
      </p:sp>
      <p:sp>
        <p:nvSpPr>
          <p:cNvPr id="5" name="Footer Placeholder 4"/>
          <p:cNvSpPr>
            <a:spLocks noGrp="1"/>
          </p:cNvSpPr>
          <p:nvPr>
            <p:ph type="ftr" sz="quarter" idx="3"/>
          </p:nvPr>
        </p:nvSpPr>
        <p:spPr>
          <a:xfrm>
            <a:off x="2271713" y="4767263"/>
            <a:ext cx="2314575" cy="273844"/>
          </a:xfrm>
          <a:prstGeom prst="rect">
            <a:avLst/>
          </a:prstGeom>
        </p:spPr>
        <p:txBody>
          <a:bodyPr vert="horz" lIns="91440" tIns="45720" rIns="91440" bIns="45720" rtlCol="0" anchor="ctr"/>
          <a:lstStyle>
            <a:lvl1pPr algn="ctr">
              <a:defRPr sz="675">
                <a:solidFill>
                  <a:schemeClr val="tx1">
                    <a:tint val="75000"/>
                  </a:schemeClr>
                </a:solidFill>
                <a:latin typeface="Quattrocento Sans" panose="020B0502050000020003" pitchFamily="34" charset="0"/>
              </a:defRPr>
            </a:lvl1pPr>
          </a:lstStyle>
          <a:p>
            <a:endParaRPr lang="en-US" dirty="0"/>
          </a:p>
        </p:txBody>
      </p:sp>
      <p:sp>
        <p:nvSpPr>
          <p:cNvPr id="6" name="Slide Number Placeholder 5"/>
          <p:cNvSpPr>
            <a:spLocks noGrp="1"/>
          </p:cNvSpPr>
          <p:nvPr>
            <p:ph type="sldNum" sz="quarter" idx="4"/>
          </p:nvPr>
        </p:nvSpPr>
        <p:spPr>
          <a:xfrm>
            <a:off x="4843463" y="4767263"/>
            <a:ext cx="1543050" cy="273844"/>
          </a:xfrm>
          <a:prstGeom prst="rect">
            <a:avLst/>
          </a:prstGeom>
        </p:spPr>
        <p:txBody>
          <a:bodyPr vert="horz" lIns="91440" tIns="45720" rIns="91440" bIns="45720" rtlCol="0" anchor="ctr"/>
          <a:lstStyle>
            <a:lvl1pPr algn="r">
              <a:defRPr sz="675">
                <a:solidFill>
                  <a:schemeClr val="tx1">
                    <a:tint val="75000"/>
                  </a:schemeClr>
                </a:solidFill>
                <a:latin typeface="Quattrocento Sans" panose="020B0502050000020003" pitchFamily="34" charset="0"/>
              </a:defRPr>
            </a:lvl1pPr>
          </a:lstStyle>
          <a:p>
            <a:fld id="{048499DC-D852-4DA6-8BE5-7A5BF5613022}" type="slidenum">
              <a:rPr lang="en-US" smtClean="0"/>
              <a:pPr/>
              <a:t>‹#›</a:t>
            </a:fld>
            <a:endParaRPr lang="en-US" dirty="0"/>
          </a:p>
        </p:txBody>
      </p:sp>
    </p:spTree>
    <p:extLst>
      <p:ext uri="{BB962C8B-B14F-4D97-AF65-F5344CB8AC3E}">
        <p14:creationId xmlns:p14="http://schemas.microsoft.com/office/powerpoint/2010/main" val="35615640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514350" rtl="0" eaLnBrk="1" latinLnBrk="0" hangingPunct="1">
        <a:lnSpc>
          <a:spcPct val="90000"/>
        </a:lnSpc>
        <a:spcBef>
          <a:spcPct val="0"/>
        </a:spcBef>
        <a:buNone/>
        <a:defRPr sz="2475" kern="1200">
          <a:solidFill>
            <a:schemeClr val="tx1"/>
          </a:solidFill>
          <a:latin typeface="Quattrocento Sans" panose="020B0502050000020003" pitchFamily="34" charset="0"/>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Quattrocento Sans" panose="020B0502050000020003" pitchFamily="34" charset="0"/>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Quattrocento Sans" panose="020B0502050000020003" pitchFamily="34" charset="0"/>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Quattrocento Sans" panose="020B0502050000020003" pitchFamily="34" charset="0"/>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Quattrocento Sans" panose="020B0502050000020003" pitchFamily="34" charset="0"/>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Quattrocento Sans" panose="020B0502050000020003" pitchFamily="34" charset="0"/>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png"/><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 Id="rId3"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6.png"/><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6.png"/><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jpeg"/><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bin"/><Relationship Id="rId5" Type="http://schemas.openxmlformats.org/officeDocument/2006/relationships/image" Target="../media/image39.emf"/><Relationship Id="rId1" Type="http://schemas.openxmlformats.org/officeDocument/2006/relationships/vmlDrawing" Target="../drawings/vmlDrawing1.vml"/><Relationship Id="rId2"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 Id="rId3"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2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47.png"/><Relationship Id="rId14" Type="http://schemas.openxmlformats.org/officeDocument/2006/relationships/image" Target="../media/image48.png"/><Relationship Id="rId15" Type="http://schemas.openxmlformats.org/officeDocument/2006/relationships/image" Target="../media/image17.png"/><Relationship Id="rId16" Type="http://schemas.openxmlformats.org/officeDocument/2006/relationships/image" Target="../media/image49.png"/><Relationship Id="rId1" Type="http://schemas.openxmlformats.org/officeDocument/2006/relationships/slideLayout" Target="../slideLayouts/slideLayout27.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43.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44.png"/><Relationship Id="rId8" Type="http://schemas.openxmlformats.org/officeDocument/2006/relationships/image" Target="../media/image45.png"/><Relationship Id="rId9" Type="http://schemas.openxmlformats.org/officeDocument/2006/relationships/image" Target="../media/image14.png"/><Relationship Id="rId10"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50.jpg"/><Relationship Id="rId4" Type="http://schemas.openxmlformats.org/officeDocument/2006/relationships/image" Target="../media/image51.jpg"/><Relationship Id="rId5" Type="http://schemas.openxmlformats.org/officeDocument/2006/relationships/image" Target="../media/image52.png"/><Relationship Id="rId1" Type="http://schemas.openxmlformats.org/officeDocument/2006/relationships/slideLayout" Target="../slideLayouts/slideLayout2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 Id="rId3" Type="http://schemas.openxmlformats.org/officeDocument/2006/relationships/image" Target="../media/image53.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hyperlink" Target="https://schfan.github.io/files/hotmobile6_0120.pdf" TargetMode="External"/><Relationship Id="rId4" Type="http://schemas.openxmlformats.org/officeDocument/2006/relationships/hyperlink" Target="mailto:schfan@google.com" TargetMode="External"/><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5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 Id="rId1" Type="http://schemas.openxmlformats.org/officeDocument/2006/relationships/slideLayout" Target="../slideLayouts/slideLayout27.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jpeg"/><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9" Type="http://schemas.openxmlformats.org/officeDocument/2006/relationships/image" Target="../media/image17.png"/><Relationship Id="rId20" Type="http://schemas.openxmlformats.org/officeDocument/2006/relationships/image" Target="../media/image28.png"/><Relationship Id="rId21" Type="http://schemas.openxmlformats.org/officeDocument/2006/relationships/image" Target="../media/image29.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png"/><Relationship Id="rId18" Type="http://schemas.openxmlformats.org/officeDocument/2006/relationships/image" Target="../media/image26.png"/><Relationship Id="rId19" Type="http://schemas.openxmlformats.org/officeDocument/2006/relationships/image" Target="../media/image27.png"/><Relationship Id="rId1" Type="http://schemas.openxmlformats.org/officeDocument/2006/relationships/slideLayout" Target="../slideLayouts/slideLayout27.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 Id="rId3"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372130" y="2040421"/>
            <a:ext cx="6082066" cy="1159799"/>
          </a:xfrm>
          <a:prstGeom prst="rect">
            <a:avLst/>
          </a:prstGeom>
        </p:spPr>
        <p:txBody>
          <a:bodyPr lIns="91425" tIns="91425" rIns="91425" bIns="91425" anchor="b" anchorCtr="0">
            <a:noAutofit/>
          </a:bodyPr>
          <a:lstStyle/>
          <a:p>
            <a:r>
              <a:rPr lang="en-US" altLang="zh-CN" sz="2800" dirty="0">
                <a:highlight>
                  <a:srgbClr val="FFCD00"/>
                </a:highlight>
                <a:latin typeface="Lora" panose="00000500000000000000" pitchFamily="2" charset="0"/>
                <a:sym typeface="Quattrocento Sans"/>
              </a:rPr>
              <a:t>Telepath</a:t>
            </a:r>
            <a:r>
              <a:rPr lang="en-US" altLang="zh-CN" sz="2800" dirty="0">
                <a:latin typeface="Lora" panose="00000500000000000000" pitchFamily="2" charset="0"/>
              </a:rPr>
              <a:t>: </a:t>
            </a:r>
            <a:r>
              <a:rPr lang="en-US" altLang="zh-CN" sz="2800" dirty="0" smtClean="0">
                <a:latin typeface="Lora" panose="00000500000000000000" pitchFamily="2" charset="0"/>
              </a:rPr>
              <a:t>Sensory Offloading for Wearable Devices</a:t>
            </a:r>
            <a:endParaRPr lang="en" sz="2800" dirty="0">
              <a:latin typeface="Lora" panose="00000500000000000000" pitchFamily="2" charset="0"/>
            </a:endParaRPr>
          </a:p>
        </p:txBody>
      </p:sp>
      <p:cxnSp>
        <p:nvCxnSpPr>
          <p:cNvPr id="15" name="Shape 94"/>
          <p:cNvCxnSpPr>
            <a:cxnSpLocks/>
          </p:cNvCxnSpPr>
          <p:nvPr/>
        </p:nvCxnSpPr>
        <p:spPr>
          <a:xfrm>
            <a:off x="-50490" y="3200637"/>
            <a:ext cx="6908490" cy="0"/>
          </a:xfrm>
          <a:prstGeom prst="straightConnector1">
            <a:avLst/>
          </a:prstGeom>
          <a:noFill/>
          <a:ln w="9525" cap="flat" cmpd="sng">
            <a:solidFill>
              <a:srgbClr val="CCCCCC"/>
            </a:solidFill>
            <a:prstDash val="solid"/>
            <a:round/>
            <a:headEnd type="none" w="lg" len="lg"/>
            <a:tailEnd type="none" w="lg" len="lg"/>
          </a:ln>
        </p:spPr>
      </p:cxnSp>
      <p:pic>
        <p:nvPicPr>
          <p:cNvPr id="17" name="Picture 2" descr="Image result for songchun f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497" y="3746878"/>
            <a:ext cx="165752" cy="165752"/>
          </a:xfrm>
          <a:prstGeom prst="ellipse">
            <a:avLst/>
          </a:prstGeom>
          <a:noFill/>
          <a:extLst>
            <a:ext uri="{909E8E84-426E-40dd-AFC4-6F175D3DCCD1}">
              <a14:hiddenFill xmlns:a14="http://schemas.microsoft.com/office/drawing/2010/main">
                <a:solidFill>
                  <a:srgbClr val="FFFFFF"/>
                </a:solidFill>
              </a14:hiddenFill>
            </a:ext>
          </a:extLst>
        </p:spPr>
      </p:pic>
      <p:pic>
        <p:nvPicPr>
          <p:cNvPr id="18" name="Picture 4" descr="Image result for qiuyun wa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7497" y="3954323"/>
            <a:ext cx="165752" cy="165752"/>
          </a:xfrm>
          <a:prstGeom prst="ellipse">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benjamin lee duk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109" b="26249"/>
          <a:stretch/>
        </p:blipFill>
        <p:spPr bwMode="auto">
          <a:xfrm>
            <a:off x="577497" y="4161768"/>
            <a:ext cx="164967" cy="164967"/>
          </a:xfrm>
          <a:prstGeom prst="ellipse">
            <a:avLst/>
          </a:prstGeom>
          <a:noFill/>
          <a:extLst>
            <a:ext uri="{909E8E84-426E-40dd-AFC4-6F175D3DCCD1}">
              <a14:hiddenFill xmlns:a14="http://schemas.microsoft.com/office/drawing/2010/main">
                <a:solidFill>
                  <a:srgbClr val="FFFFFF"/>
                </a:solidFill>
              </a14:hiddenFill>
            </a:ext>
          </a:extLst>
        </p:spPr>
      </p:pic>
      <p:sp>
        <p:nvSpPr>
          <p:cNvPr id="20" name="Subtitle 4"/>
          <p:cNvSpPr txBox="1">
            <a:spLocks/>
          </p:cNvSpPr>
          <p:nvPr/>
        </p:nvSpPr>
        <p:spPr>
          <a:xfrm>
            <a:off x="668057" y="3670948"/>
            <a:ext cx="1800197" cy="17526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dirty="0">
                <a:latin typeface="Quattrocento Sans" panose="020B0502050000020003" charset="0"/>
                <a:cs typeface="Calibri Light" panose="020F0302020204030204" pitchFamily="34" charset="0"/>
              </a:rPr>
              <a:t>Songchun Fan, </a:t>
            </a:r>
          </a:p>
          <a:p>
            <a:r>
              <a:rPr lang="en-US" dirty="0" err="1">
                <a:latin typeface="Quattrocento Sans" panose="020B0502050000020003" charset="0"/>
                <a:cs typeface="Calibri Light" panose="020F0302020204030204" pitchFamily="34" charset="0"/>
              </a:rPr>
              <a:t>Qiuyun</a:t>
            </a:r>
            <a:r>
              <a:rPr lang="en-US" dirty="0">
                <a:latin typeface="Quattrocento Sans" panose="020B0502050000020003" charset="0"/>
                <a:cs typeface="Calibri Light" panose="020F0302020204030204" pitchFamily="34" charset="0"/>
              </a:rPr>
              <a:t> </a:t>
            </a:r>
            <a:r>
              <a:rPr lang="en-US" altLang="zh-CN" dirty="0" err="1">
                <a:latin typeface="Quattrocento Sans" panose="020B0502050000020003" charset="0"/>
                <a:cs typeface="Calibri Light" panose="020F0302020204030204" pitchFamily="34" charset="0"/>
              </a:rPr>
              <a:t>Llull</a:t>
            </a:r>
            <a:r>
              <a:rPr lang="en-US" dirty="0">
                <a:latin typeface="Quattrocento Sans" panose="020B0502050000020003" charset="0"/>
                <a:cs typeface="Calibri Light" panose="020F0302020204030204" pitchFamily="34" charset="0"/>
              </a:rPr>
              <a:t>, </a:t>
            </a:r>
          </a:p>
          <a:p>
            <a:r>
              <a:rPr lang="en-US" dirty="0">
                <a:latin typeface="Quattrocento Sans" panose="020B0502050000020003" charset="0"/>
                <a:cs typeface="Calibri Light" panose="020F0302020204030204" pitchFamily="34" charset="0"/>
              </a:rPr>
              <a:t>Benjamin C. Lee</a:t>
            </a:r>
          </a:p>
          <a:p>
            <a:r>
              <a:rPr lang="en-US" dirty="0">
                <a:latin typeface="Quattrocento Sans" panose="020B0502050000020003" charset="0"/>
                <a:cs typeface="Calibri Light" panose="020F0302020204030204" pitchFamily="34" charset="0"/>
              </a:rPr>
              <a:t>Duke University</a:t>
            </a:r>
          </a:p>
        </p:txBody>
      </p:sp>
      <p:sp>
        <p:nvSpPr>
          <p:cNvPr id="6"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progressBar"/>
          <p:cNvSpPr/>
          <p:nvPr/>
        </p:nvSpPr>
        <p:spPr>
          <a:xfrm>
            <a:off x="0" y="5099050"/>
            <a:ext cx="236483"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8" name="TextBox 7"/>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cxnSp>
        <p:nvCxnSpPr>
          <p:cNvPr id="11" name="Shape 94"/>
          <p:cNvCxnSpPr>
            <a:cxnSpLocks/>
          </p:cNvCxnSpPr>
          <p:nvPr/>
        </p:nvCxnSpPr>
        <p:spPr>
          <a:xfrm flipV="1">
            <a:off x="479707" y="4360450"/>
            <a:ext cx="1594983" cy="15956"/>
          </a:xfrm>
          <a:prstGeom prst="straightConnector1">
            <a:avLst/>
          </a:prstGeom>
          <a:noFill/>
          <a:ln w="9525" cap="flat" cmpd="sng">
            <a:solidFill>
              <a:srgbClr val="CCCCCC"/>
            </a:solidFill>
            <a:prstDash val="solid"/>
            <a:round/>
            <a:headEnd type="none" w="lg" len="lg"/>
            <a:tailEnd type="none" w="lg" len="lg"/>
          </a:ln>
        </p:spPr>
      </p:cxnSp>
      <p:pic>
        <p:nvPicPr>
          <p:cNvPr id="3074" name="Picture 2" descr="Image result for duke universit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0512" y="4388141"/>
            <a:ext cx="128727" cy="1645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38251" y="922669"/>
            <a:ext cx="5695824" cy="435599"/>
          </a:xfrm>
          <a:prstGeom prst="rect">
            <a:avLst/>
          </a:prstGeom>
        </p:spPr>
        <p:txBody>
          <a:bodyPr lIns="91425" tIns="91425" rIns="91425" bIns="91425" anchor="ctr" anchorCtr="0">
            <a:noAutofit/>
          </a:bodyPr>
          <a:lstStyle/>
          <a:p>
            <a:r>
              <a:rPr lang="en-US" dirty="0"/>
              <a:t>Our Solution: Offload </a:t>
            </a:r>
            <a:r>
              <a:rPr lang="en-US" altLang="zh-CN" dirty="0"/>
              <a:t>Sensing + Computing</a:t>
            </a:r>
            <a:endParaRPr lang="en" dirty="0">
              <a:highlight>
                <a:srgbClr val="FFCD00"/>
              </a:highlight>
            </a:endParaRPr>
          </a:p>
        </p:txBody>
      </p:sp>
      <p:sp>
        <p:nvSpPr>
          <p:cNvPr id="112" name="Shape 112"/>
          <p:cNvSpPr txBox="1">
            <a:spLocks noGrp="1"/>
          </p:cNvSpPr>
          <p:nvPr>
            <p:ph type="body" idx="1"/>
          </p:nvPr>
        </p:nvSpPr>
        <p:spPr>
          <a:xfrm>
            <a:off x="238250" y="1616469"/>
            <a:ext cx="6809700" cy="3441305"/>
          </a:xfrm>
          <a:prstGeom prst="rect">
            <a:avLst/>
          </a:prstGeom>
        </p:spPr>
        <p:txBody>
          <a:bodyPr lIns="91425" tIns="91425" rIns="91425" bIns="91425" anchor="t" anchorCtr="0">
            <a:noAutofit/>
          </a:bodyPr>
          <a:lstStyle/>
          <a:p>
            <a:pPr marL="571500" indent="-342900">
              <a:spcBef>
                <a:spcPts val="0"/>
              </a:spcBef>
              <a:buClrTx/>
              <a:buFont typeface="Arial" panose="020B0604020202020204" pitchFamily="34" charset="0"/>
              <a:buChar char="•"/>
            </a:pPr>
            <a:r>
              <a:rPr lang="en-US" sz="1800" kern="1200" dirty="0">
                <a:highlight>
                  <a:srgbClr val="FFCD00"/>
                </a:highlight>
                <a:sym typeface="Arial"/>
              </a:rPr>
              <a:t>Observation</a:t>
            </a:r>
            <a:r>
              <a:rPr lang="en-US" sz="1800" dirty="0">
                <a:latin typeface="Quattrocento Sans" panose="020B0502050000020003" charset="0"/>
                <a:cs typeface="Calibri Light" panose="020F0302020204030204" pitchFamily="34" charset="0"/>
              </a:rPr>
              <a:t>: same user carries multiple devices </a:t>
            </a:r>
          </a:p>
          <a:p>
            <a:pPr marL="571500" indent="-342900">
              <a:spcBef>
                <a:spcPts val="0"/>
              </a:spcBef>
              <a:buClrTx/>
              <a:buFont typeface="Arial" panose="020B0604020202020204" pitchFamily="34" charset="0"/>
              <a:buChar char="•"/>
            </a:pPr>
            <a:endParaRPr lang="en-US" sz="1800" dirty="0">
              <a:latin typeface="Quattrocento Sans" panose="020B0502050000020003" charset="0"/>
              <a:cs typeface="Calibri Light" panose="020F0302020204030204" pitchFamily="34" charset="0"/>
            </a:endParaRPr>
          </a:p>
          <a:p>
            <a:pPr marL="571500" indent="-342900">
              <a:spcBef>
                <a:spcPts val="0"/>
              </a:spcBef>
              <a:buClrTx/>
              <a:buFont typeface="Arial" panose="020B0604020202020204" pitchFamily="34" charset="0"/>
              <a:buChar char="•"/>
            </a:pPr>
            <a:r>
              <a:rPr lang="en-US" sz="1800" dirty="0"/>
              <a:t>Motion signals on phone and watch are highly correlated</a:t>
            </a:r>
          </a:p>
          <a:p>
            <a:pPr marL="571500" indent="-342900">
              <a:spcBef>
                <a:spcPts val="0"/>
              </a:spcBef>
              <a:buClrTx/>
              <a:buFont typeface="Arial" panose="020B0604020202020204" pitchFamily="34" charset="0"/>
              <a:buChar char="•"/>
            </a:pPr>
            <a:endParaRPr lang="en-US" sz="1800" dirty="0">
              <a:latin typeface="Quattrocento Sans" panose="020B0502050000020003" charset="0"/>
              <a:cs typeface="Calibri Light" panose="020F0302020204030204" pitchFamily="34" charset="0"/>
            </a:endParaRPr>
          </a:p>
          <a:p>
            <a:pPr marL="571500" indent="-342900">
              <a:spcBef>
                <a:spcPts val="0"/>
              </a:spcBef>
              <a:buClrTx/>
              <a:buFont typeface="Arial" panose="020B0604020202020204" pitchFamily="34" charset="0"/>
              <a:buChar char="•"/>
            </a:pPr>
            <a:endParaRPr lang="en-US" sz="1800" dirty="0">
              <a:latin typeface="Quattrocento Sans" panose="020B0502050000020003" charset="0"/>
              <a:cs typeface="Calibri Light" panose="020F0302020204030204" pitchFamily="34" charset="0"/>
            </a:endParaRPr>
          </a:p>
          <a:p>
            <a:pPr marL="571500" indent="-342900">
              <a:spcBef>
                <a:spcPts val="0"/>
              </a:spcBef>
              <a:buClrTx/>
              <a:buFont typeface="Arial" panose="020B0604020202020204" pitchFamily="34" charset="0"/>
              <a:buChar char="•"/>
            </a:pPr>
            <a:endParaRPr lang="en-US" sz="1800" dirty="0">
              <a:latin typeface="Quattrocento Sans" panose="020B0502050000020003" charset="0"/>
              <a:cs typeface="Calibri Light" panose="020F0302020204030204" pitchFamily="34" charset="0"/>
            </a:endParaRPr>
          </a:p>
          <a:p>
            <a:pPr marL="571500" indent="-342900">
              <a:spcBef>
                <a:spcPts val="0"/>
              </a:spcBef>
              <a:buClrTx/>
              <a:buFont typeface="Arial" panose="020B0604020202020204" pitchFamily="34" charset="0"/>
              <a:buChar char="•"/>
            </a:pPr>
            <a:endParaRPr lang="en-US" sz="1800" dirty="0">
              <a:latin typeface="Quattrocento Sans" panose="020B0502050000020003" charset="0"/>
              <a:cs typeface="Calibri Light" panose="020F0302020204030204" pitchFamily="34" charset="0"/>
            </a:endParaRPr>
          </a:p>
          <a:p>
            <a:pPr marL="571500" indent="-342900">
              <a:spcBef>
                <a:spcPts val="0"/>
              </a:spcBef>
              <a:buClrTx/>
              <a:buFont typeface="Arial" panose="020B0604020202020204" pitchFamily="34" charset="0"/>
              <a:buChar char="•"/>
            </a:pPr>
            <a:endParaRPr lang="en-US" sz="1800" dirty="0">
              <a:latin typeface="Quattrocento Sans" panose="020B0502050000020003" charset="0"/>
              <a:cs typeface="Calibri Light" panose="020F0302020204030204" pitchFamily="34" charset="0"/>
            </a:endParaRPr>
          </a:p>
          <a:p>
            <a:pPr marL="571500" indent="-342900">
              <a:spcBef>
                <a:spcPts val="0"/>
              </a:spcBef>
              <a:buClrTx/>
              <a:buFont typeface="Arial" panose="020B0604020202020204" pitchFamily="34" charset="0"/>
              <a:buChar char="•"/>
            </a:pPr>
            <a:endParaRPr lang="en-US" sz="1800" dirty="0">
              <a:latin typeface="Quattrocento Sans" panose="020B0502050000020003" charset="0"/>
              <a:cs typeface="Calibri Light" panose="020F0302020204030204" pitchFamily="34" charset="0"/>
            </a:endParaRPr>
          </a:p>
          <a:p>
            <a:pPr marL="571500" indent="-342900">
              <a:spcBef>
                <a:spcPts val="0"/>
              </a:spcBef>
              <a:buClrTx/>
              <a:buFont typeface="Arial" panose="020B0604020202020204" pitchFamily="34" charset="0"/>
              <a:buChar char="•"/>
            </a:pPr>
            <a:endParaRPr lang="en-US" sz="1800" dirty="0">
              <a:latin typeface="Quattrocento Sans" panose="020B0502050000020003" charset="0"/>
              <a:cs typeface="Calibri Light" panose="020F0302020204030204" pitchFamily="34" charset="0"/>
            </a:endParaRPr>
          </a:p>
          <a:p>
            <a:pPr marL="571500" indent="-342900">
              <a:spcBef>
                <a:spcPts val="0"/>
              </a:spcBef>
              <a:buClrTx/>
              <a:buFont typeface="Arial" panose="020B0604020202020204" pitchFamily="34" charset="0"/>
              <a:buChar char="•"/>
            </a:pPr>
            <a:endParaRPr lang="en-US" sz="1800" dirty="0">
              <a:latin typeface="Quattrocento Sans" panose="020B0502050000020003" charset="0"/>
              <a:cs typeface="Calibri Light" panose="020F0302020204030204" pitchFamily="34" charset="0"/>
            </a:endParaRPr>
          </a:p>
          <a:p>
            <a:pPr marL="571500" indent="-342900">
              <a:spcBef>
                <a:spcPts val="0"/>
              </a:spcBef>
              <a:buClrTx/>
              <a:buFont typeface="Arial" panose="020B0604020202020204" pitchFamily="34" charset="0"/>
              <a:buChar char="•"/>
            </a:pPr>
            <a:r>
              <a:rPr lang="en-US" sz="1800" kern="1200" dirty="0">
                <a:highlight>
                  <a:srgbClr val="FFCD00"/>
                </a:highlight>
              </a:rPr>
              <a:t>Use phone to take over watch’s sensing and computing</a:t>
            </a:r>
          </a:p>
          <a:p>
            <a:pPr>
              <a:spcBef>
                <a:spcPts val="0"/>
              </a:spcBef>
              <a:buClr>
                <a:schemeClr val="dk1"/>
              </a:buClr>
              <a:buSzPct val="45833"/>
              <a:buNone/>
            </a:pPr>
            <a:endParaRPr sz="1800" kern="1200" dirty="0">
              <a:highlight>
                <a:srgbClr val="FFCD00"/>
              </a:highlight>
            </a:endParaRPr>
          </a:p>
          <a:p>
            <a:pPr>
              <a:spcBef>
                <a:spcPts val="0"/>
              </a:spcBef>
              <a:buClr>
                <a:schemeClr val="dk1"/>
              </a:buClr>
              <a:buSzPct val="45833"/>
              <a:buNone/>
            </a:pPr>
            <a:endParaRPr lang="en" sz="2000" dirty="0">
              <a:latin typeface="Quattrocento Sans" panose="020B0502050000020003" charset="0"/>
              <a:cs typeface="Calibri Light" panose="020F0302020204030204" pitchFamily="34" charset="0"/>
            </a:endParaRPr>
          </a:p>
          <a:p>
            <a:pPr>
              <a:spcBef>
                <a:spcPts val="0"/>
              </a:spcBef>
              <a:buNone/>
            </a:pPr>
            <a:endParaRPr sz="2000" dirty="0">
              <a:latin typeface="Quattrocento Sans" panose="020B0502050000020003" charset="0"/>
              <a:cs typeface="Calibri Light" panose="020F0302020204030204" pitchFamily="34" charset="0"/>
            </a:endParaRPr>
          </a:p>
        </p:txBody>
      </p:sp>
      <p:cxnSp>
        <p:nvCxnSpPr>
          <p:cNvPr id="9" name="Shape 124"/>
          <p:cNvCxnSpPr>
            <a:cxnSpLocks/>
          </p:cNvCxnSpPr>
          <p:nvPr/>
        </p:nvCxnSpPr>
        <p:spPr>
          <a:xfrm>
            <a:off x="5629275" y="1136466"/>
            <a:ext cx="2417818" cy="0"/>
          </a:xfrm>
          <a:prstGeom prst="straightConnector1">
            <a:avLst/>
          </a:prstGeom>
          <a:noFill/>
          <a:ln w="9525" cap="flat" cmpd="sng">
            <a:solidFill>
              <a:srgbClr val="CCCCCC"/>
            </a:solidFill>
            <a:prstDash val="solid"/>
            <a:round/>
            <a:headEnd type="none" w="lg" len="lg"/>
            <a:tailEnd type="none" w="lg" len="lg"/>
          </a:ln>
        </p:spPr>
      </p:cxnSp>
      <p:cxnSp>
        <p:nvCxnSpPr>
          <p:cNvPr id="11" name="Shape 124"/>
          <p:cNvCxnSpPr>
            <a:cxnSpLocks/>
            <a:endCxn id="111" idx="1"/>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pic>
        <p:nvPicPr>
          <p:cNvPr id="36" name="Picture 35"/>
          <p:cNvPicPr>
            <a:picLocks noChangeAspect="1"/>
          </p:cNvPicPr>
          <p:nvPr/>
        </p:nvPicPr>
        <p:blipFill>
          <a:blip r:embed="rId3"/>
          <a:stretch>
            <a:fillRect/>
          </a:stretch>
        </p:blipFill>
        <p:spPr>
          <a:xfrm>
            <a:off x="2032719" y="2554475"/>
            <a:ext cx="2792561" cy="1822391"/>
          </a:xfrm>
          <a:prstGeom prst="rect">
            <a:avLst/>
          </a:prstGeom>
        </p:spPr>
      </p:pic>
      <p:sp>
        <p:nvSpPr>
          <p:cNvPr id="5"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6" name="progressBar"/>
          <p:cNvSpPr/>
          <p:nvPr/>
        </p:nvSpPr>
        <p:spPr>
          <a:xfrm>
            <a:off x="0" y="5099050"/>
            <a:ext cx="2364828"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Tree>
    <p:extLst>
      <p:ext uri="{BB962C8B-B14F-4D97-AF65-F5344CB8AC3E}">
        <p14:creationId xmlns:p14="http://schemas.microsoft.com/office/powerpoint/2010/main" val="34621822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238251" y="937126"/>
            <a:ext cx="4676649" cy="435599"/>
          </a:xfrm>
          <a:prstGeom prst="rect">
            <a:avLst/>
          </a:prstGeom>
        </p:spPr>
        <p:txBody>
          <a:bodyPr lIns="91425" tIns="91425" rIns="91425" bIns="91425" anchor="ctr" anchorCtr="0">
            <a:noAutofit/>
          </a:bodyPr>
          <a:lstStyle/>
          <a:p>
            <a:pPr>
              <a:spcBef>
                <a:spcPts val="0"/>
              </a:spcBef>
              <a:buSzPct val="100000"/>
            </a:pPr>
            <a:r>
              <a:rPr lang="en-US" sz="2000" b="1" dirty="0">
                <a:latin typeface="Lora"/>
                <a:sym typeface="Lora"/>
              </a:rPr>
              <a:t>Solution: Let Phone Emulate Watch</a:t>
            </a:r>
            <a:endParaRPr lang="en" sz="2000" b="1" dirty="0">
              <a:latin typeface="Lora"/>
              <a:sym typeface="Lora"/>
            </a:endParaRPr>
          </a:p>
        </p:txBody>
      </p:sp>
      <p:pic>
        <p:nvPicPr>
          <p:cNvPr id="13" name="Picture 12"/>
          <p:cNvPicPr>
            <a:picLocks noChangeAspect="1"/>
          </p:cNvPicPr>
          <p:nvPr/>
        </p:nvPicPr>
        <p:blipFill rotWithShape="1">
          <a:blip r:embed="rId3"/>
          <a:srcRect l="1144" t="17989" r="3105" b="10890"/>
          <a:stretch/>
        </p:blipFill>
        <p:spPr>
          <a:xfrm>
            <a:off x="238251" y="1770637"/>
            <a:ext cx="6004324" cy="2440781"/>
          </a:xfrm>
          <a:prstGeom prst="rect">
            <a:avLst/>
          </a:prstGeom>
        </p:spPr>
      </p:pic>
      <p:sp>
        <p:nvSpPr>
          <p:cNvPr id="14" name="TextBox 13"/>
          <p:cNvSpPr txBox="1"/>
          <p:nvPr/>
        </p:nvSpPr>
        <p:spPr>
          <a:xfrm>
            <a:off x="2205443" y="1436346"/>
            <a:ext cx="716333" cy="307777"/>
          </a:xfrm>
          <a:prstGeom prst="rect">
            <a:avLst/>
          </a:prstGeom>
          <a:solidFill>
            <a:srgbClr val="FFFFFF"/>
          </a:solidFill>
          <a:ln>
            <a:solidFill>
              <a:schemeClr val="tx1"/>
            </a:solidFill>
          </a:ln>
        </p:spPr>
        <p:txBody>
          <a:bodyPr wrap="square" rtlCol="0">
            <a:spAutoFit/>
          </a:bodyPr>
          <a:lstStyle/>
          <a:p>
            <a:r>
              <a:rPr lang="en-US" dirty="0">
                <a:latin typeface="Quattrocento Sans" panose="020B0502050000020003" pitchFamily="34" charset="0"/>
              </a:rPr>
              <a:t>Watch</a:t>
            </a:r>
          </a:p>
        </p:txBody>
      </p:sp>
      <p:sp>
        <p:nvSpPr>
          <p:cNvPr id="15" name="TextBox 14"/>
          <p:cNvSpPr txBox="1"/>
          <p:nvPr/>
        </p:nvSpPr>
        <p:spPr>
          <a:xfrm>
            <a:off x="5387153" y="1422891"/>
            <a:ext cx="723900" cy="307777"/>
          </a:xfrm>
          <a:prstGeom prst="rect">
            <a:avLst/>
          </a:prstGeom>
          <a:solidFill>
            <a:srgbClr val="FFFFFF"/>
          </a:solidFill>
          <a:ln>
            <a:solidFill>
              <a:schemeClr val="tx1"/>
            </a:solidFill>
          </a:ln>
        </p:spPr>
        <p:txBody>
          <a:bodyPr wrap="square" rtlCol="0">
            <a:spAutoFit/>
          </a:bodyPr>
          <a:lstStyle/>
          <a:p>
            <a:r>
              <a:rPr lang="en-US" dirty="0">
                <a:latin typeface="Quattrocento Sans" panose="020B0502050000020003" pitchFamily="34" charset="0"/>
              </a:rPr>
              <a:t>Phone</a:t>
            </a:r>
          </a:p>
        </p:txBody>
      </p:sp>
      <p:sp>
        <p:nvSpPr>
          <p:cNvPr id="16" name="Rectangle 15"/>
          <p:cNvSpPr/>
          <p:nvPr/>
        </p:nvSpPr>
        <p:spPr>
          <a:xfrm>
            <a:off x="3261313" y="1335807"/>
            <a:ext cx="3258955" cy="29746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cxnSp>
        <p:nvCxnSpPr>
          <p:cNvPr id="17" name="Straight Arrow Connector 16"/>
          <p:cNvCxnSpPr>
            <a:cxnSpLocks/>
          </p:cNvCxnSpPr>
          <p:nvPr/>
        </p:nvCxnSpPr>
        <p:spPr>
          <a:xfrm flipH="1">
            <a:off x="3075064" y="1888792"/>
            <a:ext cx="648179" cy="0"/>
          </a:xfrm>
          <a:prstGeom prst="straightConnector1">
            <a:avLst/>
          </a:prstGeom>
          <a:ln>
            <a:solidFill>
              <a:srgbClr val="FFC000"/>
            </a:solidFill>
            <a:tailEnd type="arrow"/>
          </a:ln>
        </p:spPr>
        <p:style>
          <a:lnRef idx="2">
            <a:schemeClr val="accent2"/>
          </a:lnRef>
          <a:fillRef idx="1">
            <a:schemeClr val="lt1"/>
          </a:fillRef>
          <a:effectRef idx="0">
            <a:schemeClr val="accent2"/>
          </a:effectRef>
          <a:fontRef idx="minor">
            <a:schemeClr val="dk1"/>
          </a:fontRef>
        </p:style>
      </p:cxnSp>
      <p:sp>
        <p:nvSpPr>
          <p:cNvPr id="18" name="TextBox 17"/>
          <p:cNvSpPr txBox="1"/>
          <p:nvPr/>
        </p:nvSpPr>
        <p:spPr>
          <a:xfrm>
            <a:off x="3065578" y="1585510"/>
            <a:ext cx="960908"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rgbClr val="FFC000"/>
                </a:solidFill>
                <a:latin typeface="Quattrocento Sans" panose="020B0502050000020003" pitchFamily="34" charset="0"/>
              </a:rPr>
              <a:t>Predict</a:t>
            </a:r>
          </a:p>
        </p:txBody>
      </p:sp>
      <p:cxnSp>
        <p:nvCxnSpPr>
          <p:cNvPr id="21" name="Shape 124"/>
          <p:cNvCxnSpPr>
            <a:cxnSpLocks/>
          </p:cNvCxnSpPr>
          <p:nvPr/>
        </p:nvCxnSpPr>
        <p:spPr>
          <a:xfrm>
            <a:off x="4695825" y="1136466"/>
            <a:ext cx="3351268" cy="0"/>
          </a:xfrm>
          <a:prstGeom prst="straightConnector1">
            <a:avLst/>
          </a:prstGeom>
          <a:noFill/>
          <a:ln w="9525" cap="flat" cmpd="sng">
            <a:solidFill>
              <a:srgbClr val="CCCCCC"/>
            </a:solidFill>
            <a:prstDash val="solid"/>
            <a:round/>
            <a:headEnd type="none" w="lg" len="lg"/>
            <a:tailEnd type="none" w="lg" len="lg"/>
          </a:ln>
        </p:spPr>
      </p:cxnSp>
      <p:cxnSp>
        <p:nvCxnSpPr>
          <p:cNvPr id="22" name="Shape 124"/>
          <p:cNvCxnSpPr>
            <a:cxnSpLocks/>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sp>
        <p:nvSpPr>
          <p:cNvPr id="24" name="Shape 112"/>
          <p:cNvSpPr txBox="1">
            <a:spLocks/>
          </p:cNvSpPr>
          <p:nvPr/>
        </p:nvSpPr>
        <p:spPr>
          <a:xfrm>
            <a:off x="238250" y="1616469"/>
            <a:ext cx="6809700" cy="3441305"/>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571500" indent="-342900">
              <a:buFont typeface="Arial" panose="020B0604020202020204" pitchFamily="34" charset="0"/>
              <a:buChar char="•"/>
            </a:pPr>
            <a:endParaRPr lang="en-US" sz="1800" dirty="0">
              <a:latin typeface="Quattrocento Sans" panose="020B0502050000020003"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charset="0"/>
              <a:cs typeface="Calibri Light" panose="020F0302020204030204" pitchFamily="34" charset="0"/>
            </a:endParaRPr>
          </a:p>
          <a:p>
            <a:pPr marL="571500" indent="-342900">
              <a:buFont typeface="Arial" panose="020B0604020202020204" pitchFamily="34" charset="0"/>
              <a:buChar char="•"/>
            </a:pPr>
            <a:r>
              <a:rPr lang="en-US" sz="1800" kern="1200" dirty="0">
                <a:highlight>
                  <a:srgbClr val="FFCD00"/>
                </a:highlight>
                <a:latin typeface="Quattrocento Sans" panose="020B0502050000020003" pitchFamily="34" charset="0"/>
              </a:rPr>
              <a:t>Step 1: Predict what the watch senses</a:t>
            </a:r>
          </a:p>
          <a:p>
            <a:pPr>
              <a:buClr>
                <a:schemeClr val="dk1"/>
              </a:buClr>
              <a:buSzPct val="45833"/>
            </a:pPr>
            <a:endParaRPr lang="en-US" sz="1800" kern="1200" dirty="0">
              <a:highlight>
                <a:srgbClr val="FFCD00"/>
              </a:highlight>
              <a:latin typeface="Quattrocento Sans" panose="020B0502050000020003" pitchFamily="34" charset="0"/>
            </a:endParaRPr>
          </a:p>
          <a:p>
            <a:pPr>
              <a:buClr>
                <a:schemeClr val="dk1"/>
              </a:buClr>
              <a:buSzPct val="45833"/>
            </a:pPr>
            <a:endParaRPr lang="en-US" sz="2000" dirty="0">
              <a:latin typeface="Quattrocento Sans" panose="020B0502050000020003" charset="0"/>
              <a:cs typeface="Calibri Light" panose="020F0302020204030204" pitchFamily="34" charset="0"/>
            </a:endParaRPr>
          </a:p>
          <a:p>
            <a:endParaRPr lang="en-US" sz="2000" dirty="0">
              <a:latin typeface="Quattrocento Sans" panose="020B0502050000020003" charset="0"/>
              <a:cs typeface="Calibri Light" panose="020F0302020204030204" pitchFamily="34" charset="0"/>
            </a:endParaRPr>
          </a:p>
        </p:txBody>
      </p:sp>
      <p:sp>
        <p:nvSpPr>
          <p:cNvPr id="6"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progressBar"/>
          <p:cNvSpPr/>
          <p:nvPr/>
        </p:nvSpPr>
        <p:spPr>
          <a:xfrm>
            <a:off x="0" y="5099050"/>
            <a:ext cx="2601310"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238251" y="937126"/>
            <a:ext cx="4676649" cy="435599"/>
          </a:xfrm>
          <a:prstGeom prst="rect">
            <a:avLst/>
          </a:prstGeom>
        </p:spPr>
        <p:txBody>
          <a:bodyPr lIns="91425" tIns="91425" rIns="91425" bIns="91425" anchor="ctr" anchorCtr="0">
            <a:noAutofit/>
          </a:bodyPr>
          <a:lstStyle/>
          <a:p>
            <a:pPr>
              <a:spcBef>
                <a:spcPts val="0"/>
              </a:spcBef>
              <a:buSzPct val="100000"/>
            </a:pPr>
            <a:r>
              <a:rPr lang="en-US" sz="2000" b="1" dirty="0">
                <a:latin typeface="Lora"/>
              </a:rPr>
              <a:t>Solution: Let Phone Emulate Watch</a:t>
            </a:r>
            <a:endParaRPr lang="en" sz="2000" b="1" dirty="0">
              <a:latin typeface="Lora"/>
            </a:endParaRPr>
          </a:p>
        </p:txBody>
      </p:sp>
      <p:pic>
        <p:nvPicPr>
          <p:cNvPr id="13" name="Picture 12"/>
          <p:cNvPicPr>
            <a:picLocks noChangeAspect="1"/>
          </p:cNvPicPr>
          <p:nvPr/>
        </p:nvPicPr>
        <p:blipFill rotWithShape="1">
          <a:blip r:embed="rId3"/>
          <a:srcRect l="1144" t="17989" r="3105" b="10890"/>
          <a:stretch/>
        </p:blipFill>
        <p:spPr>
          <a:xfrm>
            <a:off x="238251" y="1770637"/>
            <a:ext cx="6004324" cy="2440781"/>
          </a:xfrm>
          <a:prstGeom prst="rect">
            <a:avLst/>
          </a:prstGeom>
        </p:spPr>
      </p:pic>
      <p:sp>
        <p:nvSpPr>
          <p:cNvPr id="14" name="TextBox 13"/>
          <p:cNvSpPr txBox="1"/>
          <p:nvPr/>
        </p:nvSpPr>
        <p:spPr>
          <a:xfrm>
            <a:off x="2205443" y="1436346"/>
            <a:ext cx="716333" cy="307777"/>
          </a:xfrm>
          <a:prstGeom prst="rect">
            <a:avLst/>
          </a:prstGeom>
          <a:solidFill>
            <a:srgbClr val="FFFFFF"/>
          </a:solidFill>
          <a:ln>
            <a:solidFill>
              <a:schemeClr val="tx1"/>
            </a:solidFill>
          </a:ln>
        </p:spPr>
        <p:txBody>
          <a:bodyPr wrap="square" rtlCol="0">
            <a:spAutoFit/>
          </a:bodyPr>
          <a:lstStyle/>
          <a:p>
            <a:r>
              <a:rPr lang="en-US" dirty="0">
                <a:latin typeface="Quattrocento Sans" panose="020B0502050000020003" pitchFamily="34" charset="0"/>
              </a:rPr>
              <a:t>Watch</a:t>
            </a:r>
          </a:p>
        </p:txBody>
      </p:sp>
      <p:sp>
        <p:nvSpPr>
          <p:cNvPr id="15" name="TextBox 14"/>
          <p:cNvSpPr txBox="1"/>
          <p:nvPr/>
        </p:nvSpPr>
        <p:spPr>
          <a:xfrm>
            <a:off x="5387153" y="1422891"/>
            <a:ext cx="723900" cy="307777"/>
          </a:xfrm>
          <a:prstGeom prst="rect">
            <a:avLst/>
          </a:prstGeom>
          <a:solidFill>
            <a:srgbClr val="FFFFFF"/>
          </a:solidFill>
          <a:ln>
            <a:solidFill>
              <a:schemeClr val="tx1"/>
            </a:solidFill>
          </a:ln>
        </p:spPr>
        <p:txBody>
          <a:bodyPr wrap="square" rtlCol="0">
            <a:spAutoFit/>
          </a:bodyPr>
          <a:lstStyle/>
          <a:p>
            <a:r>
              <a:rPr lang="en-US" dirty="0">
                <a:latin typeface="Quattrocento Sans" panose="020B0502050000020003" pitchFamily="34" charset="0"/>
              </a:rPr>
              <a:t>Phone</a:t>
            </a:r>
          </a:p>
        </p:txBody>
      </p:sp>
      <p:cxnSp>
        <p:nvCxnSpPr>
          <p:cNvPr id="17" name="Straight Arrow Connector 16"/>
          <p:cNvCxnSpPr>
            <a:cxnSpLocks/>
          </p:cNvCxnSpPr>
          <p:nvPr/>
        </p:nvCxnSpPr>
        <p:spPr>
          <a:xfrm flipH="1">
            <a:off x="3075064" y="1888792"/>
            <a:ext cx="648179" cy="0"/>
          </a:xfrm>
          <a:prstGeom prst="straightConnector1">
            <a:avLst/>
          </a:prstGeom>
          <a:ln>
            <a:solidFill>
              <a:srgbClr val="FFC000"/>
            </a:solidFill>
            <a:tailEnd type="arrow"/>
          </a:ln>
        </p:spPr>
        <p:style>
          <a:lnRef idx="2">
            <a:schemeClr val="accent2"/>
          </a:lnRef>
          <a:fillRef idx="1">
            <a:schemeClr val="lt1"/>
          </a:fillRef>
          <a:effectRef idx="0">
            <a:schemeClr val="accent2"/>
          </a:effectRef>
          <a:fontRef idx="minor">
            <a:schemeClr val="dk1"/>
          </a:fontRef>
        </p:style>
      </p:cxnSp>
      <p:sp>
        <p:nvSpPr>
          <p:cNvPr id="18" name="TextBox 17"/>
          <p:cNvSpPr txBox="1"/>
          <p:nvPr/>
        </p:nvSpPr>
        <p:spPr>
          <a:xfrm>
            <a:off x="3065578" y="1585510"/>
            <a:ext cx="960908"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rgbClr val="FFC000"/>
                </a:solidFill>
                <a:latin typeface="Quattrocento Sans" panose="020B0502050000020003" pitchFamily="34" charset="0"/>
              </a:rPr>
              <a:t>Predict</a:t>
            </a:r>
          </a:p>
        </p:txBody>
      </p:sp>
      <p:cxnSp>
        <p:nvCxnSpPr>
          <p:cNvPr id="21" name="Shape 124"/>
          <p:cNvCxnSpPr>
            <a:cxnSpLocks/>
          </p:cNvCxnSpPr>
          <p:nvPr/>
        </p:nvCxnSpPr>
        <p:spPr>
          <a:xfrm>
            <a:off x="4695825" y="1136466"/>
            <a:ext cx="3351268" cy="0"/>
          </a:xfrm>
          <a:prstGeom prst="straightConnector1">
            <a:avLst/>
          </a:prstGeom>
          <a:noFill/>
          <a:ln w="9525" cap="flat" cmpd="sng">
            <a:solidFill>
              <a:srgbClr val="CCCCCC"/>
            </a:solidFill>
            <a:prstDash val="solid"/>
            <a:round/>
            <a:headEnd type="none" w="lg" len="lg"/>
            <a:tailEnd type="none" w="lg" len="lg"/>
          </a:ln>
        </p:spPr>
      </p:cxnSp>
      <p:cxnSp>
        <p:nvCxnSpPr>
          <p:cNvPr id="22" name="Shape 124"/>
          <p:cNvCxnSpPr>
            <a:cxnSpLocks/>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sp>
        <p:nvSpPr>
          <p:cNvPr id="24" name="Shape 112"/>
          <p:cNvSpPr txBox="1">
            <a:spLocks/>
          </p:cNvSpPr>
          <p:nvPr/>
        </p:nvSpPr>
        <p:spPr>
          <a:xfrm>
            <a:off x="238250" y="1616469"/>
            <a:ext cx="6809700" cy="3441305"/>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r>
              <a:rPr lang="en-US" sz="1800" kern="1200" dirty="0">
                <a:highlight>
                  <a:srgbClr val="FFCD00"/>
                </a:highlight>
                <a:latin typeface="Quattrocento Sans" panose="020B0502050000020003" pitchFamily="34" charset="0"/>
              </a:rPr>
              <a:t>Step 1: Predict what the watch senses</a:t>
            </a:r>
          </a:p>
          <a:p>
            <a:pPr>
              <a:buClr>
                <a:schemeClr val="dk1"/>
              </a:buClr>
              <a:buSzPct val="45833"/>
            </a:pPr>
            <a:endParaRPr lang="en-US" sz="1800" kern="1200" dirty="0">
              <a:highlight>
                <a:srgbClr val="FFCD00"/>
              </a:highlight>
              <a:latin typeface="Quattrocento Sans" panose="020B0502050000020003" pitchFamily="34" charset="0"/>
            </a:endParaRPr>
          </a:p>
          <a:p>
            <a:pPr>
              <a:buClr>
                <a:schemeClr val="dk1"/>
              </a:buClr>
              <a:buSzPct val="45833"/>
            </a:pPr>
            <a:endParaRPr lang="en-US" sz="2000" dirty="0">
              <a:latin typeface="Quattrocento Sans" panose="020B0502050000020003" pitchFamily="34" charset="0"/>
              <a:cs typeface="Calibri Light" panose="020F0302020204030204" pitchFamily="34" charset="0"/>
            </a:endParaRPr>
          </a:p>
          <a:p>
            <a:endParaRPr lang="en-US" sz="2000" dirty="0">
              <a:latin typeface="Quattrocento Sans" panose="020B0502050000020003" pitchFamily="34" charset="0"/>
              <a:cs typeface="Calibri Light" panose="020F0302020204030204" pitchFamily="34" charset="0"/>
            </a:endParaRPr>
          </a:p>
        </p:txBody>
      </p:sp>
      <p:sp>
        <p:nvSpPr>
          <p:cNvPr id="6"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progressBar"/>
          <p:cNvSpPr/>
          <p:nvPr/>
        </p:nvSpPr>
        <p:spPr>
          <a:xfrm>
            <a:off x="0" y="5099050"/>
            <a:ext cx="2837793"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8" name="TextBox 7"/>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Tree>
    <p:extLst>
      <p:ext uri="{BB962C8B-B14F-4D97-AF65-F5344CB8AC3E}">
        <p14:creationId xmlns:p14="http://schemas.microsoft.com/office/powerpoint/2010/main" val="19879367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238251" y="937126"/>
            <a:ext cx="4676649" cy="435599"/>
          </a:xfrm>
          <a:prstGeom prst="rect">
            <a:avLst/>
          </a:prstGeom>
        </p:spPr>
        <p:txBody>
          <a:bodyPr lIns="91425" tIns="91425" rIns="91425" bIns="91425" anchor="ctr" anchorCtr="0">
            <a:noAutofit/>
          </a:bodyPr>
          <a:lstStyle/>
          <a:p>
            <a:pPr>
              <a:spcBef>
                <a:spcPts val="0"/>
              </a:spcBef>
              <a:buSzPct val="100000"/>
            </a:pPr>
            <a:r>
              <a:rPr lang="en-US" sz="2000" b="1" dirty="0">
                <a:latin typeface="Lora"/>
              </a:rPr>
              <a:t>Solution: Let Phone Emulate Watch</a:t>
            </a:r>
            <a:endParaRPr lang="en" sz="2000" b="1" dirty="0">
              <a:latin typeface="Lora"/>
            </a:endParaRPr>
          </a:p>
        </p:txBody>
      </p:sp>
      <p:cxnSp>
        <p:nvCxnSpPr>
          <p:cNvPr id="21" name="Shape 124"/>
          <p:cNvCxnSpPr>
            <a:cxnSpLocks/>
          </p:cNvCxnSpPr>
          <p:nvPr/>
        </p:nvCxnSpPr>
        <p:spPr>
          <a:xfrm>
            <a:off x="4695825" y="1136466"/>
            <a:ext cx="3351268" cy="0"/>
          </a:xfrm>
          <a:prstGeom prst="straightConnector1">
            <a:avLst/>
          </a:prstGeom>
          <a:noFill/>
          <a:ln w="9525" cap="flat" cmpd="sng">
            <a:solidFill>
              <a:srgbClr val="CCCCCC"/>
            </a:solidFill>
            <a:prstDash val="solid"/>
            <a:round/>
            <a:headEnd type="none" w="lg" len="lg"/>
            <a:tailEnd type="none" w="lg" len="lg"/>
          </a:ln>
        </p:spPr>
      </p:cxnSp>
      <p:cxnSp>
        <p:nvCxnSpPr>
          <p:cNvPr id="22" name="Shape 124"/>
          <p:cNvCxnSpPr>
            <a:cxnSpLocks/>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sp>
        <p:nvSpPr>
          <p:cNvPr id="24" name="Shape 112"/>
          <p:cNvSpPr txBox="1">
            <a:spLocks/>
          </p:cNvSpPr>
          <p:nvPr/>
        </p:nvSpPr>
        <p:spPr>
          <a:xfrm>
            <a:off x="238250" y="1616469"/>
            <a:ext cx="6809700" cy="3441305"/>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r>
              <a:rPr lang="en-US" sz="1800" kern="1200" dirty="0">
                <a:highlight>
                  <a:srgbClr val="FFCD00"/>
                </a:highlight>
                <a:latin typeface="Quattrocento Sans" panose="020B0502050000020003" pitchFamily="34" charset="0"/>
              </a:rPr>
              <a:t>Step 2: Activity recognition with watch’s model</a:t>
            </a:r>
          </a:p>
          <a:p>
            <a:pPr>
              <a:buClr>
                <a:schemeClr val="dk1"/>
              </a:buClr>
              <a:buSzPct val="45833"/>
            </a:pPr>
            <a:endParaRPr lang="en-US" sz="1800" kern="1200" dirty="0">
              <a:highlight>
                <a:srgbClr val="FFCD00"/>
              </a:highlight>
              <a:latin typeface="Quattrocento Sans" panose="020B0502050000020003" pitchFamily="34" charset="0"/>
            </a:endParaRPr>
          </a:p>
          <a:p>
            <a:pPr>
              <a:buClr>
                <a:schemeClr val="dk1"/>
              </a:buClr>
              <a:buSzPct val="45833"/>
            </a:pPr>
            <a:endParaRPr lang="en-US" sz="2000" dirty="0">
              <a:latin typeface="Quattrocento Sans" panose="020B0502050000020003" pitchFamily="34" charset="0"/>
              <a:cs typeface="Calibri Light" panose="020F0302020204030204" pitchFamily="34" charset="0"/>
            </a:endParaRPr>
          </a:p>
          <a:p>
            <a:endParaRPr lang="en-US" sz="2000" dirty="0">
              <a:latin typeface="Quattrocento Sans" panose="020B0502050000020003" pitchFamily="34" charset="0"/>
              <a:cs typeface="Calibri Light" panose="020F0302020204030204" pitchFamily="34" charset="0"/>
            </a:endParaRPr>
          </a:p>
        </p:txBody>
      </p:sp>
      <p:grpSp>
        <p:nvGrpSpPr>
          <p:cNvPr id="12" name="Group 11"/>
          <p:cNvGrpSpPr/>
          <p:nvPr/>
        </p:nvGrpSpPr>
        <p:grpSpPr>
          <a:xfrm>
            <a:off x="104621" y="1907793"/>
            <a:ext cx="920641" cy="1838213"/>
            <a:chOff x="5505477" y="2385597"/>
            <a:chExt cx="1043637" cy="2083795"/>
          </a:xfrm>
        </p:grpSpPr>
        <p:pic>
          <p:nvPicPr>
            <p:cNvPr id="19" name="Picture 2" descr="Smartwatch-EC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V="1">
              <a:off x="5505477" y="2385597"/>
              <a:ext cx="1043637" cy="208379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5726242" y="3177915"/>
              <a:ext cx="614597" cy="479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grpSp>
      <p:sp>
        <p:nvSpPr>
          <p:cNvPr id="6"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progressBar"/>
          <p:cNvSpPr/>
          <p:nvPr/>
        </p:nvSpPr>
        <p:spPr>
          <a:xfrm>
            <a:off x="0" y="5099050"/>
            <a:ext cx="3074276"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8" name="TextBox 7"/>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Tree>
    <p:extLst>
      <p:ext uri="{BB962C8B-B14F-4D97-AF65-F5344CB8AC3E}">
        <p14:creationId xmlns:p14="http://schemas.microsoft.com/office/powerpoint/2010/main" val="273877789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238251" y="937126"/>
            <a:ext cx="4676649" cy="435599"/>
          </a:xfrm>
          <a:prstGeom prst="rect">
            <a:avLst/>
          </a:prstGeom>
        </p:spPr>
        <p:txBody>
          <a:bodyPr lIns="91425" tIns="91425" rIns="91425" bIns="91425" anchor="ctr" anchorCtr="0">
            <a:noAutofit/>
          </a:bodyPr>
          <a:lstStyle/>
          <a:p>
            <a:r>
              <a:rPr lang="en-US" sz="2000" b="1" dirty="0">
                <a:latin typeface="Lora"/>
              </a:rPr>
              <a:t>Solution: Let Phone Emulate Watch</a:t>
            </a:r>
            <a:endParaRPr lang="en" sz="2000" b="1" dirty="0">
              <a:latin typeface="Lora"/>
            </a:endParaRPr>
          </a:p>
        </p:txBody>
      </p:sp>
      <p:cxnSp>
        <p:nvCxnSpPr>
          <p:cNvPr id="21" name="Shape 124"/>
          <p:cNvCxnSpPr>
            <a:cxnSpLocks/>
          </p:cNvCxnSpPr>
          <p:nvPr/>
        </p:nvCxnSpPr>
        <p:spPr>
          <a:xfrm>
            <a:off x="4695825" y="1136466"/>
            <a:ext cx="3351268" cy="0"/>
          </a:xfrm>
          <a:prstGeom prst="straightConnector1">
            <a:avLst/>
          </a:prstGeom>
          <a:noFill/>
          <a:ln w="9525" cap="flat" cmpd="sng">
            <a:solidFill>
              <a:srgbClr val="CCCCCC"/>
            </a:solidFill>
            <a:prstDash val="solid"/>
            <a:round/>
            <a:headEnd type="none" w="lg" len="lg"/>
            <a:tailEnd type="none" w="lg" len="lg"/>
          </a:ln>
        </p:spPr>
      </p:cxnSp>
      <p:cxnSp>
        <p:nvCxnSpPr>
          <p:cNvPr id="22" name="Shape 124"/>
          <p:cNvCxnSpPr>
            <a:cxnSpLocks/>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sp>
        <p:nvSpPr>
          <p:cNvPr id="24" name="Shape 112"/>
          <p:cNvSpPr txBox="1">
            <a:spLocks/>
          </p:cNvSpPr>
          <p:nvPr/>
        </p:nvSpPr>
        <p:spPr>
          <a:xfrm>
            <a:off x="238250" y="1616469"/>
            <a:ext cx="6809700" cy="3441305"/>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r>
              <a:rPr lang="en-US" sz="1800" kern="1200" dirty="0">
                <a:highlight>
                  <a:srgbClr val="FFCD00"/>
                </a:highlight>
                <a:latin typeface="Quattrocento Sans" panose="020B0502050000020003" pitchFamily="34" charset="0"/>
              </a:rPr>
              <a:t>Step 2: Activity recognition with watch’s model</a:t>
            </a:r>
          </a:p>
          <a:p>
            <a:pPr>
              <a:buClr>
                <a:schemeClr val="dk1"/>
              </a:buClr>
              <a:buSzPct val="45833"/>
            </a:pPr>
            <a:endParaRPr lang="en-US" sz="1800" kern="1200" dirty="0">
              <a:highlight>
                <a:srgbClr val="FFCD00"/>
              </a:highlight>
              <a:latin typeface="Quattrocento Sans" panose="020B0502050000020003" pitchFamily="34" charset="0"/>
            </a:endParaRPr>
          </a:p>
          <a:p>
            <a:pPr>
              <a:buClr>
                <a:schemeClr val="dk1"/>
              </a:buClr>
              <a:buSzPct val="45833"/>
            </a:pPr>
            <a:endParaRPr lang="en-US" sz="2000" dirty="0">
              <a:latin typeface="Quattrocento Sans" panose="020B0502050000020003" pitchFamily="34" charset="0"/>
              <a:cs typeface="Calibri Light" panose="020F0302020204030204" pitchFamily="34" charset="0"/>
            </a:endParaRPr>
          </a:p>
          <a:p>
            <a:endParaRPr lang="en-US" sz="2000" dirty="0">
              <a:latin typeface="Quattrocento Sans" panose="020B0502050000020003" pitchFamily="34" charset="0"/>
              <a:cs typeface="Calibri Light" panose="020F0302020204030204" pitchFamily="34" charset="0"/>
            </a:endParaRPr>
          </a:p>
        </p:txBody>
      </p:sp>
      <p:grpSp>
        <p:nvGrpSpPr>
          <p:cNvPr id="12" name="Group 11"/>
          <p:cNvGrpSpPr/>
          <p:nvPr/>
        </p:nvGrpSpPr>
        <p:grpSpPr>
          <a:xfrm>
            <a:off x="104621" y="1907793"/>
            <a:ext cx="920641" cy="1838213"/>
            <a:chOff x="5505477" y="2385597"/>
            <a:chExt cx="1043637" cy="2083795"/>
          </a:xfrm>
        </p:grpSpPr>
        <p:pic>
          <p:nvPicPr>
            <p:cNvPr id="19" name="Picture 2" descr="Smartwatch-EC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V="1">
              <a:off x="5505477" y="2385597"/>
              <a:ext cx="1043637" cy="208379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5726242" y="3177915"/>
              <a:ext cx="614597" cy="479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grpSp>
      <p:grpSp>
        <p:nvGrpSpPr>
          <p:cNvPr id="30" name="Group 29"/>
          <p:cNvGrpSpPr/>
          <p:nvPr/>
        </p:nvGrpSpPr>
        <p:grpSpPr>
          <a:xfrm>
            <a:off x="950445" y="1702880"/>
            <a:ext cx="4140786" cy="2406652"/>
            <a:chOff x="1731306" y="2660819"/>
            <a:chExt cx="4459194" cy="2591713"/>
          </a:xfrm>
        </p:grpSpPr>
        <p:grpSp>
          <p:nvGrpSpPr>
            <p:cNvPr id="31" name="Group 30"/>
            <p:cNvGrpSpPr/>
            <p:nvPr/>
          </p:nvGrpSpPr>
          <p:grpSpPr>
            <a:xfrm>
              <a:off x="1731306" y="2660819"/>
              <a:ext cx="4459194" cy="2591713"/>
              <a:chOff x="475358" y="2637827"/>
              <a:chExt cx="4459194" cy="2591713"/>
            </a:xfrm>
          </p:grpSpPr>
          <p:pic>
            <p:nvPicPr>
              <p:cNvPr id="33" name="Picture 32"/>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75358" y="2637827"/>
                <a:ext cx="4459194" cy="2591713"/>
              </a:xfrm>
              <a:prstGeom prst="rect">
                <a:avLst/>
              </a:prstGeom>
            </p:spPr>
          </p:pic>
          <p:sp>
            <p:nvSpPr>
              <p:cNvPr id="34" name="TextBox 33"/>
              <p:cNvSpPr txBox="1"/>
              <p:nvPr/>
            </p:nvSpPr>
            <p:spPr>
              <a:xfrm>
                <a:off x="2998033" y="4113991"/>
                <a:ext cx="766808" cy="331444"/>
              </a:xfrm>
              <a:prstGeom prst="rect">
                <a:avLst/>
              </a:prstGeom>
              <a:solidFill>
                <a:srgbClr val="FFFFFF"/>
              </a:solidFill>
              <a:ln>
                <a:solidFill>
                  <a:schemeClr val="tx1"/>
                </a:solidFill>
              </a:ln>
            </p:spPr>
            <p:txBody>
              <a:bodyPr wrap="none" rtlCol="0">
                <a:spAutoFit/>
              </a:bodyPr>
              <a:lstStyle/>
              <a:p>
                <a:r>
                  <a:rPr lang="en-US" dirty="0">
                    <a:latin typeface="Quattrocento Sans" panose="020B0502050000020003" pitchFamily="34" charset="0"/>
                  </a:rPr>
                  <a:t>Watch</a:t>
                </a:r>
              </a:p>
            </p:txBody>
          </p:sp>
        </p:grpSp>
        <p:sp>
          <p:nvSpPr>
            <p:cNvPr id="32" name="TextBox 31"/>
            <p:cNvSpPr txBox="1"/>
            <p:nvPr/>
          </p:nvSpPr>
          <p:spPr>
            <a:xfrm rot="16200000">
              <a:off x="5025516" y="3573316"/>
              <a:ext cx="1698992" cy="364587"/>
            </a:xfrm>
            <a:prstGeom prst="rect">
              <a:avLst/>
            </a:prstGeom>
            <a:solidFill>
              <a:srgbClr val="FFFFFF"/>
            </a:solidFill>
          </p:spPr>
          <p:txBody>
            <a:bodyPr wrap="none" rtlCol="0">
              <a:spAutoFit/>
            </a:bodyPr>
            <a:lstStyle/>
            <a:p>
              <a:r>
                <a:rPr lang="en-US" sz="1600" dirty="0">
                  <a:latin typeface="Quattrocento Sans" panose="020B0502050000020003" pitchFamily="34" charset="0"/>
                </a:rPr>
                <a:t>Biking   Running</a:t>
              </a:r>
            </a:p>
          </p:txBody>
        </p:sp>
      </p:grpSp>
      <p:sp>
        <p:nvSpPr>
          <p:cNvPr id="6"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progressBar"/>
          <p:cNvSpPr/>
          <p:nvPr/>
        </p:nvSpPr>
        <p:spPr>
          <a:xfrm>
            <a:off x="0" y="5099050"/>
            <a:ext cx="3310759"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8" name="TextBox 7"/>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Tree>
    <p:extLst>
      <p:ext uri="{BB962C8B-B14F-4D97-AF65-F5344CB8AC3E}">
        <p14:creationId xmlns:p14="http://schemas.microsoft.com/office/powerpoint/2010/main" val="267521164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238251" y="937126"/>
            <a:ext cx="4676649" cy="435599"/>
          </a:xfrm>
          <a:prstGeom prst="rect">
            <a:avLst/>
          </a:prstGeom>
        </p:spPr>
        <p:txBody>
          <a:bodyPr lIns="91425" tIns="91425" rIns="91425" bIns="91425" anchor="ctr" anchorCtr="0">
            <a:noAutofit/>
          </a:bodyPr>
          <a:lstStyle/>
          <a:p>
            <a:r>
              <a:rPr lang="en-US" sz="2000" b="1" dirty="0">
                <a:latin typeface="Lora"/>
              </a:rPr>
              <a:t>Solution: Let Phone Emulate Watch</a:t>
            </a:r>
            <a:endParaRPr lang="en" sz="2000" b="1" dirty="0">
              <a:latin typeface="Lora"/>
            </a:endParaRPr>
          </a:p>
        </p:txBody>
      </p:sp>
      <p:cxnSp>
        <p:nvCxnSpPr>
          <p:cNvPr id="21" name="Shape 124"/>
          <p:cNvCxnSpPr>
            <a:cxnSpLocks/>
          </p:cNvCxnSpPr>
          <p:nvPr/>
        </p:nvCxnSpPr>
        <p:spPr>
          <a:xfrm>
            <a:off x="4695825" y="1136466"/>
            <a:ext cx="3351268" cy="0"/>
          </a:xfrm>
          <a:prstGeom prst="straightConnector1">
            <a:avLst/>
          </a:prstGeom>
          <a:noFill/>
          <a:ln w="9525" cap="flat" cmpd="sng">
            <a:solidFill>
              <a:srgbClr val="CCCCCC"/>
            </a:solidFill>
            <a:prstDash val="solid"/>
            <a:round/>
            <a:headEnd type="none" w="lg" len="lg"/>
            <a:tailEnd type="none" w="lg" len="lg"/>
          </a:ln>
        </p:spPr>
      </p:cxnSp>
      <p:cxnSp>
        <p:nvCxnSpPr>
          <p:cNvPr id="22" name="Shape 124"/>
          <p:cNvCxnSpPr>
            <a:cxnSpLocks/>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sp>
        <p:nvSpPr>
          <p:cNvPr id="24" name="Shape 112"/>
          <p:cNvSpPr txBox="1">
            <a:spLocks/>
          </p:cNvSpPr>
          <p:nvPr/>
        </p:nvSpPr>
        <p:spPr>
          <a:xfrm>
            <a:off x="238250" y="1616469"/>
            <a:ext cx="6809700" cy="3441305"/>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buFont typeface="Arial" panose="020B0604020202020204" pitchFamily="34" charset="0"/>
              <a:buChar char="•"/>
            </a:pPr>
            <a:r>
              <a:rPr lang="en-US" sz="1800" kern="1200" dirty="0">
                <a:highlight>
                  <a:srgbClr val="FFCD00"/>
                </a:highlight>
                <a:latin typeface="Quattrocento Sans" panose="020B0502050000020003" pitchFamily="34" charset="0"/>
              </a:rPr>
              <a:t>Step 2: Activity recognition with watch’s model</a:t>
            </a:r>
          </a:p>
          <a:p>
            <a:pPr>
              <a:buClr>
                <a:schemeClr val="dk1"/>
              </a:buClr>
              <a:buSzPct val="45833"/>
            </a:pPr>
            <a:endParaRPr lang="en-US" sz="1800" kern="1200" dirty="0">
              <a:highlight>
                <a:srgbClr val="FFCD00"/>
              </a:highlight>
              <a:latin typeface="Quattrocento Sans" panose="020B0502050000020003" pitchFamily="34" charset="0"/>
            </a:endParaRPr>
          </a:p>
          <a:p>
            <a:pPr>
              <a:buClr>
                <a:schemeClr val="dk1"/>
              </a:buClr>
              <a:buSzPct val="45833"/>
            </a:pPr>
            <a:endParaRPr lang="en-US" sz="2000" dirty="0">
              <a:latin typeface="Quattrocento Sans" panose="020B0502050000020003" pitchFamily="34" charset="0"/>
              <a:cs typeface="Calibri Light" panose="020F0302020204030204" pitchFamily="34" charset="0"/>
            </a:endParaRPr>
          </a:p>
          <a:p>
            <a:endParaRPr lang="en-US" sz="2000" dirty="0">
              <a:latin typeface="Quattrocento Sans" panose="020B0502050000020003" pitchFamily="34" charset="0"/>
              <a:cs typeface="Calibri Light" panose="020F0302020204030204" pitchFamily="34" charset="0"/>
            </a:endParaRPr>
          </a:p>
        </p:txBody>
      </p:sp>
      <p:grpSp>
        <p:nvGrpSpPr>
          <p:cNvPr id="12" name="Group 11"/>
          <p:cNvGrpSpPr/>
          <p:nvPr/>
        </p:nvGrpSpPr>
        <p:grpSpPr>
          <a:xfrm>
            <a:off x="104621" y="1907793"/>
            <a:ext cx="920641" cy="1838213"/>
            <a:chOff x="5505477" y="2385597"/>
            <a:chExt cx="1043637" cy="2083795"/>
          </a:xfrm>
        </p:grpSpPr>
        <p:pic>
          <p:nvPicPr>
            <p:cNvPr id="19" name="Picture 2" descr="Smartwatch-EC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V="1">
              <a:off x="5505477" y="2385597"/>
              <a:ext cx="1043637" cy="208379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5726242" y="3177915"/>
              <a:ext cx="614597" cy="479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grpSp>
      <p:grpSp>
        <p:nvGrpSpPr>
          <p:cNvPr id="23" name="Group 22"/>
          <p:cNvGrpSpPr/>
          <p:nvPr/>
        </p:nvGrpSpPr>
        <p:grpSpPr>
          <a:xfrm>
            <a:off x="5699418" y="1790519"/>
            <a:ext cx="999805" cy="1852626"/>
            <a:chOff x="6466109" y="2613536"/>
            <a:chExt cx="1338214" cy="2355780"/>
          </a:xfrm>
        </p:grpSpPr>
        <p:pic>
          <p:nvPicPr>
            <p:cNvPr id="25" name="Picture 4" descr="https://pixabay.com/static/uploads/photo/2016/01/01/12/24/smartphone-1116464_960_720.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466109" y="2613536"/>
              <a:ext cx="1338214" cy="2355780"/>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p:cNvGrpSpPr/>
            <p:nvPr/>
          </p:nvGrpSpPr>
          <p:grpSpPr>
            <a:xfrm>
              <a:off x="6684435" y="3000702"/>
              <a:ext cx="879164" cy="1646897"/>
              <a:chOff x="5505477" y="2385597"/>
              <a:chExt cx="1043637" cy="2083795"/>
            </a:xfrm>
          </p:grpSpPr>
          <p:pic>
            <p:nvPicPr>
              <p:cNvPr id="27" name="Picture 2" descr="Smartwatch-ECG"/>
              <p:cNvPicPr>
                <a:picLocks noChangeAspect="1" noChangeArrowheads="1"/>
              </p:cNvPicPr>
              <p:nvPr/>
            </p:nvPicPr>
            <p:blipFill>
              <a:blip r:embed="rId5" cstate="screen">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flipV="1">
                <a:off x="5505477" y="2385597"/>
                <a:ext cx="1043637" cy="2083795"/>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5726242" y="3177915"/>
                <a:ext cx="614597" cy="479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grpSp>
      </p:grpSp>
      <p:grpSp>
        <p:nvGrpSpPr>
          <p:cNvPr id="30" name="Group 29"/>
          <p:cNvGrpSpPr/>
          <p:nvPr/>
        </p:nvGrpSpPr>
        <p:grpSpPr>
          <a:xfrm>
            <a:off x="950445" y="1702880"/>
            <a:ext cx="4140786" cy="2406652"/>
            <a:chOff x="1731306" y="2660819"/>
            <a:chExt cx="4459194" cy="2591713"/>
          </a:xfrm>
        </p:grpSpPr>
        <p:grpSp>
          <p:nvGrpSpPr>
            <p:cNvPr id="31" name="Group 30"/>
            <p:cNvGrpSpPr/>
            <p:nvPr/>
          </p:nvGrpSpPr>
          <p:grpSpPr>
            <a:xfrm>
              <a:off x="1731306" y="2660819"/>
              <a:ext cx="4459194" cy="2591713"/>
              <a:chOff x="475358" y="2637827"/>
              <a:chExt cx="4459194" cy="2591713"/>
            </a:xfrm>
          </p:grpSpPr>
          <p:pic>
            <p:nvPicPr>
              <p:cNvPr id="33" name="Picture 32"/>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75358" y="2637827"/>
                <a:ext cx="4459194" cy="2591713"/>
              </a:xfrm>
              <a:prstGeom prst="rect">
                <a:avLst/>
              </a:prstGeom>
            </p:spPr>
          </p:pic>
          <p:sp>
            <p:nvSpPr>
              <p:cNvPr id="34" name="TextBox 33"/>
              <p:cNvSpPr txBox="1"/>
              <p:nvPr/>
            </p:nvSpPr>
            <p:spPr>
              <a:xfrm>
                <a:off x="2998033" y="4113991"/>
                <a:ext cx="766808" cy="331444"/>
              </a:xfrm>
              <a:prstGeom prst="rect">
                <a:avLst/>
              </a:prstGeom>
              <a:solidFill>
                <a:srgbClr val="FFFFFF"/>
              </a:solidFill>
              <a:ln>
                <a:solidFill>
                  <a:schemeClr val="tx1"/>
                </a:solidFill>
              </a:ln>
            </p:spPr>
            <p:txBody>
              <a:bodyPr wrap="none" rtlCol="0">
                <a:spAutoFit/>
              </a:bodyPr>
              <a:lstStyle/>
              <a:p>
                <a:r>
                  <a:rPr lang="en-US" dirty="0">
                    <a:latin typeface="Quattrocento Sans" panose="020B0502050000020003" pitchFamily="34" charset="0"/>
                  </a:rPr>
                  <a:t>Watch</a:t>
                </a:r>
              </a:p>
            </p:txBody>
          </p:sp>
        </p:grpSp>
        <p:sp>
          <p:nvSpPr>
            <p:cNvPr id="32" name="TextBox 31"/>
            <p:cNvSpPr txBox="1"/>
            <p:nvPr/>
          </p:nvSpPr>
          <p:spPr>
            <a:xfrm rot="16200000">
              <a:off x="5025516" y="3573316"/>
              <a:ext cx="1698992" cy="364587"/>
            </a:xfrm>
            <a:prstGeom prst="rect">
              <a:avLst/>
            </a:prstGeom>
            <a:solidFill>
              <a:srgbClr val="FFFFFF"/>
            </a:solidFill>
          </p:spPr>
          <p:txBody>
            <a:bodyPr wrap="none" rtlCol="0">
              <a:spAutoFit/>
            </a:bodyPr>
            <a:lstStyle/>
            <a:p>
              <a:r>
                <a:rPr lang="en-US" sz="1600" dirty="0">
                  <a:latin typeface="Quattrocento Sans" panose="020B0502050000020003" pitchFamily="34" charset="0"/>
                </a:rPr>
                <a:t>Biking   Running</a:t>
              </a:r>
            </a:p>
          </p:txBody>
        </p:sp>
      </p:grpSp>
      <p:sp>
        <p:nvSpPr>
          <p:cNvPr id="35" name="TextBox 34"/>
          <p:cNvSpPr txBox="1"/>
          <p:nvPr/>
        </p:nvSpPr>
        <p:spPr>
          <a:xfrm>
            <a:off x="4970130" y="2370955"/>
            <a:ext cx="726481" cy="369332"/>
          </a:xfrm>
          <a:prstGeom prst="rect">
            <a:avLst/>
          </a:prstGeom>
          <a:noFill/>
        </p:spPr>
        <p:txBody>
          <a:bodyPr wrap="none" rtlCol="0">
            <a:spAutoFit/>
          </a:bodyPr>
          <a:lstStyle/>
          <a:p>
            <a:r>
              <a:rPr lang="en-US" sz="1800" b="1" dirty="0">
                <a:solidFill>
                  <a:srgbClr val="FFC000"/>
                </a:solidFill>
                <a:latin typeface="Quattrocento Sans" panose="020B0502050000020003" pitchFamily="34" charset="0"/>
              </a:rPr>
              <a:t>clone</a:t>
            </a:r>
          </a:p>
        </p:txBody>
      </p:sp>
      <p:cxnSp>
        <p:nvCxnSpPr>
          <p:cNvPr id="29" name="Straight Arrow Connector 28"/>
          <p:cNvCxnSpPr/>
          <p:nvPr/>
        </p:nvCxnSpPr>
        <p:spPr>
          <a:xfrm flipV="1">
            <a:off x="4899290" y="2690306"/>
            <a:ext cx="1001058" cy="0"/>
          </a:xfrm>
          <a:prstGeom prst="straightConnector1">
            <a:avLst/>
          </a:prstGeom>
          <a:ln w="28575">
            <a:solidFill>
              <a:srgbClr val="FFC000"/>
            </a:solidFill>
            <a:tailEnd type="arrow"/>
          </a:ln>
        </p:spPr>
        <p:style>
          <a:lnRef idx="1">
            <a:schemeClr val="accent2"/>
          </a:lnRef>
          <a:fillRef idx="0">
            <a:schemeClr val="accent2"/>
          </a:fillRef>
          <a:effectRef idx="0">
            <a:schemeClr val="accent2"/>
          </a:effectRef>
          <a:fontRef idx="minor">
            <a:schemeClr val="tx1"/>
          </a:fontRef>
        </p:style>
      </p:cxnSp>
      <p:sp>
        <p:nvSpPr>
          <p:cNvPr id="6"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progressBar"/>
          <p:cNvSpPr/>
          <p:nvPr/>
        </p:nvSpPr>
        <p:spPr>
          <a:xfrm>
            <a:off x="0" y="5099050"/>
            <a:ext cx="3547241"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8" name="TextBox 7"/>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Tree>
    <p:extLst>
      <p:ext uri="{BB962C8B-B14F-4D97-AF65-F5344CB8AC3E}">
        <p14:creationId xmlns:p14="http://schemas.microsoft.com/office/powerpoint/2010/main" val="341318794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38251" y="922669"/>
            <a:ext cx="5695824" cy="435599"/>
          </a:xfrm>
          <a:prstGeom prst="rect">
            <a:avLst/>
          </a:prstGeom>
        </p:spPr>
        <p:txBody>
          <a:bodyPr lIns="91425" tIns="91425" rIns="91425" bIns="91425" anchor="ctr" anchorCtr="0">
            <a:noAutofit/>
          </a:bodyPr>
          <a:lstStyle/>
          <a:p>
            <a:r>
              <a:rPr lang="en-US" dirty="0"/>
              <a:t>Design Considerations</a:t>
            </a:r>
            <a:endParaRPr lang="en" dirty="0">
              <a:highlight>
                <a:srgbClr val="FFCD00"/>
              </a:highlight>
            </a:endParaRPr>
          </a:p>
        </p:txBody>
      </p:sp>
      <p:sp>
        <p:nvSpPr>
          <p:cNvPr id="112" name="Shape 112"/>
          <p:cNvSpPr txBox="1">
            <a:spLocks noGrp="1"/>
          </p:cNvSpPr>
          <p:nvPr>
            <p:ph type="body" idx="1"/>
          </p:nvPr>
        </p:nvSpPr>
        <p:spPr>
          <a:xfrm>
            <a:off x="238250" y="1616469"/>
            <a:ext cx="6809700" cy="3441305"/>
          </a:xfrm>
          <a:prstGeom prst="rect">
            <a:avLst/>
          </a:prstGeom>
        </p:spPr>
        <p:txBody>
          <a:bodyPr lIns="91425" tIns="91425" rIns="91425" bIns="91425" anchor="t" anchorCtr="0">
            <a:noAutofit/>
          </a:bodyPr>
          <a:lstStyle/>
          <a:p>
            <a:pPr marL="571500" indent="-342900">
              <a:spcBef>
                <a:spcPts val="0"/>
              </a:spcBef>
              <a:buClrTx/>
              <a:buFont typeface="Arial" panose="020B0604020202020204" pitchFamily="34" charset="0"/>
              <a:buChar char="•"/>
            </a:pPr>
            <a:r>
              <a:rPr lang="en-US" sz="1800" kern="1200" dirty="0">
                <a:highlight>
                  <a:srgbClr val="FFCD00"/>
                </a:highlight>
                <a:latin typeface="Quattrocento Sans" panose="020B0502050000020003" pitchFamily="34" charset="0"/>
                <a:cs typeface="Arial"/>
                <a:sym typeface="Arial"/>
              </a:rPr>
              <a:t>Phone must accurately predict the watch’s sensing data</a:t>
            </a:r>
          </a:p>
          <a:p>
            <a:pPr marL="571500" indent="-342900">
              <a:spcBef>
                <a:spcPts val="0"/>
              </a:spcBef>
              <a:buClrTx/>
              <a:buFont typeface="Arial" panose="020B0604020202020204" pitchFamily="34" charset="0"/>
              <a:buChar char="•"/>
            </a:pPr>
            <a:endParaRPr lang="en-US" sz="1800" dirty="0">
              <a:latin typeface="Quattrocento Sans" panose="020B0502050000020003" pitchFamily="34" charset="0"/>
              <a:cs typeface="Calibri Light" panose="020F0302020204030204" pitchFamily="34" charset="0"/>
            </a:endParaRPr>
          </a:p>
          <a:p>
            <a:pPr marL="571500" indent="-342900">
              <a:spcBef>
                <a:spcPts val="0"/>
              </a:spcBef>
              <a:buClrTx/>
              <a:buFont typeface="Arial" panose="020B0604020202020204" pitchFamily="34" charset="0"/>
              <a:buChar char="•"/>
            </a:pPr>
            <a:r>
              <a:rPr lang="en-US" sz="1800" kern="1200" dirty="0">
                <a:highlight>
                  <a:srgbClr val="FFCD00"/>
                </a:highlight>
                <a:latin typeface="Quattrocento Sans" panose="020B0502050000020003" pitchFamily="34" charset="0"/>
                <a:cs typeface="Arial"/>
              </a:rPr>
              <a:t>Must be energy efficient for both devices </a:t>
            </a:r>
          </a:p>
          <a:p>
            <a:pPr marL="571500" indent="-342900">
              <a:spcBef>
                <a:spcPts val="0"/>
              </a:spcBef>
              <a:buClrTx/>
              <a:buFont typeface="Arial" panose="020B0604020202020204" pitchFamily="34" charset="0"/>
              <a:buChar char="•"/>
            </a:pPr>
            <a:endParaRPr lang="en-US" sz="1800" kern="1200" dirty="0">
              <a:latin typeface="Quattrocento Sans" panose="020B0502050000020003" pitchFamily="34" charset="0"/>
            </a:endParaRPr>
          </a:p>
          <a:p>
            <a:pPr marL="571500" indent="-342900">
              <a:spcBef>
                <a:spcPts val="0"/>
              </a:spcBef>
              <a:buClrTx/>
              <a:buFont typeface="Arial" panose="020B0604020202020204" pitchFamily="34" charset="0"/>
              <a:buChar char="•"/>
            </a:pPr>
            <a:r>
              <a:rPr lang="en-US" sz="1800" dirty="0">
                <a:latin typeface="Quattrocento Sans" panose="020B0502050000020003" pitchFamily="34" charset="0"/>
              </a:rPr>
              <a:t>APIs must be easy to deploy</a:t>
            </a:r>
          </a:p>
          <a:p>
            <a:pPr marL="571500" indent="-342900">
              <a:spcBef>
                <a:spcPts val="0"/>
              </a:spcBef>
              <a:buClrTx/>
              <a:buFont typeface="Arial" panose="020B0604020202020204" pitchFamily="34" charset="0"/>
              <a:buChar char="•"/>
            </a:pPr>
            <a:endParaRPr lang="en-US" sz="1800" kern="1200" dirty="0">
              <a:highlight>
                <a:srgbClr val="FFCD00"/>
              </a:highlight>
              <a:latin typeface="Quattrocento Sans" panose="020B0502050000020003" pitchFamily="34" charset="0"/>
            </a:endParaRPr>
          </a:p>
          <a:p>
            <a:pPr marL="571500" indent="-342900">
              <a:spcBef>
                <a:spcPts val="0"/>
              </a:spcBef>
              <a:buClrTx/>
              <a:buFont typeface="Arial" panose="020B0604020202020204" pitchFamily="34" charset="0"/>
              <a:buChar char="•"/>
            </a:pPr>
            <a:r>
              <a:rPr lang="en-US" sz="1800" kern="1200" dirty="0">
                <a:latin typeface="Quattrocento Sans" panose="020B0502050000020003" pitchFamily="34" charset="0"/>
              </a:rPr>
              <a:t>Must handle various device placements </a:t>
            </a:r>
          </a:p>
          <a:p>
            <a:pPr marL="571500" indent="-342900">
              <a:spcBef>
                <a:spcPts val="0"/>
              </a:spcBef>
              <a:buClrTx/>
              <a:buFont typeface="Arial" panose="020B0604020202020204" pitchFamily="34" charset="0"/>
              <a:buChar char="•"/>
            </a:pPr>
            <a:endParaRPr sz="1800" kern="1200" dirty="0">
              <a:highlight>
                <a:srgbClr val="FFCD00"/>
              </a:highlight>
              <a:latin typeface="Quattrocento Sans" panose="020B0502050000020003" pitchFamily="34" charset="0"/>
            </a:endParaRPr>
          </a:p>
          <a:p>
            <a:pPr>
              <a:spcBef>
                <a:spcPts val="0"/>
              </a:spcBef>
              <a:buClr>
                <a:schemeClr val="dk1"/>
              </a:buClr>
              <a:buSzPct val="45833"/>
              <a:buNone/>
            </a:pPr>
            <a:endParaRPr lang="en" sz="2000" dirty="0">
              <a:latin typeface="Quattrocento Sans" panose="020B0502050000020003" pitchFamily="34" charset="0"/>
              <a:cs typeface="Calibri Light" panose="020F0302020204030204" pitchFamily="34" charset="0"/>
            </a:endParaRPr>
          </a:p>
          <a:p>
            <a:pPr>
              <a:spcBef>
                <a:spcPts val="0"/>
              </a:spcBef>
              <a:buNone/>
            </a:pPr>
            <a:endParaRPr sz="2000" dirty="0">
              <a:latin typeface="Quattrocento Sans" panose="020B0502050000020003" pitchFamily="34" charset="0"/>
              <a:cs typeface="Calibri Light" panose="020F0302020204030204" pitchFamily="34" charset="0"/>
            </a:endParaRPr>
          </a:p>
        </p:txBody>
      </p:sp>
      <p:cxnSp>
        <p:nvCxnSpPr>
          <p:cNvPr id="11" name="Shape 124"/>
          <p:cNvCxnSpPr>
            <a:cxnSpLocks/>
            <a:endCxn id="111" idx="1"/>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cxnSp>
        <p:nvCxnSpPr>
          <p:cNvPr id="6" name="Shape 124"/>
          <p:cNvCxnSpPr>
            <a:cxnSpLocks/>
          </p:cNvCxnSpPr>
          <p:nvPr/>
        </p:nvCxnSpPr>
        <p:spPr>
          <a:xfrm>
            <a:off x="3171825" y="1136466"/>
            <a:ext cx="4875268" cy="0"/>
          </a:xfrm>
          <a:prstGeom prst="straightConnector1">
            <a:avLst/>
          </a:prstGeom>
          <a:noFill/>
          <a:ln w="9525" cap="flat" cmpd="sng">
            <a:solidFill>
              <a:srgbClr val="CCCCCC"/>
            </a:solidFill>
            <a:prstDash val="solid"/>
            <a:round/>
            <a:headEnd type="none" w="lg" len="lg"/>
            <a:tailEnd type="none" w="lg" len="lg"/>
          </a:ln>
        </p:spPr>
      </p:cxnSp>
      <p:sp>
        <p:nvSpPr>
          <p:cNvPr id="5"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progressBar"/>
          <p:cNvSpPr/>
          <p:nvPr/>
        </p:nvSpPr>
        <p:spPr>
          <a:xfrm>
            <a:off x="0" y="5099050"/>
            <a:ext cx="3783724"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8" name="TextBox 7"/>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
        <p:nvSpPr>
          <p:cNvPr id="2" name="Right Arrow 1"/>
          <p:cNvSpPr/>
          <p:nvPr/>
        </p:nvSpPr>
        <p:spPr>
          <a:xfrm>
            <a:off x="477520" y="1767840"/>
            <a:ext cx="314960" cy="152400"/>
          </a:xfrm>
          <a:prstGeom prst="rightArrow">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477520" y="2245360"/>
            <a:ext cx="314960" cy="152400"/>
          </a:xfrm>
          <a:prstGeom prst="rightArrow">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25358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uild="p"/>
      <p:bldP spid="2"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38251" y="922669"/>
            <a:ext cx="5695824" cy="435599"/>
          </a:xfrm>
          <a:prstGeom prst="rect">
            <a:avLst/>
          </a:prstGeom>
        </p:spPr>
        <p:txBody>
          <a:bodyPr lIns="91425" tIns="91425" rIns="91425" bIns="91425" anchor="ctr" anchorCtr="0">
            <a:noAutofit/>
          </a:bodyPr>
          <a:lstStyle/>
          <a:p>
            <a:r>
              <a:rPr lang="en-US" dirty="0"/>
              <a:t>Telepath Framework</a:t>
            </a:r>
            <a:endParaRPr lang="en" dirty="0">
              <a:highlight>
                <a:srgbClr val="FFCD00"/>
              </a:highlight>
            </a:endParaRPr>
          </a:p>
        </p:txBody>
      </p:sp>
      <p:sp>
        <p:nvSpPr>
          <p:cNvPr id="112" name="Shape 112"/>
          <p:cNvSpPr txBox="1">
            <a:spLocks noGrp="1"/>
          </p:cNvSpPr>
          <p:nvPr>
            <p:ph type="body" idx="1"/>
          </p:nvPr>
        </p:nvSpPr>
        <p:spPr>
          <a:xfrm>
            <a:off x="238250" y="1616469"/>
            <a:ext cx="6809700" cy="3441305"/>
          </a:xfrm>
          <a:prstGeom prst="rect">
            <a:avLst/>
          </a:prstGeom>
        </p:spPr>
        <p:txBody>
          <a:bodyPr lIns="91425" tIns="91425" rIns="91425" bIns="91425" anchor="t" anchorCtr="0">
            <a:noAutofit/>
          </a:bodyPr>
          <a:lstStyle/>
          <a:p>
            <a:pPr marL="571500" indent="-342900">
              <a:spcBef>
                <a:spcPts val="0"/>
              </a:spcBef>
              <a:buClrTx/>
              <a:buFont typeface="Arial" panose="020B0604020202020204" pitchFamily="34" charset="0"/>
              <a:buChar char="•"/>
            </a:pPr>
            <a:endParaRPr sz="1800" kern="1200" dirty="0">
              <a:highlight>
                <a:srgbClr val="FFCD00"/>
              </a:highlight>
            </a:endParaRPr>
          </a:p>
          <a:p>
            <a:pPr>
              <a:spcBef>
                <a:spcPts val="0"/>
              </a:spcBef>
              <a:buClr>
                <a:schemeClr val="dk1"/>
              </a:buClr>
              <a:buSzPct val="45833"/>
              <a:buNone/>
            </a:pPr>
            <a:endParaRPr lang="en" sz="2000" dirty="0">
              <a:latin typeface="Quattrocento Sans" panose="020B0502050000020003" charset="0"/>
              <a:cs typeface="Calibri Light" panose="020F0302020204030204" pitchFamily="34" charset="0"/>
            </a:endParaRPr>
          </a:p>
          <a:p>
            <a:pPr>
              <a:spcBef>
                <a:spcPts val="0"/>
              </a:spcBef>
              <a:buNone/>
            </a:pPr>
            <a:endParaRPr sz="2000" dirty="0">
              <a:latin typeface="Quattrocento Sans" panose="020B0502050000020003" charset="0"/>
              <a:cs typeface="Calibri Light" panose="020F0302020204030204" pitchFamily="34" charset="0"/>
            </a:endParaRPr>
          </a:p>
        </p:txBody>
      </p:sp>
      <p:cxnSp>
        <p:nvCxnSpPr>
          <p:cNvPr id="11" name="Shape 124"/>
          <p:cNvCxnSpPr>
            <a:cxnSpLocks/>
            <a:endCxn id="111" idx="1"/>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cxnSp>
        <p:nvCxnSpPr>
          <p:cNvPr id="6" name="Shape 124"/>
          <p:cNvCxnSpPr>
            <a:cxnSpLocks/>
          </p:cNvCxnSpPr>
          <p:nvPr/>
        </p:nvCxnSpPr>
        <p:spPr>
          <a:xfrm>
            <a:off x="2933700" y="1136466"/>
            <a:ext cx="5113393" cy="0"/>
          </a:xfrm>
          <a:prstGeom prst="straightConnector1">
            <a:avLst/>
          </a:prstGeom>
          <a:noFill/>
          <a:ln w="9525" cap="flat" cmpd="sng">
            <a:solidFill>
              <a:srgbClr val="CCCCCC"/>
            </a:solidFill>
            <a:prstDash val="solid"/>
            <a:round/>
            <a:headEnd type="none" w="lg" len="lg"/>
            <a:tailEnd type="none" w="lg" len="lg"/>
          </a:ln>
        </p:spPr>
      </p:cxnSp>
      <p:grpSp>
        <p:nvGrpSpPr>
          <p:cNvPr id="3" name="Group 2"/>
          <p:cNvGrpSpPr/>
          <p:nvPr/>
        </p:nvGrpSpPr>
        <p:grpSpPr>
          <a:xfrm>
            <a:off x="1064030" y="1612467"/>
            <a:ext cx="4527145" cy="3021899"/>
            <a:chOff x="416330" y="1572065"/>
            <a:chExt cx="6631620" cy="4021583"/>
          </a:xfrm>
        </p:grpSpPr>
        <p:sp>
          <p:nvSpPr>
            <p:cNvPr id="7" name="Rectangle 6"/>
            <p:cNvSpPr/>
            <p:nvPr/>
          </p:nvSpPr>
          <p:spPr>
            <a:xfrm>
              <a:off x="3790388" y="1572065"/>
              <a:ext cx="3257562" cy="4021581"/>
            </a:xfrm>
            <a:prstGeom prst="rect">
              <a:avLst/>
            </a:prstGeom>
            <a:no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solidFill>
                    <a:schemeClr val="tx1">
                      <a:lumMod val="75000"/>
                      <a:lumOff val="25000"/>
                    </a:schemeClr>
                  </a:solidFill>
                  <a:latin typeface="Quattrocento Sans" panose="020B0502050000020003" pitchFamily="34" charset="0"/>
                </a:rPr>
                <a:t>Phone</a:t>
              </a:r>
            </a:p>
          </p:txBody>
        </p:sp>
        <p:sp>
          <p:nvSpPr>
            <p:cNvPr id="8" name="Rectangle 7"/>
            <p:cNvSpPr/>
            <p:nvPr/>
          </p:nvSpPr>
          <p:spPr>
            <a:xfrm>
              <a:off x="1495589" y="4807863"/>
              <a:ext cx="2059606" cy="655030"/>
            </a:xfrm>
            <a:prstGeom prst="rect">
              <a:avLst/>
            </a:prstGeom>
            <a:solidFill>
              <a:srgbClr val="4C9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Quattrocento Sans" panose="020B0502050000020003" pitchFamily="34" charset="0"/>
                </a:rPr>
                <a:t>Sensor Drivers</a:t>
              </a:r>
            </a:p>
          </p:txBody>
        </p:sp>
        <p:sp>
          <p:nvSpPr>
            <p:cNvPr id="9" name="Rectangle 8"/>
            <p:cNvSpPr/>
            <p:nvPr/>
          </p:nvSpPr>
          <p:spPr>
            <a:xfrm>
              <a:off x="1495589" y="1716786"/>
              <a:ext cx="2059606" cy="655030"/>
            </a:xfrm>
            <a:prstGeom prst="rect">
              <a:avLst/>
            </a:prstGeom>
            <a:solidFill>
              <a:srgbClr val="FFC6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Quattrocento Sans" panose="020B0502050000020003" pitchFamily="34" charset="0"/>
                </a:rPr>
                <a:t>Application</a:t>
              </a:r>
            </a:p>
          </p:txBody>
        </p:sp>
        <p:sp>
          <p:nvSpPr>
            <p:cNvPr id="10" name="Rectangle 9"/>
            <p:cNvSpPr/>
            <p:nvPr/>
          </p:nvSpPr>
          <p:spPr>
            <a:xfrm>
              <a:off x="3909086" y="1716786"/>
              <a:ext cx="2059606" cy="655030"/>
            </a:xfrm>
            <a:prstGeom prst="rect">
              <a:avLst/>
            </a:prstGeom>
            <a:solidFill>
              <a:srgbClr val="FFC6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Quattrocento Sans" panose="020B0502050000020003" pitchFamily="34" charset="0"/>
                </a:rPr>
                <a:t>Clone</a:t>
              </a:r>
            </a:p>
          </p:txBody>
        </p:sp>
        <p:sp>
          <p:nvSpPr>
            <p:cNvPr id="12" name="Rectangle 11"/>
            <p:cNvSpPr/>
            <p:nvPr/>
          </p:nvSpPr>
          <p:spPr>
            <a:xfrm>
              <a:off x="3909086" y="4807863"/>
              <a:ext cx="2059606" cy="655030"/>
            </a:xfrm>
            <a:prstGeom prst="rect">
              <a:avLst/>
            </a:prstGeom>
            <a:solidFill>
              <a:srgbClr val="4C9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Quattrocento Sans" panose="020B0502050000020003" pitchFamily="34" charset="0"/>
                </a:rPr>
                <a:t>Sensor Drivers</a:t>
              </a:r>
            </a:p>
          </p:txBody>
        </p:sp>
        <p:sp>
          <p:nvSpPr>
            <p:cNvPr id="13" name="Rectangle 12"/>
            <p:cNvSpPr/>
            <p:nvPr/>
          </p:nvSpPr>
          <p:spPr>
            <a:xfrm>
              <a:off x="416330" y="1572067"/>
              <a:ext cx="3257562" cy="4021581"/>
            </a:xfrm>
            <a:prstGeom prst="rect">
              <a:avLst/>
            </a:prstGeom>
            <a:no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75000"/>
                      <a:lumOff val="25000"/>
                    </a:schemeClr>
                  </a:solidFill>
                  <a:latin typeface="Quattrocento Sans" panose="020B0502050000020003" pitchFamily="34" charset="0"/>
                </a:rPr>
                <a:t>Watch</a:t>
              </a:r>
            </a:p>
          </p:txBody>
        </p:sp>
        <p:sp>
          <p:nvSpPr>
            <p:cNvPr id="14" name="TextBox 13"/>
            <p:cNvSpPr txBox="1"/>
            <p:nvPr/>
          </p:nvSpPr>
          <p:spPr>
            <a:xfrm>
              <a:off x="876264" y="2463358"/>
              <a:ext cx="6125263" cy="409594"/>
            </a:xfrm>
            <a:prstGeom prst="rect">
              <a:avLst/>
            </a:prstGeom>
            <a:noFill/>
          </p:spPr>
          <p:txBody>
            <a:bodyPr wrap="square" rtlCol="0">
              <a:spAutoFit/>
            </a:bodyPr>
            <a:lstStyle/>
            <a:p>
              <a:pPr algn="ctr"/>
              <a:r>
                <a:rPr lang="en-US" sz="1400" dirty="0">
                  <a:latin typeface="Quattrocento Sans" panose="020B0502050000020003" pitchFamily="34" charset="0"/>
                </a:rPr>
                <a:t>Use </a:t>
              </a:r>
              <a:r>
                <a:rPr lang="en-US" sz="1400" dirty="0" err="1">
                  <a:latin typeface="Quattrocento Sans" panose="020B0502050000020003" pitchFamily="34" charset="0"/>
                </a:rPr>
                <a:t>TelepathSensor</a:t>
              </a:r>
              <a:r>
                <a:rPr lang="en-US" sz="1400" dirty="0">
                  <a:latin typeface="Quattrocento Sans" panose="020B0502050000020003" pitchFamily="34" charset="0"/>
                </a:rPr>
                <a:t> &amp; </a:t>
              </a:r>
              <a:r>
                <a:rPr lang="en-US" sz="1400" dirty="0" err="1">
                  <a:latin typeface="Quattrocento Sans" panose="020B0502050000020003" pitchFamily="34" charset="0"/>
                </a:rPr>
                <a:t>TelepathSensorListener</a:t>
              </a:r>
              <a:endParaRPr lang="en-US" sz="1400" dirty="0">
                <a:latin typeface="Quattrocento Sans" panose="020B0502050000020003" pitchFamily="34" charset="0"/>
              </a:endParaRPr>
            </a:p>
          </p:txBody>
        </p:sp>
        <p:sp>
          <p:nvSpPr>
            <p:cNvPr id="15" name="Rectangle 14"/>
            <p:cNvSpPr/>
            <p:nvPr/>
          </p:nvSpPr>
          <p:spPr>
            <a:xfrm>
              <a:off x="1517782" y="2816292"/>
              <a:ext cx="4473103" cy="695283"/>
            </a:xfrm>
            <a:prstGeom prst="rect">
              <a:avLst/>
            </a:prstGeom>
            <a:solidFill>
              <a:srgbClr val="F167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Quattrocento Sans" panose="020B0502050000020003" pitchFamily="34" charset="0"/>
                </a:rPr>
                <a:t>Telepath</a:t>
              </a:r>
            </a:p>
          </p:txBody>
        </p:sp>
        <p:sp>
          <p:nvSpPr>
            <p:cNvPr id="16" name="TextBox 15"/>
            <p:cNvSpPr txBox="1"/>
            <p:nvPr/>
          </p:nvSpPr>
          <p:spPr>
            <a:xfrm>
              <a:off x="675148" y="3672619"/>
              <a:ext cx="6158369" cy="409594"/>
            </a:xfrm>
            <a:prstGeom prst="rect">
              <a:avLst/>
            </a:prstGeom>
            <a:noFill/>
          </p:spPr>
          <p:txBody>
            <a:bodyPr wrap="square" rtlCol="0">
              <a:spAutoFit/>
            </a:bodyPr>
            <a:lstStyle/>
            <a:p>
              <a:pPr algn="ctr"/>
              <a:r>
                <a:rPr lang="en-US" sz="1400" dirty="0">
                  <a:latin typeface="Quattrocento Sans" panose="020B0502050000020003" pitchFamily="34" charset="0"/>
                </a:rPr>
                <a:t>Use </a:t>
              </a:r>
              <a:r>
                <a:rPr lang="en-US" sz="1400" dirty="0" err="1">
                  <a:latin typeface="Quattrocento Sans" panose="020B0502050000020003" pitchFamily="34" charset="0"/>
                </a:rPr>
                <a:t>SensorManager</a:t>
              </a:r>
              <a:r>
                <a:rPr lang="en-US" sz="1400" dirty="0">
                  <a:latin typeface="Quattrocento Sans" panose="020B0502050000020003" pitchFamily="34" charset="0"/>
                </a:rPr>
                <a:t> &amp; </a:t>
              </a:r>
              <a:r>
                <a:rPr lang="en-US" sz="1400" dirty="0" err="1">
                  <a:latin typeface="Quattrocento Sans" panose="020B0502050000020003" pitchFamily="34" charset="0"/>
                </a:rPr>
                <a:t>SensorEventListener</a:t>
              </a:r>
              <a:endParaRPr lang="en-US" sz="1400" dirty="0">
                <a:latin typeface="Quattrocento Sans" panose="020B0502050000020003" pitchFamily="34" charset="0"/>
              </a:endParaRPr>
            </a:p>
          </p:txBody>
        </p:sp>
        <p:sp>
          <p:nvSpPr>
            <p:cNvPr id="17" name="Rectangle 16"/>
            <p:cNvSpPr/>
            <p:nvPr/>
          </p:nvSpPr>
          <p:spPr>
            <a:xfrm>
              <a:off x="1495589" y="4047384"/>
              <a:ext cx="2059606" cy="655030"/>
            </a:xfrm>
            <a:prstGeom prst="rect">
              <a:avLst/>
            </a:prstGeom>
            <a:solidFill>
              <a:srgbClr val="7BC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Quattrocento Sans" panose="020B0502050000020003" pitchFamily="34" charset="0"/>
                </a:rPr>
                <a:t>OS</a:t>
              </a:r>
            </a:p>
          </p:txBody>
        </p:sp>
        <p:sp>
          <p:nvSpPr>
            <p:cNvPr id="18" name="Rectangle 17"/>
            <p:cNvSpPr/>
            <p:nvPr/>
          </p:nvSpPr>
          <p:spPr>
            <a:xfrm>
              <a:off x="3909086" y="4047384"/>
              <a:ext cx="2059606" cy="655030"/>
            </a:xfrm>
            <a:prstGeom prst="rect">
              <a:avLst/>
            </a:prstGeom>
            <a:solidFill>
              <a:srgbClr val="7BC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Quattrocento Sans" panose="020B0502050000020003" pitchFamily="34" charset="0"/>
                </a:rPr>
                <a:t>OS</a:t>
              </a:r>
            </a:p>
          </p:txBody>
        </p:sp>
      </p:grpSp>
      <p:sp>
        <p:nvSpPr>
          <p:cNvPr id="19"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20" name="progressBar"/>
          <p:cNvSpPr/>
          <p:nvPr/>
        </p:nvSpPr>
        <p:spPr>
          <a:xfrm>
            <a:off x="0" y="5099050"/>
            <a:ext cx="4020207"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21" name="TextBox 20"/>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Tree>
    <p:extLst>
      <p:ext uri="{BB962C8B-B14F-4D97-AF65-F5344CB8AC3E}">
        <p14:creationId xmlns:p14="http://schemas.microsoft.com/office/powerpoint/2010/main" val="305516587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38251" y="922669"/>
            <a:ext cx="5695824" cy="435599"/>
          </a:xfrm>
          <a:prstGeom prst="rect">
            <a:avLst/>
          </a:prstGeom>
        </p:spPr>
        <p:txBody>
          <a:bodyPr lIns="91425" tIns="91425" rIns="91425" bIns="91425" anchor="ctr" anchorCtr="0">
            <a:noAutofit/>
          </a:bodyPr>
          <a:lstStyle/>
          <a:p>
            <a:r>
              <a:rPr lang="en-US" dirty="0"/>
              <a:t>Telepath Framework</a:t>
            </a:r>
            <a:endParaRPr lang="en" dirty="0">
              <a:highlight>
                <a:srgbClr val="FFCD00"/>
              </a:highlight>
            </a:endParaRPr>
          </a:p>
        </p:txBody>
      </p:sp>
      <p:cxnSp>
        <p:nvCxnSpPr>
          <p:cNvPr id="11" name="Shape 124"/>
          <p:cNvCxnSpPr>
            <a:cxnSpLocks/>
            <a:endCxn id="111" idx="1"/>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cxnSp>
        <p:nvCxnSpPr>
          <p:cNvPr id="6" name="Shape 124"/>
          <p:cNvCxnSpPr>
            <a:cxnSpLocks/>
          </p:cNvCxnSpPr>
          <p:nvPr/>
        </p:nvCxnSpPr>
        <p:spPr>
          <a:xfrm>
            <a:off x="2933700" y="1136466"/>
            <a:ext cx="5113393" cy="0"/>
          </a:xfrm>
          <a:prstGeom prst="straightConnector1">
            <a:avLst/>
          </a:prstGeom>
          <a:noFill/>
          <a:ln w="9525" cap="flat" cmpd="sng">
            <a:solidFill>
              <a:srgbClr val="CCCCCC"/>
            </a:solidFill>
            <a:prstDash val="solid"/>
            <a:round/>
            <a:headEnd type="none" w="lg" len="lg"/>
            <a:tailEnd type="none" w="lg" len="lg"/>
          </a:ln>
        </p:spPr>
      </p:cxnSp>
      <p:cxnSp>
        <p:nvCxnSpPr>
          <p:cNvPr id="20" name="Straight Connector 19"/>
          <p:cNvCxnSpPr/>
          <p:nvPr/>
        </p:nvCxnSpPr>
        <p:spPr>
          <a:xfrm flipH="1">
            <a:off x="382506" y="1735723"/>
            <a:ext cx="2553262" cy="1"/>
          </a:xfrm>
          <a:prstGeom prst="line">
            <a:avLst/>
          </a:prstGeom>
        </p:spPr>
        <p:style>
          <a:lnRef idx="1">
            <a:schemeClr val="dk1"/>
          </a:lnRef>
          <a:fillRef idx="0">
            <a:schemeClr val="dk1"/>
          </a:fillRef>
          <a:effectRef idx="0">
            <a:schemeClr val="dk1"/>
          </a:effectRef>
          <a:fontRef idx="minor">
            <a:schemeClr val="tx1"/>
          </a:fontRef>
        </p:style>
      </p:cxnSp>
      <p:sp>
        <p:nvSpPr>
          <p:cNvPr id="21" name="Left Brace 20"/>
          <p:cNvSpPr/>
          <p:nvPr/>
        </p:nvSpPr>
        <p:spPr>
          <a:xfrm>
            <a:off x="988629" y="1865901"/>
            <a:ext cx="87811" cy="23113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Quattrocento Sans" panose="020B0502050000020003" pitchFamily="34" charset="0"/>
            </a:endParaRPr>
          </a:p>
        </p:txBody>
      </p:sp>
      <p:sp>
        <p:nvSpPr>
          <p:cNvPr id="22" name="Left Brace 21"/>
          <p:cNvSpPr/>
          <p:nvPr/>
        </p:nvSpPr>
        <p:spPr>
          <a:xfrm>
            <a:off x="992804" y="2607379"/>
            <a:ext cx="79461" cy="64033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Quattrocento Sans" panose="020B0502050000020003" pitchFamily="34" charset="0"/>
            </a:endParaRPr>
          </a:p>
        </p:txBody>
      </p:sp>
      <p:sp>
        <p:nvSpPr>
          <p:cNvPr id="23" name="Left Brace 22"/>
          <p:cNvSpPr/>
          <p:nvPr/>
        </p:nvSpPr>
        <p:spPr>
          <a:xfrm>
            <a:off x="992581" y="3746597"/>
            <a:ext cx="79906" cy="63150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Quattrocento Sans" panose="020B0502050000020003" pitchFamily="34" charset="0"/>
            </a:endParaRPr>
          </a:p>
        </p:txBody>
      </p:sp>
      <p:sp>
        <p:nvSpPr>
          <p:cNvPr id="24" name="TextBox 23"/>
          <p:cNvSpPr txBox="1"/>
          <p:nvPr/>
        </p:nvSpPr>
        <p:spPr>
          <a:xfrm>
            <a:off x="45419" y="1776486"/>
            <a:ext cx="970137"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spAutoFit/>
          </a:bodyPr>
          <a:lstStyle/>
          <a:p>
            <a:pPr algn="r"/>
            <a:r>
              <a:rPr lang="en-US" dirty="0">
                <a:latin typeface="Quattrocento Sans" panose="020B0502050000020003" pitchFamily="34" charset="0"/>
              </a:rPr>
              <a:t>App</a:t>
            </a:r>
          </a:p>
          <a:p>
            <a:pPr algn="r"/>
            <a:r>
              <a:rPr lang="en-US" dirty="0">
                <a:latin typeface="Quattrocento Sans" panose="020B0502050000020003" pitchFamily="34" charset="0"/>
              </a:rPr>
              <a:t>Front-end</a:t>
            </a:r>
          </a:p>
        </p:txBody>
      </p:sp>
      <p:sp>
        <p:nvSpPr>
          <p:cNvPr id="25" name="TextBox 24"/>
          <p:cNvSpPr txBox="1"/>
          <p:nvPr/>
        </p:nvSpPr>
        <p:spPr>
          <a:xfrm>
            <a:off x="10749" y="2669294"/>
            <a:ext cx="990977"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spAutoFit/>
          </a:bodyPr>
          <a:lstStyle/>
          <a:p>
            <a:pPr algn="r"/>
            <a:r>
              <a:rPr lang="en-US" dirty="0">
                <a:latin typeface="Quattrocento Sans" panose="020B0502050000020003" pitchFamily="34" charset="0"/>
              </a:rPr>
              <a:t>App</a:t>
            </a:r>
          </a:p>
          <a:p>
            <a:pPr algn="r"/>
            <a:r>
              <a:rPr lang="en-US" dirty="0">
                <a:latin typeface="Quattrocento Sans" panose="020B0502050000020003" pitchFamily="34" charset="0"/>
              </a:rPr>
              <a:t> Back-end</a:t>
            </a:r>
          </a:p>
        </p:txBody>
      </p:sp>
      <p:sp>
        <p:nvSpPr>
          <p:cNvPr id="26" name="TextBox 25"/>
          <p:cNvSpPr txBox="1"/>
          <p:nvPr/>
        </p:nvSpPr>
        <p:spPr>
          <a:xfrm>
            <a:off x="5693" y="3869287"/>
            <a:ext cx="987770"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spAutoFit/>
          </a:bodyPr>
          <a:lstStyle/>
          <a:p>
            <a:pPr algn="r"/>
            <a:r>
              <a:rPr lang="en-US" dirty="0">
                <a:latin typeface="Quattrocento Sans" panose="020B0502050000020003" pitchFamily="34" charset="0"/>
              </a:rPr>
              <a:t>Local</a:t>
            </a:r>
          </a:p>
          <a:p>
            <a:pPr algn="r"/>
            <a:r>
              <a:rPr lang="en-US" dirty="0">
                <a:latin typeface="Quattrocento Sans" panose="020B0502050000020003" pitchFamily="34" charset="0"/>
              </a:rPr>
              <a:t>Resources</a:t>
            </a:r>
          </a:p>
        </p:txBody>
      </p:sp>
      <p:sp>
        <p:nvSpPr>
          <p:cNvPr id="40" name="Rectangle 39"/>
          <p:cNvSpPr/>
          <p:nvPr/>
        </p:nvSpPr>
        <p:spPr>
          <a:xfrm>
            <a:off x="409005" y="1457325"/>
            <a:ext cx="2526764" cy="274808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Quattrocento Sans" panose="020B0502050000020003" pitchFamily="34" charset="0"/>
              </a:rPr>
              <a:t>Wearable</a:t>
            </a:r>
          </a:p>
        </p:txBody>
      </p:sp>
      <p:sp>
        <p:nvSpPr>
          <p:cNvPr id="41" name="Rectangle 40"/>
          <p:cNvSpPr/>
          <p:nvPr/>
        </p:nvSpPr>
        <p:spPr>
          <a:xfrm>
            <a:off x="3032092" y="1465366"/>
            <a:ext cx="4608605" cy="274808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Quattrocento Sans" panose="020B0502050000020003" pitchFamily="34" charset="0"/>
              </a:rPr>
              <a:t>Phone</a:t>
            </a:r>
          </a:p>
        </p:txBody>
      </p:sp>
      <p:grpSp>
        <p:nvGrpSpPr>
          <p:cNvPr id="44" name="Group 43"/>
          <p:cNvGrpSpPr/>
          <p:nvPr/>
        </p:nvGrpSpPr>
        <p:grpSpPr>
          <a:xfrm>
            <a:off x="145719" y="4623620"/>
            <a:ext cx="6336031" cy="307777"/>
            <a:chOff x="114167" y="6182936"/>
            <a:chExt cx="7763664" cy="466436"/>
          </a:xfrm>
        </p:grpSpPr>
        <p:sp>
          <p:nvSpPr>
            <p:cNvPr id="45" name="TextBox 44"/>
            <p:cNvSpPr txBox="1"/>
            <p:nvPr/>
          </p:nvSpPr>
          <p:spPr>
            <a:xfrm>
              <a:off x="114167" y="6182936"/>
              <a:ext cx="7690811" cy="46643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Quattrocento Sans" panose="020B0502050000020003" pitchFamily="34" charset="0"/>
                </a:rPr>
                <a:t> Data flow Local                Data flow Remote                      Verification &amp; Results        </a:t>
              </a:r>
            </a:p>
          </p:txBody>
        </p:sp>
        <p:sp>
          <p:nvSpPr>
            <p:cNvPr id="46" name="Rectangle 45"/>
            <p:cNvSpPr/>
            <p:nvPr/>
          </p:nvSpPr>
          <p:spPr>
            <a:xfrm>
              <a:off x="4283548" y="6371749"/>
              <a:ext cx="407968" cy="129302"/>
            </a:xfrm>
            <a:prstGeom prst="rect">
              <a:avLst/>
            </a:prstGeom>
            <a:solidFill>
              <a:srgbClr val="F167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47" name="Rectangle 46"/>
            <p:cNvSpPr/>
            <p:nvPr/>
          </p:nvSpPr>
          <p:spPr>
            <a:xfrm>
              <a:off x="1752415" y="6370315"/>
              <a:ext cx="407968" cy="129302"/>
            </a:xfrm>
            <a:prstGeom prst="rect">
              <a:avLst/>
            </a:prstGeom>
            <a:solidFill>
              <a:srgbClr val="4C9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cxnSp>
          <p:nvCxnSpPr>
            <p:cNvPr id="48" name="Straight Arrow Connector 47"/>
            <p:cNvCxnSpPr/>
            <p:nvPr/>
          </p:nvCxnSpPr>
          <p:spPr>
            <a:xfrm flipV="1">
              <a:off x="7469863" y="6414674"/>
              <a:ext cx="407968" cy="1479"/>
            </a:xfrm>
            <a:prstGeom prst="straightConnector1">
              <a:avLst/>
            </a:prstGeom>
            <a:ln w="28575">
              <a:solidFill>
                <a:srgbClr val="F16745"/>
              </a:solidFill>
              <a:prstDash val="sysDot"/>
              <a:tailEnd type="none"/>
            </a:ln>
          </p:spPr>
          <p:style>
            <a:lnRef idx="1">
              <a:schemeClr val="accent6"/>
            </a:lnRef>
            <a:fillRef idx="0">
              <a:schemeClr val="accent6"/>
            </a:fillRef>
            <a:effectRef idx="0">
              <a:schemeClr val="accent6"/>
            </a:effectRef>
            <a:fontRef idx="minor">
              <a:schemeClr val="tx1"/>
            </a:fontRef>
          </p:style>
        </p:cxnSp>
      </p:grpSp>
      <p:cxnSp>
        <p:nvCxnSpPr>
          <p:cNvPr id="54" name="Straight Arrow Connector 53"/>
          <p:cNvCxnSpPr>
            <a:stCxn id="61" idx="3"/>
            <a:endCxn id="71" idx="2"/>
          </p:cNvCxnSpPr>
          <p:nvPr/>
        </p:nvCxnSpPr>
        <p:spPr>
          <a:xfrm>
            <a:off x="2944224" y="3511936"/>
            <a:ext cx="279284" cy="161838"/>
          </a:xfrm>
          <a:prstGeom prst="straightConnector1">
            <a:avLst/>
          </a:prstGeom>
          <a:ln w="28575">
            <a:solidFill>
              <a:srgbClr val="F16745"/>
            </a:solidFill>
            <a:prstDash val="sysDot"/>
            <a:tailEnd type="triangle"/>
          </a:ln>
          <a:effectLst>
            <a:outerShdw blurRad="63500" sx="102000" sy="102000" algn="ctr"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cxnSp>
        <p:nvCxnSpPr>
          <p:cNvPr id="55" name="Straight Arrow Connector 54"/>
          <p:cNvCxnSpPr>
            <a:stCxn id="67" idx="1"/>
            <a:endCxn id="61" idx="3"/>
          </p:cNvCxnSpPr>
          <p:nvPr/>
        </p:nvCxnSpPr>
        <p:spPr>
          <a:xfrm flipH="1" flipV="1">
            <a:off x="2944224" y="3511936"/>
            <a:ext cx="829148" cy="346"/>
          </a:xfrm>
          <a:prstGeom prst="straightConnector1">
            <a:avLst/>
          </a:prstGeom>
          <a:ln w="28575">
            <a:solidFill>
              <a:srgbClr val="F16745"/>
            </a:solidFill>
            <a:prstDash val="sysDot"/>
            <a:tailEnd type="triangle"/>
          </a:ln>
          <a:effectLst>
            <a:outerShdw blurRad="63500" sx="102000" sy="102000" algn="ctr"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sp>
        <p:nvSpPr>
          <p:cNvPr id="56" name="TextBox 55"/>
          <p:cNvSpPr txBox="1"/>
          <p:nvPr/>
        </p:nvSpPr>
        <p:spPr>
          <a:xfrm>
            <a:off x="1115424" y="1845374"/>
            <a:ext cx="1828800" cy="307777"/>
          </a:xfrm>
          <a:prstGeom prst="rect">
            <a:avLst/>
          </a:prstGeom>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User Interface</a:t>
            </a:r>
          </a:p>
        </p:txBody>
      </p:sp>
      <p:sp>
        <p:nvSpPr>
          <p:cNvPr id="57" name="TextBox 56"/>
          <p:cNvSpPr txBox="1"/>
          <p:nvPr/>
        </p:nvSpPr>
        <p:spPr>
          <a:xfrm>
            <a:off x="1115424" y="2601711"/>
            <a:ext cx="1828800" cy="307777"/>
          </a:xfrm>
          <a:prstGeom prst="rect">
            <a:avLst/>
          </a:prstGeom>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Computing</a:t>
            </a:r>
          </a:p>
        </p:txBody>
      </p:sp>
      <p:sp>
        <p:nvSpPr>
          <p:cNvPr id="58" name="TextBox 57"/>
          <p:cNvSpPr txBox="1"/>
          <p:nvPr/>
        </p:nvSpPr>
        <p:spPr>
          <a:xfrm>
            <a:off x="1115424" y="2979879"/>
            <a:ext cx="1828800" cy="307777"/>
          </a:xfrm>
          <a:prstGeom prst="rect">
            <a:avLst/>
          </a:prstGeom>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Sensing</a:t>
            </a:r>
          </a:p>
        </p:txBody>
      </p:sp>
      <p:sp>
        <p:nvSpPr>
          <p:cNvPr id="59" name="TextBox 58"/>
          <p:cNvSpPr txBox="1"/>
          <p:nvPr/>
        </p:nvSpPr>
        <p:spPr>
          <a:xfrm>
            <a:off x="1115424" y="3736215"/>
            <a:ext cx="1828800" cy="307777"/>
          </a:xfrm>
          <a:prstGeom prst="rect">
            <a:avLst/>
          </a:prstGeom>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Operating System</a:t>
            </a:r>
          </a:p>
        </p:txBody>
      </p:sp>
      <p:sp>
        <p:nvSpPr>
          <p:cNvPr id="60" name="TextBox 59"/>
          <p:cNvSpPr txBox="1"/>
          <p:nvPr/>
        </p:nvSpPr>
        <p:spPr>
          <a:xfrm>
            <a:off x="1115424" y="4114381"/>
            <a:ext cx="1828800" cy="307777"/>
          </a:xfrm>
          <a:prstGeom prst="rect">
            <a:avLst/>
          </a:prstGeom>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Sensors</a:t>
            </a:r>
          </a:p>
        </p:txBody>
      </p:sp>
      <p:sp>
        <p:nvSpPr>
          <p:cNvPr id="61" name="TextBox 60"/>
          <p:cNvSpPr txBox="1"/>
          <p:nvPr/>
        </p:nvSpPr>
        <p:spPr>
          <a:xfrm>
            <a:off x="1115424" y="3358047"/>
            <a:ext cx="1828800" cy="307777"/>
          </a:xfrm>
          <a:prstGeom prst="rect">
            <a:avLst/>
          </a:prstGeom>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Telepath (Sender)</a:t>
            </a:r>
          </a:p>
        </p:txBody>
      </p:sp>
      <p:sp>
        <p:nvSpPr>
          <p:cNvPr id="62" name="TextBox 61"/>
          <p:cNvSpPr txBox="1"/>
          <p:nvPr/>
        </p:nvSpPr>
        <p:spPr>
          <a:xfrm>
            <a:off x="1115424" y="2223543"/>
            <a:ext cx="1828800" cy="307777"/>
          </a:xfrm>
          <a:prstGeom prst="rect">
            <a:avLst/>
          </a:prstGeom>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Telepath (Receiver)</a:t>
            </a:r>
          </a:p>
        </p:txBody>
      </p:sp>
      <p:sp>
        <p:nvSpPr>
          <p:cNvPr id="63" name="TextBox 62"/>
          <p:cNvSpPr txBox="1"/>
          <p:nvPr/>
        </p:nvSpPr>
        <p:spPr>
          <a:xfrm>
            <a:off x="3773372" y="2607126"/>
            <a:ext cx="1828800" cy="307777"/>
          </a:xfrm>
          <a:prstGeom prst="rect">
            <a:avLst/>
          </a:prstGeom>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Computing</a:t>
            </a:r>
          </a:p>
        </p:txBody>
      </p:sp>
      <p:sp>
        <p:nvSpPr>
          <p:cNvPr id="64" name="TextBox 63"/>
          <p:cNvSpPr txBox="1"/>
          <p:nvPr/>
        </p:nvSpPr>
        <p:spPr>
          <a:xfrm>
            <a:off x="3773372" y="2982759"/>
            <a:ext cx="1828800" cy="307777"/>
          </a:xfrm>
          <a:prstGeom prst="rect">
            <a:avLst/>
          </a:prstGeom>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Sensing</a:t>
            </a:r>
          </a:p>
        </p:txBody>
      </p:sp>
      <p:sp>
        <p:nvSpPr>
          <p:cNvPr id="65" name="TextBox 64"/>
          <p:cNvSpPr txBox="1"/>
          <p:nvPr/>
        </p:nvSpPr>
        <p:spPr>
          <a:xfrm>
            <a:off x="3773372" y="3734027"/>
            <a:ext cx="1828800" cy="307777"/>
          </a:xfrm>
          <a:prstGeom prst="rect">
            <a:avLst/>
          </a:prstGeom>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Operating System</a:t>
            </a:r>
          </a:p>
        </p:txBody>
      </p:sp>
      <p:sp>
        <p:nvSpPr>
          <p:cNvPr id="66" name="TextBox 65"/>
          <p:cNvSpPr txBox="1"/>
          <p:nvPr/>
        </p:nvSpPr>
        <p:spPr>
          <a:xfrm>
            <a:off x="3773372" y="4109662"/>
            <a:ext cx="1828800" cy="307777"/>
          </a:xfrm>
          <a:prstGeom prst="rect">
            <a:avLst/>
          </a:prstGeom>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Sensors</a:t>
            </a:r>
          </a:p>
        </p:txBody>
      </p:sp>
      <p:sp>
        <p:nvSpPr>
          <p:cNvPr id="67" name="TextBox 66"/>
          <p:cNvSpPr txBox="1"/>
          <p:nvPr/>
        </p:nvSpPr>
        <p:spPr>
          <a:xfrm>
            <a:off x="3773372" y="3358393"/>
            <a:ext cx="1828800" cy="307777"/>
          </a:xfrm>
          <a:prstGeom prst="rect">
            <a:avLst/>
          </a:prstGeom>
          <a:solidFill>
            <a:srgbClr val="FFC000"/>
          </a:solidFill>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Telepath (Predictor)</a:t>
            </a:r>
          </a:p>
        </p:txBody>
      </p:sp>
      <p:cxnSp>
        <p:nvCxnSpPr>
          <p:cNvPr id="70" name="Straight Connector 69"/>
          <p:cNvCxnSpPr>
            <a:cxnSpLocks/>
          </p:cNvCxnSpPr>
          <p:nvPr/>
        </p:nvCxnSpPr>
        <p:spPr>
          <a:xfrm flipH="1">
            <a:off x="3481517" y="1735723"/>
            <a:ext cx="3281233" cy="0"/>
          </a:xfrm>
          <a:prstGeom prst="line">
            <a:avLst/>
          </a:prstGeom>
        </p:spPr>
        <p:style>
          <a:lnRef idx="1">
            <a:schemeClr val="dk1"/>
          </a:lnRef>
          <a:fillRef idx="0">
            <a:schemeClr val="dk1"/>
          </a:fillRef>
          <a:effectRef idx="0">
            <a:schemeClr val="dk1"/>
          </a:effectRef>
          <a:fontRef idx="minor">
            <a:schemeClr val="tx1"/>
          </a:fontRef>
        </p:style>
      </p:cxnSp>
      <p:sp>
        <p:nvSpPr>
          <p:cNvPr id="71" name="TextBox 70"/>
          <p:cNvSpPr txBox="1"/>
          <p:nvPr/>
        </p:nvSpPr>
        <p:spPr>
          <a:xfrm rot="5400000">
            <a:off x="2841833" y="3519885"/>
            <a:ext cx="1071127" cy="307777"/>
          </a:xfrm>
          <a:prstGeom prst="rect">
            <a:avLst/>
          </a:prstGeom>
          <a:ln>
            <a:solidFill>
              <a:schemeClr val="bg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Verification</a:t>
            </a:r>
          </a:p>
        </p:txBody>
      </p:sp>
      <p:cxnSp>
        <p:nvCxnSpPr>
          <p:cNvPr id="72" name="Straight Arrow Connector 71"/>
          <p:cNvCxnSpPr>
            <a:stCxn id="71" idx="0"/>
            <a:endCxn id="67" idx="1"/>
          </p:cNvCxnSpPr>
          <p:nvPr/>
        </p:nvCxnSpPr>
        <p:spPr>
          <a:xfrm flipV="1">
            <a:off x="3531285" y="3512282"/>
            <a:ext cx="242087" cy="161492"/>
          </a:xfrm>
          <a:prstGeom prst="straightConnector1">
            <a:avLst/>
          </a:prstGeom>
          <a:ln w="28575">
            <a:solidFill>
              <a:srgbClr val="F16745"/>
            </a:solidFill>
            <a:prstDash val="sysDot"/>
            <a:tailEnd type="triangle"/>
          </a:ln>
          <a:effectLst>
            <a:outerShdw blurRad="63500" sx="102000" sy="102000" algn="ctr"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cxnSp>
        <p:nvCxnSpPr>
          <p:cNvPr id="73" name="Straight Arrow Connector 72"/>
          <p:cNvCxnSpPr>
            <a:stCxn id="74" idx="1"/>
            <a:endCxn id="62" idx="3"/>
          </p:cNvCxnSpPr>
          <p:nvPr/>
        </p:nvCxnSpPr>
        <p:spPr>
          <a:xfrm flipH="1" flipV="1">
            <a:off x="2944224" y="2377432"/>
            <a:ext cx="829148" cy="7950"/>
          </a:xfrm>
          <a:prstGeom prst="straightConnector1">
            <a:avLst/>
          </a:prstGeom>
          <a:ln w="28575">
            <a:solidFill>
              <a:srgbClr val="F16745"/>
            </a:solidFill>
            <a:prstDash val="sysDot"/>
            <a:tailEnd type="triangle"/>
          </a:ln>
          <a:effectLst>
            <a:outerShdw blurRad="63500" sx="102000" sy="102000" algn="ctr"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sp>
        <p:nvSpPr>
          <p:cNvPr id="74" name="TextBox 73"/>
          <p:cNvSpPr txBox="1"/>
          <p:nvPr/>
        </p:nvSpPr>
        <p:spPr>
          <a:xfrm>
            <a:off x="3773372" y="2231493"/>
            <a:ext cx="1828800" cy="307777"/>
          </a:xfrm>
          <a:prstGeom prst="rect">
            <a:avLst/>
          </a:prstGeom>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Telepath (Sender)</a:t>
            </a:r>
          </a:p>
        </p:txBody>
      </p:sp>
      <p:sp>
        <p:nvSpPr>
          <p:cNvPr id="27" name="Right Arrow 72"/>
          <p:cNvSpPr/>
          <p:nvPr/>
        </p:nvSpPr>
        <p:spPr>
          <a:xfrm rot="16200000">
            <a:off x="1982212" y="2825057"/>
            <a:ext cx="110187" cy="199769"/>
          </a:xfrm>
          <a:prstGeom prst="rightArrow">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28" name="Right Arrow 73"/>
          <p:cNvSpPr/>
          <p:nvPr/>
        </p:nvSpPr>
        <p:spPr>
          <a:xfrm rot="16200000">
            <a:off x="1982212" y="3959561"/>
            <a:ext cx="110187" cy="199769"/>
          </a:xfrm>
          <a:prstGeom prst="rightArrow">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29" name="Right Arrow 74"/>
          <p:cNvSpPr/>
          <p:nvPr/>
        </p:nvSpPr>
        <p:spPr>
          <a:xfrm rot="16200000">
            <a:off x="1982212" y="3203225"/>
            <a:ext cx="110187" cy="199769"/>
          </a:xfrm>
          <a:prstGeom prst="rightArrow">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30" name="Right Arrow 75"/>
          <p:cNvSpPr/>
          <p:nvPr/>
        </p:nvSpPr>
        <p:spPr>
          <a:xfrm rot="16200000">
            <a:off x="1982212" y="3581393"/>
            <a:ext cx="110187" cy="199769"/>
          </a:xfrm>
          <a:prstGeom prst="rightArrow">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31" name="Right Arrow 76"/>
          <p:cNvSpPr/>
          <p:nvPr/>
        </p:nvSpPr>
        <p:spPr>
          <a:xfrm rot="16200000">
            <a:off x="1982212" y="2496831"/>
            <a:ext cx="110187" cy="99885"/>
          </a:xfrm>
          <a:prstGeom prst="rightArrow">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32" name="Right Arrow 77"/>
          <p:cNvSpPr/>
          <p:nvPr/>
        </p:nvSpPr>
        <p:spPr>
          <a:xfrm rot="16200000">
            <a:off x="1982212" y="2118663"/>
            <a:ext cx="110187" cy="99885"/>
          </a:xfrm>
          <a:prstGeom prst="rightArrow">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38" name="Left Brace 37"/>
          <p:cNvSpPr/>
          <p:nvPr/>
        </p:nvSpPr>
        <p:spPr>
          <a:xfrm flipH="1">
            <a:off x="5655915" y="2633963"/>
            <a:ext cx="71398" cy="61817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Quattrocento Sans" panose="020B0502050000020003" pitchFamily="34" charset="0"/>
            </a:endParaRPr>
          </a:p>
        </p:txBody>
      </p:sp>
      <p:sp>
        <p:nvSpPr>
          <p:cNvPr id="39" name="TextBox 38"/>
          <p:cNvSpPr txBox="1"/>
          <p:nvPr/>
        </p:nvSpPr>
        <p:spPr>
          <a:xfrm>
            <a:off x="5690040" y="2717463"/>
            <a:ext cx="652743"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a:latin typeface="Quattrocento Sans" panose="020B0502050000020003" pitchFamily="34" charset="0"/>
              </a:rPr>
              <a:t>App</a:t>
            </a:r>
          </a:p>
          <a:p>
            <a:r>
              <a:rPr lang="en-US" dirty="0">
                <a:latin typeface="Quattrocento Sans" panose="020B0502050000020003" pitchFamily="34" charset="0"/>
              </a:rPr>
              <a:t>Clone</a:t>
            </a:r>
          </a:p>
        </p:txBody>
      </p:sp>
      <p:sp>
        <p:nvSpPr>
          <p:cNvPr id="42" name="Left Brace 41"/>
          <p:cNvSpPr/>
          <p:nvPr/>
        </p:nvSpPr>
        <p:spPr>
          <a:xfrm flipH="1">
            <a:off x="5674878" y="3757125"/>
            <a:ext cx="55519" cy="63657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Quattrocento Sans" panose="020B0502050000020003" pitchFamily="34" charset="0"/>
            </a:endParaRPr>
          </a:p>
        </p:txBody>
      </p:sp>
      <p:sp>
        <p:nvSpPr>
          <p:cNvPr id="43" name="TextBox 42"/>
          <p:cNvSpPr txBox="1"/>
          <p:nvPr/>
        </p:nvSpPr>
        <p:spPr>
          <a:xfrm>
            <a:off x="5698082" y="3864223"/>
            <a:ext cx="987771"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a:latin typeface="Quattrocento Sans" panose="020B0502050000020003" pitchFamily="34" charset="0"/>
              </a:rPr>
              <a:t>Remote</a:t>
            </a:r>
          </a:p>
          <a:p>
            <a:r>
              <a:rPr lang="en-US" dirty="0">
                <a:latin typeface="Quattrocento Sans" panose="020B0502050000020003" pitchFamily="34" charset="0"/>
              </a:rPr>
              <a:t>Resources</a:t>
            </a:r>
          </a:p>
        </p:txBody>
      </p:sp>
      <p:sp>
        <p:nvSpPr>
          <p:cNvPr id="33" name="Right Arrow 78"/>
          <p:cNvSpPr/>
          <p:nvPr/>
        </p:nvSpPr>
        <p:spPr>
          <a:xfrm rot="16200000">
            <a:off x="4619422" y="3947158"/>
            <a:ext cx="110187" cy="199769"/>
          </a:xfrm>
          <a:prstGeom prst="rightArrow">
            <a:avLst/>
          </a:prstGeom>
          <a:solidFill>
            <a:srgbClr val="F167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34" name="Right Arrow 79"/>
          <p:cNvSpPr/>
          <p:nvPr/>
        </p:nvSpPr>
        <p:spPr>
          <a:xfrm rot="16200000">
            <a:off x="4619422" y="3571525"/>
            <a:ext cx="110187" cy="199769"/>
          </a:xfrm>
          <a:prstGeom prst="rightArrow">
            <a:avLst/>
          </a:prstGeom>
          <a:solidFill>
            <a:srgbClr val="F167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35" name="Right Arrow 80"/>
          <p:cNvSpPr/>
          <p:nvPr/>
        </p:nvSpPr>
        <p:spPr>
          <a:xfrm rot="16200000">
            <a:off x="4619422" y="3195892"/>
            <a:ext cx="110187" cy="199769"/>
          </a:xfrm>
          <a:prstGeom prst="rightArrow">
            <a:avLst/>
          </a:prstGeom>
          <a:solidFill>
            <a:srgbClr val="F167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36" name="Right Arrow 81"/>
          <p:cNvSpPr/>
          <p:nvPr/>
        </p:nvSpPr>
        <p:spPr>
          <a:xfrm rot="16200000">
            <a:off x="4619422" y="2820258"/>
            <a:ext cx="110187" cy="199769"/>
          </a:xfrm>
          <a:prstGeom prst="rightArrow">
            <a:avLst/>
          </a:prstGeom>
          <a:solidFill>
            <a:srgbClr val="F167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37" name="Right Arrow 82"/>
          <p:cNvSpPr/>
          <p:nvPr/>
        </p:nvSpPr>
        <p:spPr>
          <a:xfrm rot="16200000">
            <a:off x="4619422" y="2494567"/>
            <a:ext cx="110187" cy="99885"/>
          </a:xfrm>
          <a:prstGeom prst="rightArrow">
            <a:avLst/>
          </a:prstGeom>
          <a:solidFill>
            <a:srgbClr val="F167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5"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progressBar"/>
          <p:cNvSpPr/>
          <p:nvPr/>
        </p:nvSpPr>
        <p:spPr>
          <a:xfrm>
            <a:off x="0" y="5099050"/>
            <a:ext cx="4256690"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Tree>
    <p:extLst>
      <p:ext uri="{BB962C8B-B14F-4D97-AF65-F5344CB8AC3E}">
        <p14:creationId xmlns:p14="http://schemas.microsoft.com/office/powerpoint/2010/main" val="39946853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60"/>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8"/>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5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2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26"/>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30"/>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61"/>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29"/>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58"/>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27"/>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57"/>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22"/>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25"/>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31"/>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62"/>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32"/>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56"/>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21"/>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24"/>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66"/>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33"/>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65"/>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42"/>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43"/>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34"/>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35"/>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64"/>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36"/>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63"/>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38"/>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39"/>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37"/>
                                        </p:tgtEl>
                                        <p:attrNameLst>
                                          <p:attrName>style.visibility</p:attrName>
                                        </p:attrNameLst>
                                      </p:cBhvr>
                                      <p:to>
                                        <p:strVal val="hidden"/>
                                      </p:to>
                                    </p:set>
                                  </p:childTnLst>
                                </p:cTn>
                              </p:par>
                              <p:par>
                                <p:cTn id="171" presetID="1" presetClass="exit" presetSubtype="0" fill="hold" grpId="1" nodeType="withEffect">
                                  <p:stCondLst>
                                    <p:cond delay="0"/>
                                  </p:stCondLst>
                                  <p:childTnLst>
                                    <p:set>
                                      <p:cBhvr>
                                        <p:cTn id="172" dur="1" fill="hold">
                                          <p:stCondLst>
                                            <p:cond delay="0"/>
                                          </p:stCondLst>
                                        </p:cTn>
                                        <p:tgtEl>
                                          <p:spTgt spid="74"/>
                                        </p:tgtEl>
                                        <p:attrNameLst>
                                          <p:attrName>style.visibility</p:attrName>
                                        </p:attrNameLst>
                                      </p:cBhvr>
                                      <p:to>
                                        <p:strVal val="hidden"/>
                                      </p:to>
                                    </p:set>
                                  </p:childTnLst>
                                </p:cTn>
                              </p:par>
                              <p:par>
                                <p:cTn id="173" presetID="1" presetClass="exit" presetSubtype="0" fill="hold" nodeType="withEffect">
                                  <p:stCondLst>
                                    <p:cond delay="0"/>
                                  </p:stCondLst>
                                  <p:childTnLst>
                                    <p:set>
                                      <p:cBhvr>
                                        <p:cTn id="174" dur="1" fill="hold">
                                          <p:stCondLst>
                                            <p:cond delay="0"/>
                                          </p:stCondLst>
                                        </p:cTn>
                                        <p:tgtEl>
                                          <p:spTgt spid="73"/>
                                        </p:tgtEl>
                                        <p:attrNameLst>
                                          <p:attrName>style.visibility</p:attrName>
                                        </p:attrNameLst>
                                      </p:cBhvr>
                                      <p:to>
                                        <p:strVal val="hidden"/>
                                      </p:to>
                                    </p:set>
                                  </p:childTnLst>
                                </p:cTn>
                              </p:par>
                              <p:par>
                                <p:cTn id="175" presetID="1" presetClass="exit" presetSubtype="0" fill="hold" nodeType="withEffect">
                                  <p:stCondLst>
                                    <p:cond delay="0"/>
                                  </p:stCondLst>
                                  <p:childTnLst>
                                    <p:set>
                                      <p:cBhvr>
                                        <p:cTn id="176" dur="1" fill="hold">
                                          <p:stCondLst>
                                            <p:cond delay="0"/>
                                          </p:stCondLst>
                                        </p:cTn>
                                        <p:tgtEl>
                                          <p:spTgt spid="54"/>
                                        </p:tgtEl>
                                        <p:attrNameLst>
                                          <p:attrName>style.visibility</p:attrName>
                                        </p:attrNameLst>
                                      </p:cBhvr>
                                      <p:to>
                                        <p:strVal val="hidden"/>
                                      </p:to>
                                    </p:set>
                                  </p:childTnLst>
                                </p:cTn>
                              </p:par>
                              <p:par>
                                <p:cTn id="177" presetID="1" presetClass="exit" presetSubtype="0" fill="hold" grpId="1" nodeType="withEffect">
                                  <p:stCondLst>
                                    <p:cond delay="0"/>
                                  </p:stCondLst>
                                  <p:childTnLst>
                                    <p:set>
                                      <p:cBhvr>
                                        <p:cTn id="178" dur="1" fill="hold">
                                          <p:stCondLst>
                                            <p:cond delay="0"/>
                                          </p:stCondLst>
                                        </p:cTn>
                                        <p:tgtEl>
                                          <p:spTgt spid="71"/>
                                        </p:tgtEl>
                                        <p:attrNameLst>
                                          <p:attrName>style.visibility</p:attrName>
                                        </p:attrNameLst>
                                      </p:cBhvr>
                                      <p:to>
                                        <p:strVal val="hidden"/>
                                      </p:to>
                                    </p:set>
                                  </p:childTnLst>
                                </p:cTn>
                              </p:par>
                              <p:par>
                                <p:cTn id="179" presetID="1" presetClass="exit" presetSubtype="0" fill="hold" nodeType="withEffect">
                                  <p:stCondLst>
                                    <p:cond delay="0"/>
                                  </p:stCondLst>
                                  <p:childTnLst>
                                    <p:set>
                                      <p:cBhvr>
                                        <p:cTn id="180" dur="1" fill="hold">
                                          <p:stCondLst>
                                            <p:cond delay="0"/>
                                          </p:stCondLst>
                                        </p:cTn>
                                        <p:tgtEl>
                                          <p:spTgt spid="72"/>
                                        </p:tgtEl>
                                        <p:attrNameLst>
                                          <p:attrName>style.visibility</p:attrName>
                                        </p:attrNameLst>
                                      </p:cBhvr>
                                      <p:to>
                                        <p:strVal val="hidden"/>
                                      </p:to>
                                    </p:set>
                                  </p:childTnLst>
                                </p:cTn>
                              </p:par>
                              <p:par>
                                <p:cTn id="181" presetID="1" presetClass="exit" presetSubtype="0" fill="hold" nodeType="withEffect">
                                  <p:stCondLst>
                                    <p:cond delay="0"/>
                                  </p:stCondLst>
                                  <p:childTnLst>
                                    <p:set>
                                      <p:cBhvr>
                                        <p:cTn id="182" dur="1" fill="hold">
                                          <p:stCondLst>
                                            <p:cond delay="0"/>
                                          </p:stCondLst>
                                        </p:cTn>
                                        <p:tgtEl>
                                          <p:spTgt spid="20"/>
                                        </p:tgtEl>
                                        <p:attrNameLst>
                                          <p:attrName>style.visibility</p:attrName>
                                        </p:attrNameLst>
                                      </p:cBhvr>
                                      <p:to>
                                        <p:strVal val="hidden"/>
                                      </p:to>
                                    </p:set>
                                  </p:childTnLst>
                                </p:cTn>
                              </p:par>
                              <p:par>
                                <p:cTn id="183" presetID="1" presetClass="exit" presetSubtype="0" fill="hold" nodeType="withEffect">
                                  <p:stCondLst>
                                    <p:cond delay="0"/>
                                  </p:stCondLst>
                                  <p:childTnLst>
                                    <p:set>
                                      <p:cBhvr>
                                        <p:cTn id="184" dur="1" fill="hold">
                                          <p:stCondLst>
                                            <p:cond delay="0"/>
                                          </p:stCondLst>
                                        </p:cTn>
                                        <p:tgtEl>
                                          <p:spTgt spid="44"/>
                                        </p:tgtEl>
                                        <p:attrNameLst>
                                          <p:attrName>style.visibility</p:attrName>
                                        </p:attrNameLst>
                                      </p:cBhvr>
                                      <p:to>
                                        <p:strVal val="hidden"/>
                                      </p:to>
                                    </p:set>
                                  </p:childTnLst>
                                </p:cTn>
                              </p:par>
                              <p:par>
                                <p:cTn id="185" presetID="1" presetClass="exit" presetSubtype="0" fill="hold" grpId="0" nodeType="withEffect">
                                  <p:stCondLst>
                                    <p:cond delay="0"/>
                                  </p:stCondLst>
                                  <p:childTnLst>
                                    <p:set>
                                      <p:cBhvr>
                                        <p:cTn id="186" dur="1" fill="hold">
                                          <p:stCondLst>
                                            <p:cond delay="0"/>
                                          </p:stCondLst>
                                        </p:cTn>
                                        <p:tgtEl>
                                          <p:spTgt spid="40"/>
                                        </p:tgtEl>
                                        <p:attrNameLst>
                                          <p:attrName>style.visibility</p:attrName>
                                        </p:attrNameLst>
                                      </p:cBhvr>
                                      <p:to>
                                        <p:strVal val="hidden"/>
                                      </p:to>
                                    </p:set>
                                  </p:childTnLst>
                                </p:cTn>
                              </p:par>
                              <p:par>
                                <p:cTn id="187" presetID="1" presetClass="exit" presetSubtype="0" fill="hold" nodeType="withEffect">
                                  <p:stCondLst>
                                    <p:cond delay="0"/>
                                  </p:stCondLst>
                                  <p:childTnLst>
                                    <p:set>
                                      <p:cBhvr>
                                        <p:cTn id="188" dur="1" fill="hold">
                                          <p:stCondLst>
                                            <p:cond delay="0"/>
                                          </p:stCondLst>
                                        </p:cTn>
                                        <p:tgtEl>
                                          <p:spTgt spid="70"/>
                                        </p:tgtEl>
                                        <p:attrNameLst>
                                          <p:attrName>style.visibility</p:attrName>
                                        </p:attrNameLst>
                                      </p:cBhvr>
                                      <p:to>
                                        <p:strVal val="hidden"/>
                                      </p:to>
                                    </p:set>
                                  </p:childTnLst>
                                </p:cTn>
                              </p:par>
                              <p:par>
                                <p:cTn id="189" presetID="1" presetClass="exit" presetSubtype="0" fill="hold" grpId="0" nodeType="withEffect">
                                  <p:stCondLst>
                                    <p:cond delay="0"/>
                                  </p:stCondLst>
                                  <p:childTnLst>
                                    <p:set>
                                      <p:cBhvr>
                                        <p:cTn id="190" dur="1" fill="hold">
                                          <p:stCondLst>
                                            <p:cond delay="0"/>
                                          </p:stCondLst>
                                        </p:cTn>
                                        <p:tgtEl>
                                          <p:spTgt spid="41"/>
                                        </p:tgtEl>
                                        <p:attrNameLst>
                                          <p:attrName>style.visibility</p:attrName>
                                        </p:attrNameLst>
                                      </p:cBhvr>
                                      <p:to>
                                        <p:strVal val="hidden"/>
                                      </p:to>
                                    </p:set>
                                  </p:childTnLst>
                                </p:cTn>
                              </p:par>
                              <p:par>
                                <p:cTn id="191" presetID="1" presetClass="exit" presetSubtype="0" fill="hold" nodeType="withEffect">
                                  <p:stCondLst>
                                    <p:cond delay="0"/>
                                  </p:stCondLst>
                                  <p:childTnLst>
                                    <p:set>
                                      <p:cBhvr>
                                        <p:cTn id="192"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P spid="23" grpId="1" animBg="1"/>
      <p:bldP spid="24" grpId="0"/>
      <p:bldP spid="24" grpId="1"/>
      <p:bldP spid="25" grpId="0"/>
      <p:bldP spid="25" grpId="1"/>
      <p:bldP spid="26" grpId="0"/>
      <p:bldP spid="26" grpId="1"/>
      <p:bldP spid="40" grpId="0"/>
      <p:bldP spid="41" grpId="0"/>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71" grpId="0" animBg="1"/>
      <p:bldP spid="71" grpId="1" animBg="1"/>
      <p:bldP spid="74" grpId="0" animBg="1"/>
      <p:bldP spid="74"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8" grpId="0" animBg="1"/>
      <p:bldP spid="38" grpId="1" animBg="1"/>
      <p:bldP spid="39" grpId="0"/>
      <p:bldP spid="39" grpId="1"/>
      <p:bldP spid="42" grpId="0" animBg="1"/>
      <p:bldP spid="42" grpId="1" animBg="1"/>
      <p:bldP spid="43" grpId="0"/>
      <p:bldP spid="43" grpId="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38251" y="922669"/>
            <a:ext cx="5695824" cy="435599"/>
          </a:xfrm>
          <a:prstGeom prst="rect">
            <a:avLst/>
          </a:prstGeom>
        </p:spPr>
        <p:txBody>
          <a:bodyPr lIns="91425" tIns="91425" rIns="91425" bIns="91425" anchor="ctr" anchorCtr="0">
            <a:noAutofit/>
          </a:bodyPr>
          <a:lstStyle/>
          <a:p>
            <a:r>
              <a:rPr lang="en-US" dirty="0"/>
              <a:t>Telepath Predictor</a:t>
            </a:r>
            <a:endParaRPr lang="en" dirty="0">
              <a:highlight>
                <a:srgbClr val="FFCD00"/>
              </a:highlight>
            </a:endParaRPr>
          </a:p>
        </p:txBody>
      </p:sp>
      <p:cxnSp>
        <p:nvCxnSpPr>
          <p:cNvPr id="11" name="Shape 124"/>
          <p:cNvCxnSpPr>
            <a:cxnSpLocks/>
            <a:endCxn id="111" idx="1"/>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cxnSp>
        <p:nvCxnSpPr>
          <p:cNvPr id="6" name="Shape 124"/>
          <p:cNvCxnSpPr>
            <a:cxnSpLocks/>
          </p:cNvCxnSpPr>
          <p:nvPr/>
        </p:nvCxnSpPr>
        <p:spPr>
          <a:xfrm>
            <a:off x="2933700" y="1136466"/>
            <a:ext cx="5113393" cy="0"/>
          </a:xfrm>
          <a:prstGeom prst="straightConnector1">
            <a:avLst/>
          </a:prstGeom>
          <a:noFill/>
          <a:ln w="9525" cap="flat" cmpd="sng">
            <a:solidFill>
              <a:srgbClr val="CCCCCC"/>
            </a:solidFill>
            <a:prstDash val="solid"/>
            <a:round/>
            <a:headEnd type="none" w="lg" len="lg"/>
            <a:tailEnd type="none" w="lg" len="lg"/>
          </a:ln>
        </p:spPr>
      </p:cxnSp>
      <p:sp>
        <p:nvSpPr>
          <p:cNvPr id="53" name="Line Callout 2 (Accent Bar) 93"/>
          <p:cNvSpPr/>
          <p:nvPr/>
        </p:nvSpPr>
        <p:spPr>
          <a:xfrm>
            <a:off x="4489831" y="1457160"/>
            <a:ext cx="1946533" cy="2361248"/>
          </a:xfrm>
          <a:prstGeom prst="accentCallout2">
            <a:avLst>
              <a:gd name="adj1" fmla="val 67819"/>
              <a:gd name="adj2" fmla="val -35484"/>
              <a:gd name="adj3" fmla="val 67819"/>
              <a:gd name="adj4" fmla="val -46317"/>
              <a:gd name="adj5" fmla="val 43224"/>
              <a:gd name="adj6" fmla="val -863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Quattrocento Sans" panose="020B0502050000020003" pitchFamily="34" charset="0"/>
            </a:endParaRPr>
          </a:p>
        </p:txBody>
      </p:sp>
      <p:sp>
        <p:nvSpPr>
          <p:cNvPr id="68" name="Right Arrow 94"/>
          <p:cNvSpPr/>
          <p:nvPr/>
        </p:nvSpPr>
        <p:spPr>
          <a:xfrm rot="16200000" flipV="1">
            <a:off x="4732500" y="1714989"/>
            <a:ext cx="303538" cy="244781"/>
          </a:xfrm>
          <a:prstGeom prst="rightArrow">
            <a:avLst/>
          </a:prstGeom>
          <a:solidFill>
            <a:srgbClr val="F167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Quattrocento Sans" panose="020B0502050000020003" pitchFamily="34" charset="0"/>
            </a:endParaRPr>
          </a:p>
        </p:txBody>
      </p:sp>
      <p:sp>
        <p:nvSpPr>
          <p:cNvPr id="69" name="TextBox 68"/>
          <p:cNvSpPr txBox="1"/>
          <p:nvPr/>
        </p:nvSpPr>
        <p:spPr>
          <a:xfrm>
            <a:off x="3922395" y="3377199"/>
            <a:ext cx="2011680" cy="307777"/>
          </a:xfrm>
          <a:prstGeom prst="rect">
            <a:avLst/>
          </a:prstGeom>
          <a:noFill/>
          <a:ln>
            <a:noFill/>
          </a:ln>
        </p:spPr>
        <p:txBody>
          <a:bodyPr wrap="square" rtlCol="0">
            <a:spAutoFit/>
          </a:bodyPr>
          <a:lstStyle/>
          <a:p>
            <a:pPr algn="ctr"/>
            <a:r>
              <a:rPr lang="en-US" sz="1400" dirty="0">
                <a:latin typeface="Quattrocento Sans" panose="020B0502050000020003" pitchFamily="34" charset="0"/>
                <a:cs typeface="Arial" panose="020B0604020202020204" pitchFamily="34" charset="0"/>
              </a:rPr>
              <a:t>Raw Sensing Phone</a:t>
            </a:r>
          </a:p>
        </p:txBody>
      </p:sp>
      <p:sp>
        <p:nvSpPr>
          <p:cNvPr id="75" name="TextBox 74"/>
          <p:cNvSpPr txBox="1"/>
          <p:nvPr/>
        </p:nvSpPr>
        <p:spPr>
          <a:xfrm>
            <a:off x="3922395" y="1358268"/>
            <a:ext cx="2011680" cy="307777"/>
          </a:xfrm>
          <a:prstGeom prst="rect">
            <a:avLst/>
          </a:prstGeom>
          <a:noFill/>
          <a:ln>
            <a:noFill/>
          </a:ln>
        </p:spPr>
        <p:txBody>
          <a:bodyPr wrap="square" rtlCol="0">
            <a:spAutoFit/>
          </a:bodyPr>
          <a:lstStyle/>
          <a:p>
            <a:r>
              <a:rPr lang="en-US" sz="1400" dirty="0">
                <a:latin typeface="Quattrocento Sans" panose="020B0502050000020003" pitchFamily="34" charset="0"/>
              </a:rPr>
              <a:t>Raw Sensing Wearable</a:t>
            </a:r>
          </a:p>
        </p:txBody>
      </p:sp>
      <p:sp>
        <p:nvSpPr>
          <p:cNvPr id="76" name="Right Arrow 98"/>
          <p:cNvSpPr/>
          <p:nvPr/>
        </p:nvSpPr>
        <p:spPr>
          <a:xfrm rot="16200000" flipV="1">
            <a:off x="4728164" y="3107720"/>
            <a:ext cx="312210" cy="244781"/>
          </a:xfrm>
          <a:prstGeom prst="rightArrow">
            <a:avLst/>
          </a:prstGeom>
          <a:solidFill>
            <a:srgbClr val="F167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Quattrocento Sans" panose="020B0502050000020003" pitchFamily="34" charset="0"/>
            </a:endParaRPr>
          </a:p>
        </p:txBody>
      </p:sp>
      <p:sp>
        <p:nvSpPr>
          <p:cNvPr id="77" name="Right Arrow 99"/>
          <p:cNvSpPr/>
          <p:nvPr/>
        </p:nvSpPr>
        <p:spPr>
          <a:xfrm rot="16200000" flipV="1">
            <a:off x="4728164" y="2394910"/>
            <a:ext cx="312210" cy="244781"/>
          </a:xfrm>
          <a:prstGeom prst="rightArrow">
            <a:avLst/>
          </a:prstGeom>
          <a:solidFill>
            <a:srgbClr val="F167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Quattrocento Sans" panose="020B0502050000020003" pitchFamily="34" charset="0"/>
            </a:endParaRPr>
          </a:p>
        </p:txBody>
      </p:sp>
      <p:sp>
        <p:nvSpPr>
          <p:cNvPr id="78" name="TextBox 77"/>
          <p:cNvSpPr txBox="1"/>
          <p:nvPr/>
        </p:nvSpPr>
        <p:spPr>
          <a:xfrm>
            <a:off x="4013835" y="2703493"/>
            <a:ext cx="1828800" cy="338554"/>
          </a:xfrm>
          <a:prstGeom prst="rect">
            <a:avLst/>
          </a:prstGeom>
          <a:solidFill>
            <a:schemeClr val="bg1"/>
          </a:solidFill>
          <a:ln>
            <a:solidFill>
              <a:schemeClr val="bg1"/>
            </a:solidFill>
          </a:ln>
          <a:effectLst>
            <a:outerShdw blurRad="63500" sx="102000" sy="102000" algn="ctr" rotWithShape="0">
              <a:prstClr val="black">
                <a:alpha val="40000"/>
              </a:prstClr>
            </a:outerShdw>
          </a:effectLst>
        </p:spPr>
        <p:txBody>
          <a:bodyPr wrap="none" rtlCol="0">
            <a:spAutoFit/>
          </a:bodyPr>
          <a:lstStyle/>
          <a:p>
            <a:pPr algn="ctr"/>
            <a:r>
              <a:rPr lang="en-US" sz="1600" dirty="0">
                <a:latin typeface="Quattrocento Sans" panose="020B0502050000020003" pitchFamily="34" charset="0"/>
              </a:rPr>
              <a:t>Clustering</a:t>
            </a:r>
          </a:p>
        </p:txBody>
      </p:sp>
      <p:sp>
        <p:nvSpPr>
          <p:cNvPr id="79" name="TextBox 78"/>
          <p:cNvSpPr txBox="1"/>
          <p:nvPr/>
        </p:nvSpPr>
        <p:spPr>
          <a:xfrm>
            <a:off x="4013835" y="1993309"/>
            <a:ext cx="1828800" cy="338554"/>
          </a:xfrm>
          <a:prstGeom prst="rect">
            <a:avLst/>
          </a:prstGeom>
          <a:solidFill>
            <a:schemeClr val="bg1"/>
          </a:solidFill>
          <a:ln>
            <a:solidFill>
              <a:schemeClr val="bg1"/>
            </a:solidFill>
          </a:ln>
          <a:effectLst>
            <a:outerShdw blurRad="63500" sx="102000" sy="102000" algn="ctr" rotWithShape="0">
              <a:prstClr val="black">
                <a:alpha val="40000"/>
              </a:prstClr>
            </a:outerShdw>
          </a:effectLst>
        </p:spPr>
        <p:txBody>
          <a:bodyPr wrap="none" rtlCol="0">
            <a:spAutoFit/>
          </a:bodyPr>
          <a:lstStyle/>
          <a:p>
            <a:pPr algn="ctr"/>
            <a:r>
              <a:rPr lang="en-US" sz="1600" dirty="0">
                <a:latin typeface="Quattrocento Sans" panose="020B0502050000020003" pitchFamily="34" charset="0"/>
                <a:cs typeface="Arial" panose="020B0604020202020204" pitchFamily="34" charset="0"/>
              </a:rPr>
              <a:t>Transfer Function</a:t>
            </a:r>
          </a:p>
        </p:txBody>
      </p:sp>
      <p:sp>
        <p:nvSpPr>
          <p:cNvPr id="81" name="TextBox 80"/>
          <p:cNvSpPr txBox="1"/>
          <p:nvPr/>
        </p:nvSpPr>
        <p:spPr>
          <a:xfrm>
            <a:off x="986719" y="2331863"/>
            <a:ext cx="1765228" cy="307777"/>
          </a:xfrm>
          <a:prstGeom prst="rect">
            <a:avLst/>
          </a:prstGeom>
          <a:solidFill>
            <a:srgbClr val="FFC000"/>
          </a:solidFill>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Telepath (Predictor)</a:t>
            </a:r>
          </a:p>
        </p:txBody>
      </p:sp>
      <p:sp>
        <p:nvSpPr>
          <p:cNvPr id="5"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progressBar"/>
          <p:cNvSpPr/>
          <p:nvPr/>
        </p:nvSpPr>
        <p:spPr>
          <a:xfrm>
            <a:off x="0" y="5099050"/>
            <a:ext cx="4493172"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8" name="TextBox 7"/>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Tree>
    <p:extLst>
      <p:ext uri="{BB962C8B-B14F-4D97-AF65-F5344CB8AC3E}">
        <p14:creationId xmlns:p14="http://schemas.microsoft.com/office/powerpoint/2010/main" val="41551960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7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700"/>
                                        <p:tgtEl>
                                          <p:spTgt spid="6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70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700"/>
                                        <p:tgtEl>
                                          <p:spTgt spid="7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fade">
                                      <p:cBhvr>
                                        <p:cTn id="19" dur="700"/>
                                        <p:tgtEl>
                                          <p:spTgt spid="7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700"/>
                                        <p:tgtEl>
                                          <p:spTgt spid="7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700"/>
                                        <p:tgtEl>
                                          <p:spTgt spid="6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5"/>
                                        </p:tgtEl>
                                        <p:attrNameLst>
                                          <p:attrName>style.visibility</p:attrName>
                                        </p:attrNameLst>
                                      </p:cBhvr>
                                      <p:to>
                                        <p:strVal val="visible"/>
                                      </p:to>
                                    </p:set>
                                    <p:animEffect transition="in" filter="fade">
                                      <p:cBhvr>
                                        <p:cTn id="28" dur="7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68" grpId="0" animBg="1"/>
      <p:bldP spid="69" grpId="0"/>
      <p:bldP spid="75" grpId="0"/>
      <p:bldP spid="76" grpId="0" animBg="1"/>
      <p:bldP spid="77" grpId="0" animBg="1"/>
      <p:bldP spid="78" grpId="0" animBg="1"/>
      <p:bldP spid="79"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21"/>
        <p:cNvGrpSpPr/>
        <p:nvPr/>
      </p:nvGrpSpPr>
      <p:grpSpPr>
        <a:xfrm>
          <a:off x="0" y="0"/>
          <a:ext cx="0" cy="0"/>
          <a:chOff x="0" y="0"/>
          <a:chExt cx="0" cy="0"/>
        </a:xfrm>
      </p:grpSpPr>
      <p:sp>
        <p:nvSpPr>
          <p:cNvPr id="122" name="Shape 122"/>
          <p:cNvSpPr txBox="1">
            <a:spLocks noGrp="1"/>
          </p:cNvSpPr>
          <p:nvPr>
            <p:ph type="ctrTitle" idx="4294967295"/>
          </p:nvPr>
        </p:nvSpPr>
        <p:spPr>
          <a:xfrm>
            <a:off x="749367" y="2560623"/>
            <a:ext cx="5240337" cy="1158875"/>
          </a:xfrm>
          <a:prstGeom prst="rect">
            <a:avLst/>
          </a:prstGeom>
        </p:spPr>
        <p:txBody>
          <a:bodyPr lIns="91425" tIns="91425" rIns="91425" bIns="91425" anchor="ctr" anchorCtr="0">
            <a:noAutofit/>
          </a:bodyPr>
          <a:lstStyle/>
          <a:p>
            <a:pPr algn="ctr"/>
            <a:r>
              <a:rPr lang="en" sz="3200" dirty="0">
                <a:highlight>
                  <a:srgbClr val="FFCD00"/>
                </a:highlight>
                <a:latin typeface="Lora" panose="00000500000000000000" charset="0"/>
                <a:cs typeface="Calibri Light" panose="020F0302020204030204" pitchFamily="34" charset="0"/>
              </a:rPr>
              <a:t>Scope</a:t>
            </a:r>
          </a:p>
        </p:txBody>
      </p:sp>
      <p:sp>
        <p:nvSpPr>
          <p:cNvPr id="123" name="Shape 123"/>
          <p:cNvSpPr txBox="1">
            <a:spLocks noGrp="1"/>
          </p:cNvSpPr>
          <p:nvPr>
            <p:ph type="subTitle" idx="4294967295"/>
          </p:nvPr>
        </p:nvSpPr>
        <p:spPr>
          <a:xfrm>
            <a:off x="700529" y="3386917"/>
            <a:ext cx="5732462" cy="785812"/>
          </a:xfrm>
          <a:prstGeom prst="rect">
            <a:avLst/>
          </a:prstGeom>
        </p:spPr>
        <p:txBody>
          <a:bodyPr lIns="91425" tIns="91425" rIns="91425" bIns="91425" anchor="t" anchorCtr="0">
            <a:noAutofit/>
          </a:bodyPr>
          <a:lstStyle/>
          <a:p>
            <a:pPr>
              <a:buNone/>
            </a:pPr>
            <a:r>
              <a:rPr lang="en-US" sz="1600" dirty="0">
                <a:latin typeface="Quattrocento Sans" panose="020B0502050000020003" charset="0"/>
                <a:cs typeface="Calibri Light" panose="020F0302020204030204" pitchFamily="34" charset="0"/>
              </a:rPr>
              <a:t>Aggregating resources from multiple mobile/wearable devices</a:t>
            </a:r>
          </a:p>
        </p:txBody>
      </p:sp>
      <p:cxnSp>
        <p:nvCxnSpPr>
          <p:cNvPr id="124" name="Shape 124"/>
          <p:cNvCxnSpPr/>
          <p:nvPr/>
        </p:nvCxnSpPr>
        <p:spPr>
          <a:xfrm>
            <a:off x="-1149025" y="1668728"/>
            <a:ext cx="9161999" cy="0"/>
          </a:xfrm>
          <a:prstGeom prst="straightConnector1">
            <a:avLst/>
          </a:prstGeom>
          <a:noFill/>
          <a:ln w="9525" cap="flat" cmpd="sng">
            <a:solidFill>
              <a:srgbClr val="CCCCCC"/>
            </a:solidFill>
            <a:prstDash val="solid"/>
            <a:round/>
            <a:headEnd type="none" w="lg" len="lg"/>
            <a:tailEnd type="none" w="lg" len="lg"/>
          </a:ln>
        </p:spPr>
      </p:cxnSp>
      <p:pic>
        <p:nvPicPr>
          <p:cNvPr id="18" name="Picture 2" descr="Image result for wearable technology"/>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284" r="29467"/>
          <a:stretch/>
        </p:blipFill>
        <p:spPr bwMode="auto">
          <a:xfrm>
            <a:off x="3566760" y="1075129"/>
            <a:ext cx="1264818" cy="1264818"/>
          </a:xfrm>
          <a:prstGeom prst="ellipse">
            <a:avLst/>
          </a:prstGeom>
          <a:noFill/>
          <a:extLst>
            <a:ext uri="{909E8E84-426E-40dd-AFC4-6F175D3DCCD1}">
              <a14:hiddenFill xmlns:a14="http://schemas.microsoft.com/office/drawing/2010/main">
                <a:solidFill>
                  <a:srgbClr val="FFFFFF"/>
                </a:solidFill>
              </a14:hiddenFill>
            </a:ext>
          </a:extLst>
        </p:spPr>
      </p:pic>
      <p:pic>
        <p:nvPicPr>
          <p:cNvPr id="19" name="Picture 4" descr="Image result for wearable technology"/>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168" r="21166"/>
          <a:stretch/>
        </p:blipFill>
        <p:spPr bwMode="auto">
          <a:xfrm>
            <a:off x="808576" y="1075129"/>
            <a:ext cx="1264818" cy="1264818"/>
          </a:xfrm>
          <a:prstGeom prst="ellipse">
            <a:avLst/>
          </a:prstGeom>
          <a:noFill/>
          <a:extLst>
            <a:ext uri="{909E8E84-426E-40dd-AFC4-6F175D3DCCD1}">
              <a14:hiddenFill xmlns:a14="http://schemas.microsoft.com/office/drawing/2010/main">
                <a:solidFill>
                  <a:srgbClr val="FFFFFF"/>
                </a:solidFill>
              </a14:hiddenFill>
            </a:ext>
          </a:extLst>
        </p:spPr>
      </p:pic>
      <p:pic>
        <p:nvPicPr>
          <p:cNvPr id="20" name="Picture 6" descr="Image result for smartphon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586" r="2248"/>
          <a:stretch/>
        </p:blipFill>
        <p:spPr bwMode="auto">
          <a:xfrm>
            <a:off x="2188341" y="1076026"/>
            <a:ext cx="1263921" cy="1263921"/>
          </a:xfrm>
          <a:prstGeom prst="ellipse">
            <a:avLst/>
          </a:prstGeom>
          <a:noFill/>
          <a:extLst>
            <a:ext uri="{909E8E84-426E-40dd-AFC4-6F175D3DCCD1}">
              <a14:hiddenFill xmlns:a14="http://schemas.microsoft.com/office/drawing/2010/main">
                <a:solidFill>
                  <a:srgbClr val="FFFFFF"/>
                </a:solidFill>
              </a14:hiddenFill>
            </a:ext>
          </a:extLst>
        </p:spPr>
      </p:pic>
      <p:pic>
        <p:nvPicPr>
          <p:cNvPr id="21" name="Picture 16" descr="Image result for tablet girl"/>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2978" t="13717" r="10388" b="1496"/>
          <a:stretch/>
        </p:blipFill>
        <p:spPr bwMode="auto">
          <a:xfrm>
            <a:off x="4945628" y="1075129"/>
            <a:ext cx="1266357" cy="1263921"/>
          </a:xfrm>
          <a:prstGeom prst="ellipse">
            <a:avLst/>
          </a:prstGeom>
          <a:noFill/>
          <a:extLst>
            <a:ext uri="{909E8E84-426E-40dd-AFC4-6F175D3DCCD1}">
              <a14:hiddenFill xmlns:a14="http://schemas.microsoft.com/office/drawing/2010/main">
                <a:solidFill>
                  <a:srgbClr val="FFFFFF"/>
                </a:solidFill>
              </a14:hiddenFill>
            </a:ext>
          </a:extLst>
        </p:spPr>
      </p:pic>
      <p:sp>
        <p:nvSpPr>
          <p:cNvPr id="5"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6" name="progressBar"/>
          <p:cNvSpPr/>
          <p:nvPr/>
        </p:nvSpPr>
        <p:spPr>
          <a:xfrm>
            <a:off x="0" y="5099050"/>
            <a:ext cx="472966"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TextBox 6"/>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38251" y="922669"/>
            <a:ext cx="5695824" cy="435599"/>
          </a:xfrm>
          <a:prstGeom prst="rect">
            <a:avLst/>
          </a:prstGeom>
        </p:spPr>
        <p:txBody>
          <a:bodyPr lIns="91425" tIns="91425" rIns="91425" bIns="91425" anchor="ctr" anchorCtr="0">
            <a:noAutofit/>
          </a:bodyPr>
          <a:lstStyle/>
          <a:p>
            <a:r>
              <a:rPr lang="en-US" dirty="0"/>
              <a:t>Telepath Predictor</a:t>
            </a:r>
            <a:endParaRPr lang="en" dirty="0">
              <a:highlight>
                <a:srgbClr val="FFCD00"/>
              </a:highlight>
            </a:endParaRPr>
          </a:p>
        </p:txBody>
      </p:sp>
      <p:cxnSp>
        <p:nvCxnSpPr>
          <p:cNvPr id="11" name="Shape 124"/>
          <p:cNvCxnSpPr>
            <a:cxnSpLocks/>
            <a:endCxn id="111" idx="1"/>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cxnSp>
        <p:nvCxnSpPr>
          <p:cNvPr id="6" name="Shape 124"/>
          <p:cNvCxnSpPr>
            <a:cxnSpLocks/>
          </p:cNvCxnSpPr>
          <p:nvPr/>
        </p:nvCxnSpPr>
        <p:spPr>
          <a:xfrm>
            <a:off x="2933700" y="1136466"/>
            <a:ext cx="5113393" cy="0"/>
          </a:xfrm>
          <a:prstGeom prst="straightConnector1">
            <a:avLst/>
          </a:prstGeom>
          <a:noFill/>
          <a:ln w="9525" cap="flat" cmpd="sng">
            <a:solidFill>
              <a:srgbClr val="CCCCCC"/>
            </a:solidFill>
            <a:prstDash val="solid"/>
            <a:round/>
            <a:headEnd type="none" w="lg" len="lg"/>
            <a:tailEnd type="none" w="lg" len="lg"/>
          </a:ln>
        </p:spPr>
      </p:cxnSp>
      <p:sp>
        <p:nvSpPr>
          <p:cNvPr id="5"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progressBar"/>
          <p:cNvSpPr/>
          <p:nvPr/>
        </p:nvSpPr>
        <p:spPr>
          <a:xfrm>
            <a:off x="0" y="5099050"/>
            <a:ext cx="4729655"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8" name="TextBox 7"/>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
        <p:nvSpPr>
          <p:cNvPr id="17" name="Line Callout 2 (Accent Bar) 93"/>
          <p:cNvSpPr/>
          <p:nvPr/>
        </p:nvSpPr>
        <p:spPr>
          <a:xfrm>
            <a:off x="4489831" y="1457160"/>
            <a:ext cx="1946533" cy="2361248"/>
          </a:xfrm>
          <a:prstGeom prst="accentCallout2">
            <a:avLst>
              <a:gd name="adj1" fmla="val 67819"/>
              <a:gd name="adj2" fmla="val -35484"/>
              <a:gd name="adj3" fmla="val 67819"/>
              <a:gd name="adj4" fmla="val -46317"/>
              <a:gd name="adj5" fmla="val 43224"/>
              <a:gd name="adj6" fmla="val -863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Quattrocento Sans" panose="020B0502050000020003" pitchFamily="34" charset="0"/>
            </a:endParaRPr>
          </a:p>
        </p:txBody>
      </p:sp>
      <p:sp>
        <p:nvSpPr>
          <p:cNvPr id="18" name="Right Arrow 94"/>
          <p:cNvSpPr/>
          <p:nvPr/>
        </p:nvSpPr>
        <p:spPr>
          <a:xfrm rot="16200000" flipV="1">
            <a:off x="4732500" y="1714989"/>
            <a:ext cx="303538" cy="244781"/>
          </a:xfrm>
          <a:prstGeom prst="rightArrow">
            <a:avLst/>
          </a:prstGeom>
          <a:solidFill>
            <a:srgbClr val="F167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Quattrocento Sans" panose="020B0502050000020003" pitchFamily="34" charset="0"/>
            </a:endParaRPr>
          </a:p>
        </p:txBody>
      </p:sp>
      <p:sp>
        <p:nvSpPr>
          <p:cNvPr id="19" name="TextBox 18"/>
          <p:cNvSpPr txBox="1"/>
          <p:nvPr/>
        </p:nvSpPr>
        <p:spPr>
          <a:xfrm>
            <a:off x="3922395" y="3377199"/>
            <a:ext cx="2011680" cy="307777"/>
          </a:xfrm>
          <a:prstGeom prst="rect">
            <a:avLst/>
          </a:prstGeom>
          <a:noFill/>
          <a:ln>
            <a:noFill/>
          </a:ln>
        </p:spPr>
        <p:txBody>
          <a:bodyPr wrap="square" rtlCol="0">
            <a:spAutoFit/>
          </a:bodyPr>
          <a:lstStyle/>
          <a:p>
            <a:pPr algn="ctr"/>
            <a:r>
              <a:rPr lang="en-US" sz="1400" dirty="0">
                <a:latin typeface="Quattrocento Sans" panose="020B0502050000020003" pitchFamily="34" charset="0"/>
                <a:cs typeface="Arial" panose="020B0604020202020204" pitchFamily="34" charset="0"/>
              </a:rPr>
              <a:t>Raw Sensing Phone</a:t>
            </a:r>
          </a:p>
        </p:txBody>
      </p:sp>
      <p:sp>
        <p:nvSpPr>
          <p:cNvPr id="29" name="TextBox 28"/>
          <p:cNvSpPr txBox="1"/>
          <p:nvPr/>
        </p:nvSpPr>
        <p:spPr>
          <a:xfrm>
            <a:off x="3922395" y="1358268"/>
            <a:ext cx="2011680" cy="307777"/>
          </a:xfrm>
          <a:prstGeom prst="rect">
            <a:avLst/>
          </a:prstGeom>
          <a:noFill/>
          <a:ln>
            <a:noFill/>
          </a:ln>
        </p:spPr>
        <p:txBody>
          <a:bodyPr wrap="square" rtlCol="0">
            <a:spAutoFit/>
          </a:bodyPr>
          <a:lstStyle/>
          <a:p>
            <a:r>
              <a:rPr lang="en-US" sz="1400" dirty="0">
                <a:latin typeface="Quattrocento Sans" panose="020B0502050000020003" pitchFamily="34" charset="0"/>
              </a:rPr>
              <a:t>Raw Sensing Wearable</a:t>
            </a:r>
          </a:p>
        </p:txBody>
      </p:sp>
      <p:sp>
        <p:nvSpPr>
          <p:cNvPr id="30" name="Right Arrow 98"/>
          <p:cNvSpPr/>
          <p:nvPr/>
        </p:nvSpPr>
        <p:spPr>
          <a:xfrm rot="16200000" flipV="1">
            <a:off x="4728164" y="3107720"/>
            <a:ext cx="312210" cy="244781"/>
          </a:xfrm>
          <a:prstGeom prst="rightArrow">
            <a:avLst/>
          </a:prstGeom>
          <a:solidFill>
            <a:srgbClr val="F167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Quattrocento Sans" panose="020B0502050000020003" pitchFamily="34" charset="0"/>
            </a:endParaRPr>
          </a:p>
        </p:txBody>
      </p:sp>
      <p:sp>
        <p:nvSpPr>
          <p:cNvPr id="31" name="Right Arrow 99"/>
          <p:cNvSpPr/>
          <p:nvPr/>
        </p:nvSpPr>
        <p:spPr>
          <a:xfrm rot="16200000" flipV="1">
            <a:off x="4728164" y="2394910"/>
            <a:ext cx="312210" cy="244781"/>
          </a:xfrm>
          <a:prstGeom prst="rightArrow">
            <a:avLst/>
          </a:prstGeom>
          <a:solidFill>
            <a:srgbClr val="F167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Quattrocento Sans" panose="020B0502050000020003" pitchFamily="34" charset="0"/>
            </a:endParaRPr>
          </a:p>
        </p:txBody>
      </p:sp>
      <p:sp>
        <p:nvSpPr>
          <p:cNvPr id="32" name="TextBox 31"/>
          <p:cNvSpPr txBox="1"/>
          <p:nvPr/>
        </p:nvSpPr>
        <p:spPr>
          <a:xfrm>
            <a:off x="4013835" y="2703493"/>
            <a:ext cx="1828800" cy="338554"/>
          </a:xfrm>
          <a:prstGeom prst="rect">
            <a:avLst/>
          </a:prstGeom>
          <a:solidFill>
            <a:schemeClr val="bg1"/>
          </a:solidFill>
          <a:ln>
            <a:solidFill>
              <a:schemeClr val="bg1"/>
            </a:solidFill>
          </a:ln>
          <a:effectLst>
            <a:outerShdw blurRad="63500" sx="102000" sy="102000" algn="ctr" rotWithShape="0">
              <a:prstClr val="black">
                <a:alpha val="40000"/>
              </a:prstClr>
            </a:outerShdw>
          </a:effectLst>
        </p:spPr>
        <p:txBody>
          <a:bodyPr wrap="none" rtlCol="0">
            <a:spAutoFit/>
          </a:bodyPr>
          <a:lstStyle/>
          <a:p>
            <a:pPr algn="ctr"/>
            <a:r>
              <a:rPr lang="en-US" sz="1600" dirty="0">
                <a:latin typeface="Quattrocento Sans" panose="020B0502050000020003" pitchFamily="34" charset="0"/>
              </a:rPr>
              <a:t>Clustering</a:t>
            </a:r>
          </a:p>
        </p:txBody>
      </p:sp>
      <p:sp>
        <p:nvSpPr>
          <p:cNvPr id="33" name="TextBox 32"/>
          <p:cNvSpPr txBox="1"/>
          <p:nvPr/>
        </p:nvSpPr>
        <p:spPr>
          <a:xfrm>
            <a:off x="4013835" y="1993309"/>
            <a:ext cx="1828800" cy="338554"/>
          </a:xfrm>
          <a:prstGeom prst="rect">
            <a:avLst/>
          </a:prstGeom>
          <a:solidFill>
            <a:srgbClr val="FFC000"/>
          </a:solidFill>
          <a:ln>
            <a:solidFill>
              <a:schemeClr val="bg1"/>
            </a:solidFill>
          </a:ln>
          <a:effectLst>
            <a:outerShdw blurRad="63500" sx="102000" sy="102000" algn="ctr" rotWithShape="0">
              <a:prstClr val="black">
                <a:alpha val="40000"/>
              </a:prstClr>
            </a:outerShdw>
          </a:effectLst>
        </p:spPr>
        <p:txBody>
          <a:bodyPr wrap="none" rtlCol="0">
            <a:spAutoFit/>
          </a:bodyPr>
          <a:lstStyle/>
          <a:p>
            <a:pPr algn="ctr"/>
            <a:r>
              <a:rPr lang="en-US" sz="1600" dirty="0">
                <a:latin typeface="Quattrocento Sans" panose="020B0502050000020003" pitchFamily="34" charset="0"/>
                <a:cs typeface="Arial" panose="020B0604020202020204" pitchFamily="34" charset="0"/>
              </a:rPr>
              <a:t>Transfer Function</a:t>
            </a:r>
          </a:p>
        </p:txBody>
      </p:sp>
      <p:sp>
        <p:nvSpPr>
          <p:cNvPr id="34" name="TextBox 33"/>
          <p:cNvSpPr txBox="1"/>
          <p:nvPr/>
        </p:nvSpPr>
        <p:spPr>
          <a:xfrm>
            <a:off x="986719" y="2331863"/>
            <a:ext cx="1765228" cy="307777"/>
          </a:xfrm>
          <a:prstGeom prst="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Telepath (Predictor)</a:t>
            </a:r>
          </a:p>
        </p:txBody>
      </p:sp>
    </p:spTree>
    <p:extLst>
      <p:ext uri="{BB962C8B-B14F-4D97-AF65-F5344CB8AC3E}">
        <p14:creationId xmlns:p14="http://schemas.microsoft.com/office/powerpoint/2010/main" val="4688326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7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7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700"/>
                                        <p:tgtEl>
                                          <p:spTgt spid="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700"/>
                                        <p:tgtEl>
                                          <p:spTgt spid="3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7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7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7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p:bldP spid="29" grpId="0"/>
      <p:bldP spid="30" grpId="0" animBg="1"/>
      <p:bldP spid="31" grpId="0" animBg="1"/>
      <p:bldP spid="32" grpId="0" animBg="1"/>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38251" y="922669"/>
            <a:ext cx="5695824" cy="435599"/>
          </a:xfrm>
          <a:prstGeom prst="rect">
            <a:avLst/>
          </a:prstGeom>
        </p:spPr>
        <p:txBody>
          <a:bodyPr lIns="91425" tIns="91425" rIns="91425" bIns="91425" anchor="ctr" anchorCtr="0">
            <a:noAutofit/>
          </a:bodyPr>
          <a:lstStyle/>
          <a:p>
            <a:r>
              <a:rPr lang="en-US" dirty="0"/>
              <a:t>Transfer Function Modeling (TFM)</a:t>
            </a:r>
            <a:endParaRPr lang="en" dirty="0">
              <a:highlight>
                <a:srgbClr val="FFCD00"/>
              </a:highlight>
            </a:endParaRPr>
          </a:p>
        </p:txBody>
      </p:sp>
      <p:sp>
        <p:nvSpPr>
          <p:cNvPr id="112" name="Shape 112"/>
          <p:cNvSpPr txBox="1">
            <a:spLocks noGrp="1"/>
          </p:cNvSpPr>
          <p:nvPr>
            <p:ph type="body" idx="1"/>
          </p:nvPr>
        </p:nvSpPr>
        <p:spPr>
          <a:xfrm>
            <a:off x="238250" y="1616469"/>
            <a:ext cx="6809700" cy="3441305"/>
          </a:xfrm>
          <a:prstGeom prst="rect">
            <a:avLst/>
          </a:prstGeom>
        </p:spPr>
        <p:txBody>
          <a:bodyPr lIns="91425" tIns="91425" rIns="91425" bIns="91425" anchor="t" anchorCtr="0">
            <a:noAutofit/>
          </a:bodyPr>
          <a:lstStyle/>
          <a:p>
            <a:pPr marL="571500" indent="-342900">
              <a:spcBef>
                <a:spcPts val="0"/>
              </a:spcBef>
              <a:buClrTx/>
              <a:buFont typeface="Arial" panose="020B0604020202020204" pitchFamily="34" charset="0"/>
              <a:buChar char="•"/>
            </a:pPr>
            <a:r>
              <a:rPr lang="en-US" sz="1800" dirty="0">
                <a:highlight>
                  <a:srgbClr val="FFCD00"/>
                </a:highlight>
              </a:rPr>
              <a:t>Describes the relationship between correlated time series</a:t>
            </a:r>
          </a:p>
          <a:p>
            <a:pPr marL="571500" indent="-342900">
              <a:spcBef>
                <a:spcPts val="0"/>
              </a:spcBef>
              <a:buClrTx/>
              <a:buFont typeface="Arial" panose="020B0604020202020204" pitchFamily="34" charset="0"/>
              <a:buChar char="•"/>
            </a:pPr>
            <a:endParaRPr sz="1800" kern="1200" dirty="0">
              <a:highlight>
                <a:srgbClr val="FFCD00"/>
              </a:highlight>
            </a:endParaRPr>
          </a:p>
          <a:p>
            <a:pPr>
              <a:spcBef>
                <a:spcPts val="0"/>
              </a:spcBef>
              <a:buClr>
                <a:schemeClr val="dk1"/>
              </a:buClr>
              <a:buSzPct val="45833"/>
              <a:buNone/>
            </a:pPr>
            <a:endParaRPr lang="en" sz="2000" dirty="0">
              <a:latin typeface="Quattrocento Sans" panose="020B0502050000020003" charset="0"/>
              <a:cs typeface="Calibri Light" panose="020F0302020204030204" pitchFamily="34" charset="0"/>
            </a:endParaRPr>
          </a:p>
          <a:p>
            <a:pPr>
              <a:spcBef>
                <a:spcPts val="0"/>
              </a:spcBef>
              <a:buNone/>
            </a:pPr>
            <a:endParaRPr sz="2000" dirty="0">
              <a:latin typeface="Quattrocento Sans" panose="020B0502050000020003" charset="0"/>
              <a:cs typeface="Calibri Light" panose="020F0302020204030204" pitchFamily="34" charset="0"/>
            </a:endParaRPr>
          </a:p>
        </p:txBody>
      </p:sp>
      <p:cxnSp>
        <p:nvCxnSpPr>
          <p:cNvPr id="11" name="Shape 124"/>
          <p:cNvCxnSpPr>
            <a:cxnSpLocks/>
            <a:endCxn id="111" idx="1"/>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cxnSp>
        <p:nvCxnSpPr>
          <p:cNvPr id="6" name="Shape 124"/>
          <p:cNvCxnSpPr>
            <a:cxnSpLocks/>
          </p:cNvCxnSpPr>
          <p:nvPr/>
        </p:nvCxnSpPr>
        <p:spPr>
          <a:xfrm>
            <a:off x="4606100" y="1136466"/>
            <a:ext cx="3440993" cy="0"/>
          </a:xfrm>
          <a:prstGeom prst="straightConnector1">
            <a:avLst/>
          </a:prstGeom>
          <a:noFill/>
          <a:ln w="9525" cap="flat" cmpd="sng">
            <a:solidFill>
              <a:srgbClr val="CCCCCC"/>
            </a:solidFill>
            <a:prstDash val="solid"/>
            <a:round/>
            <a:headEnd type="none" w="lg" len="lg"/>
            <a:tailEnd type="none" w="lg" len="lg"/>
          </a:ln>
        </p:spPr>
      </p:cxnSp>
      <p:sp>
        <p:nvSpPr>
          <p:cNvPr id="9" name="Oval 8"/>
          <p:cNvSpPr/>
          <p:nvPr/>
        </p:nvSpPr>
        <p:spPr>
          <a:xfrm>
            <a:off x="2248892" y="2500322"/>
            <a:ext cx="430254" cy="421083"/>
          </a:xfrm>
          <a:prstGeom prst="ellips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10" name="Oval 9"/>
          <p:cNvSpPr/>
          <p:nvPr/>
        </p:nvSpPr>
        <p:spPr>
          <a:xfrm>
            <a:off x="3379458" y="2511355"/>
            <a:ext cx="430254" cy="421083"/>
          </a:xfrm>
          <a:prstGeom prst="ellips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12" name="Oval 11"/>
          <p:cNvSpPr/>
          <p:nvPr/>
        </p:nvSpPr>
        <p:spPr>
          <a:xfrm>
            <a:off x="5166926" y="2511355"/>
            <a:ext cx="430254" cy="421083"/>
          </a:xfrm>
          <a:prstGeom prst="ellips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13" name="Oval 12"/>
          <p:cNvSpPr/>
          <p:nvPr/>
        </p:nvSpPr>
        <p:spPr>
          <a:xfrm>
            <a:off x="1277136" y="2508327"/>
            <a:ext cx="430254" cy="421083"/>
          </a:xfrm>
          <a:prstGeom prst="ellipse">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14" name="TextBox 13"/>
          <p:cNvSpPr txBox="1"/>
          <p:nvPr/>
        </p:nvSpPr>
        <p:spPr>
          <a:xfrm>
            <a:off x="333500" y="3167792"/>
            <a:ext cx="914033" cy="338554"/>
          </a:xfrm>
          <a:prstGeom prst="rect">
            <a:avLst/>
          </a:prstGeom>
          <a:noFill/>
        </p:spPr>
        <p:txBody>
          <a:bodyPr wrap="none" rtlCol="0">
            <a:spAutoFit/>
          </a:bodyPr>
          <a:lstStyle/>
          <a:p>
            <a:r>
              <a:rPr lang="en-US" sz="1600" dirty="0">
                <a:latin typeface="Quattrocento Sans" panose="020B0502050000020003" charset="0"/>
              </a:rPr>
              <a:t>Watch’s</a:t>
            </a:r>
          </a:p>
        </p:txBody>
      </p:sp>
      <p:cxnSp>
        <p:nvCxnSpPr>
          <p:cNvPr id="15" name="Straight Arrow Connector 14"/>
          <p:cNvCxnSpPr/>
          <p:nvPr/>
        </p:nvCxnSpPr>
        <p:spPr>
          <a:xfrm flipH="1" flipV="1">
            <a:off x="772526" y="2873401"/>
            <a:ext cx="0" cy="32700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892507" y="3782549"/>
            <a:ext cx="2019012" cy="338554"/>
          </a:xfrm>
          <a:prstGeom prst="rect">
            <a:avLst/>
          </a:prstGeom>
          <a:noFill/>
        </p:spPr>
        <p:txBody>
          <a:bodyPr wrap="none" rtlCol="0">
            <a:spAutoFit/>
          </a:bodyPr>
          <a:lstStyle/>
          <a:p>
            <a:r>
              <a:rPr lang="en-US" sz="1600" dirty="0">
                <a:latin typeface="Quattrocento Sans" panose="020B0502050000020003" charset="0"/>
              </a:rPr>
              <a:t>Phone’s sensing </a:t>
            </a:r>
            <a:r>
              <a:rPr lang="en-US" sz="1600" dirty="0" smtClean="0">
                <a:latin typeface="Quattrocento Sans" panose="020B0502050000020003" charset="0"/>
              </a:rPr>
              <a:t>data</a:t>
            </a:r>
          </a:p>
        </p:txBody>
      </p:sp>
      <p:cxnSp>
        <p:nvCxnSpPr>
          <p:cNvPr id="17" name="Straight Arrow Connector 16"/>
          <p:cNvCxnSpPr/>
          <p:nvPr/>
        </p:nvCxnSpPr>
        <p:spPr>
          <a:xfrm flipH="1" flipV="1">
            <a:off x="1767378" y="2855898"/>
            <a:ext cx="11522" cy="9697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18" name="Object 17"/>
          <p:cNvGraphicFramePr>
            <a:graphicFrameLocks noChangeAspect="1"/>
          </p:cNvGraphicFramePr>
          <p:nvPr>
            <p:extLst>
              <p:ext uri="{D42A27DB-BD31-4B8C-83A1-F6EECF244321}">
                <p14:modId xmlns:p14="http://schemas.microsoft.com/office/powerpoint/2010/main" val="1769182350"/>
              </p:ext>
            </p:extLst>
          </p:nvPr>
        </p:nvGraphicFramePr>
        <p:xfrm>
          <a:off x="637068" y="2467135"/>
          <a:ext cx="4990265" cy="546226"/>
        </p:xfrm>
        <a:graphic>
          <a:graphicData uri="http://schemas.openxmlformats.org/presentationml/2006/ole">
            <mc:AlternateContent xmlns:mc="http://schemas.openxmlformats.org/markup-compatibility/2006">
              <mc:Choice xmlns:v="urn:schemas-microsoft-com:vml" Requires="v">
                <p:oleObj spid="_x0000_s2125" name="Equation" r:id="rId4" imgW="1930400" imgH="215900" progId="Equation.3">
                  <p:embed/>
                </p:oleObj>
              </mc:Choice>
              <mc:Fallback>
                <p:oleObj name="Equation" r:id="rId4" imgW="1930400" imgH="215900" progId="Equation.3">
                  <p:embed/>
                  <p:pic>
                    <p:nvPicPr>
                      <p:cNvPr id="9" name="Object 8"/>
                      <p:cNvPicPr/>
                      <p:nvPr/>
                    </p:nvPicPr>
                    <p:blipFill>
                      <a:blip r:embed="rId5"/>
                      <a:stretch>
                        <a:fillRect/>
                      </a:stretch>
                    </p:blipFill>
                    <p:spPr>
                      <a:xfrm>
                        <a:off x="637068" y="2467135"/>
                        <a:ext cx="4990265" cy="546226"/>
                      </a:xfrm>
                      <a:prstGeom prst="rect">
                        <a:avLst/>
                      </a:prstGeom>
                    </p:spPr>
                  </p:pic>
                </p:oleObj>
              </mc:Fallback>
            </mc:AlternateContent>
          </a:graphicData>
        </a:graphic>
      </p:graphicFrame>
      <p:sp>
        <p:nvSpPr>
          <p:cNvPr id="19" name="TextBox 18"/>
          <p:cNvSpPr txBox="1"/>
          <p:nvPr/>
        </p:nvSpPr>
        <p:spPr>
          <a:xfrm>
            <a:off x="4606100" y="3827107"/>
            <a:ext cx="1362874" cy="338554"/>
          </a:xfrm>
          <a:prstGeom prst="rect">
            <a:avLst/>
          </a:prstGeom>
          <a:noFill/>
        </p:spPr>
        <p:txBody>
          <a:bodyPr wrap="none" rtlCol="0">
            <a:spAutoFit/>
          </a:bodyPr>
          <a:lstStyle/>
          <a:p>
            <a:r>
              <a:rPr lang="en-US" sz="1600" dirty="0">
                <a:latin typeface="Quattrocento Sans" panose="020B0502050000020003" charset="0"/>
              </a:rPr>
              <a:t>Other effects</a:t>
            </a:r>
          </a:p>
        </p:txBody>
      </p:sp>
      <p:cxnSp>
        <p:nvCxnSpPr>
          <p:cNvPr id="20" name="Straight Arrow Connector 19"/>
          <p:cNvCxnSpPr/>
          <p:nvPr/>
        </p:nvCxnSpPr>
        <p:spPr>
          <a:xfrm flipH="1" flipV="1">
            <a:off x="5311895" y="2900455"/>
            <a:ext cx="11522" cy="9697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progressBar"/>
          <p:cNvSpPr/>
          <p:nvPr/>
        </p:nvSpPr>
        <p:spPr>
          <a:xfrm>
            <a:off x="0" y="5099050"/>
            <a:ext cx="4966138"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8" name="TextBox 7"/>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
        <p:nvSpPr>
          <p:cNvPr id="21" name="TextBox 20"/>
          <p:cNvSpPr txBox="1"/>
          <p:nvPr/>
        </p:nvSpPr>
        <p:spPr>
          <a:xfrm>
            <a:off x="2853387" y="3122149"/>
            <a:ext cx="1249060" cy="338554"/>
          </a:xfrm>
          <a:prstGeom prst="rect">
            <a:avLst/>
          </a:prstGeom>
          <a:noFill/>
        </p:spPr>
        <p:txBody>
          <a:bodyPr wrap="none" rtlCol="0">
            <a:spAutoFit/>
          </a:bodyPr>
          <a:lstStyle/>
          <a:p>
            <a:r>
              <a:rPr lang="en-US" sz="1600" dirty="0" smtClean="0">
                <a:latin typeface="Quattrocento Sans" panose="020B0502050000020003" charset="0"/>
              </a:rPr>
              <a:t>History of X</a:t>
            </a:r>
          </a:p>
        </p:txBody>
      </p:sp>
      <p:sp>
        <p:nvSpPr>
          <p:cNvPr id="2" name="Left Brace 1"/>
          <p:cNvSpPr/>
          <p:nvPr/>
        </p:nvSpPr>
        <p:spPr>
          <a:xfrm rot="16200000">
            <a:off x="3322320" y="2326640"/>
            <a:ext cx="203200" cy="14224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632806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4" grpId="0"/>
      <p:bldP spid="16" grpId="0"/>
      <p:bldP spid="19" grpId="0"/>
      <p:bldP spid="21" grpId="0"/>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38251" y="922669"/>
            <a:ext cx="5695824" cy="435599"/>
          </a:xfrm>
          <a:prstGeom prst="rect">
            <a:avLst/>
          </a:prstGeom>
        </p:spPr>
        <p:txBody>
          <a:bodyPr lIns="91425" tIns="91425" rIns="91425" bIns="91425" anchor="ctr" anchorCtr="0">
            <a:noAutofit/>
          </a:bodyPr>
          <a:lstStyle/>
          <a:p>
            <a:r>
              <a:rPr lang="en-US" dirty="0"/>
              <a:t>Telepath Predictor</a:t>
            </a:r>
            <a:endParaRPr lang="en" dirty="0">
              <a:highlight>
                <a:srgbClr val="FFCD00"/>
              </a:highlight>
            </a:endParaRPr>
          </a:p>
        </p:txBody>
      </p:sp>
      <p:cxnSp>
        <p:nvCxnSpPr>
          <p:cNvPr id="11" name="Shape 124"/>
          <p:cNvCxnSpPr>
            <a:cxnSpLocks/>
            <a:endCxn id="111" idx="1"/>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cxnSp>
        <p:nvCxnSpPr>
          <p:cNvPr id="6" name="Shape 124"/>
          <p:cNvCxnSpPr>
            <a:cxnSpLocks/>
          </p:cNvCxnSpPr>
          <p:nvPr/>
        </p:nvCxnSpPr>
        <p:spPr>
          <a:xfrm>
            <a:off x="2933700" y="1136466"/>
            <a:ext cx="5113393" cy="0"/>
          </a:xfrm>
          <a:prstGeom prst="straightConnector1">
            <a:avLst/>
          </a:prstGeom>
          <a:noFill/>
          <a:ln w="9525" cap="flat" cmpd="sng">
            <a:solidFill>
              <a:srgbClr val="CCCCCC"/>
            </a:solidFill>
            <a:prstDash val="solid"/>
            <a:round/>
            <a:headEnd type="none" w="lg" len="lg"/>
            <a:tailEnd type="none" w="lg" len="lg"/>
          </a:ln>
        </p:spPr>
      </p:cxnSp>
      <p:sp>
        <p:nvSpPr>
          <p:cNvPr id="5"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progressBar"/>
          <p:cNvSpPr/>
          <p:nvPr/>
        </p:nvSpPr>
        <p:spPr>
          <a:xfrm>
            <a:off x="0" y="5099050"/>
            <a:ext cx="5202621"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8" name="TextBox 7"/>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
        <p:nvSpPr>
          <p:cNvPr id="17" name="Line Callout 2 (Accent Bar) 93"/>
          <p:cNvSpPr/>
          <p:nvPr/>
        </p:nvSpPr>
        <p:spPr>
          <a:xfrm>
            <a:off x="4489831" y="1457160"/>
            <a:ext cx="1946533" cy="2361248"/>
          </a:xfrm>
          <a:prstGeom prst="accentCallout2">
            <a:avLst>
              <a:gd name="adj1" fmla="val 67819"/>
              <a:gd name="adj2" fmla="val -35484"/>
              <a:gd name="adj3" fmla="val 67819"/>
              <a:gd name="adj4" fmla="val -46317"/>
              <a:gd name="adj5" fmla="val 43224"/>
              <a:gd name="adj6" fmla="val -863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Quattrocento Sans" panose="020B0502050000020003" pitchFamily="34" charset="0"/>
            </a:endParaRPr>
          </a:p>
        </p:txBody>
      </p:sp>
      <p:sp>
        <p:nvSpPr>
          <p:cNvPr id="18" name="Right Arrow 94"/>
          <p:cNvSpPr/>
          <p:nvPr/>
        </p:nvSpPr>
        <p:spPr>
          <a:xfrm rot="16200000" flipV="1">
            <a:off x="4732500" y="1714989"/>
            <a:ext cx="303538" cy="244781"/>
          </a:xfrm>
          <a:prstGeom prst="rightArrow">
            <a:avLst/>
          </a:prstGeom>
          <a:solidFill>
            <a:srgbClr val="F167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Quattrocento Sans" panose="020B0502050000020003" pitchFamily="34" charset="0"/>
            </a:endParaRPr>
          </a:p>
        </p:txBody>
      </p:sp>
      <p:sp>
        <p:nvSpPr>
          <p:cNvPr id="19" name="TextBox 18"/>
          <p:cNvSpPr txBox="1"/>
          <p:nvPr/>
        </p:nvSpPr>
        <p:spPr>
          <a:xfrm>
            <a:off x="3922395" y="3377199"/>
            <a:ext cx="2011680" cy="307777"/>
          </a:xfrm>
          <a:prstGeom prst="rect">
            <a:avLst/>
          </a:prstGeom>
          <a:noFill/>
          <a:ln>
            <a:noFill/>
          </a:ln>
        </p:spPr>
        <p:txBody>
          <a:bodyPr wrap="square" rtlCol="0">
            <a:spAutoFit/>
          </a:bodyPr>
          <a:lstStyle/>
          <a:p>
            <a:pPr algn="ctr"/>
            <a:r>
              <a:rPr lang="en-US" sz="1400" dirty="0">
                <a:latin typeface="Quattrocento Sans" panose="020B0502050000020003" pitchFamily="34" charset="0"/>
                <a:cs typeface="Arial" panose="020B0604020202020204" pitchFamily="34" charset="0"/>
              </a:rPr>
              <a:t>Raw Sensing Phone</a:t>
            </a:r>
          </a:p>
        </p:txBody>
      </p:sp>
      <p:sp>
        <p:nvSpPr>
          <p:cNvPr id="20" name="TextBox 19"/>
          <p:cNvSpPr txBox="1"/>
          <p:nvPr/>
        </p:nvSpPr>
        <p:spPr>
          <a:xfrm>
            <a:off x="3922395" y="1358268"/>
            <a:ext cx="2011680" cy="307777"/>
          </a:xfrm>
          <a:prstGeom prst="rect">
            <a:avLst/>
          </a:prstGeom>
          <a:noFill/>
          <a:ln>
            <a:noFill/>
          </a:ln>
        </p:spPr>
        <p:txBody>
          <a:bodyPr wrap="square" rtlCol="0">
            <a:spAutoFit/>
          </a:bodyPr>
          <a:lstStyle/>
          <a:p>
            <a:r>
              <a:rPr lang="en-US" sz="1400" dirty="0">
                <a:latin typeface="Quattrocento Sans" panose="020B0502050000020003" pitchFamily="34" charset="0"/>
              </a:rPr>
              <a:t>Raw Sensing Wearable</a:t>
            </a:r>
          </a:p>
        </p:txBody>
      </p:sp>
      <p:sp>
        <p:nvSpPr>
          <p:cNvPr id="21" name="Right Arrow 98"/>
          <p:cNvSpPr/>
          <p:nvPr/>
        </p:nvSpPr>
        <p:spPr>
          <a:xfrm rot="16200000" flipV="1">
            <a:off x="4728164" y="3107720"/>
            <a:ext cx="312210" cy="244781"/>
          </a:xfrm>
          <a:prstGeom prst="rightArrow">
            <a:avLst/>
          </a:prstGeom>
          <a:solidFill>
            <a:srgbClr val="F167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Quattrocento Sans" panose="020B0502050000020003" pitchFamily="34" charset="0"/>
            </a:endParaRPr>
          </a:p>
        </p:txBody>
      </p:sp>
      <p:sp>
        <p:nvSpPr>
          <p:cNvPr id="22" name="Right Arrow 99"/>
          <p:cNvSpPr/>
          <p:nvPr/>
        </p:nvSpPr>
        <p:spPr>
          <a:xfrm rot="16200000" flipV="1">
            <a:off x="4728164" y="2394910"/>
            <a:ext cx="312210" cy="244781"/>
          </a:xfrm>
          <a:prstGeom prst="rightArrow">
            <a:avLst/>
          </a:prstGeom>
          <a:solidFill>
            <a:srgbClr val="F167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Quattrocento Sans" panose="020B0502050000020003" pitchFamily="34" charset="0"/>
            </a:endParaRPr>
          </a:p>
        </p:txBody>
      </p:sp>
      <p:sp>
        <p:nvSpPr>
          <p:cNvPr id="23" name="TextBox 22"/>
          <p:cNvSpPr txBox="1"/>
          <p:nvPr/>
        </p:nvSpPr>
        <p:spPr>
          <a:xfrm>
            <a:off x="4013835" y="2703493"/>
            <a:ext cx="1828800" cy="338554"/>
          </a:xfrm>
          <a:prstGeom prst="rect">
            <a:avLst/>
          </a:prstGeom>
          <a:solidFill>
            <a:srgbClr val="FFC000"/>
          </a:solidFill>
          <a:ln>
            <a:solidFill>
              <a:schemeClr val="bg1"/>
            </a:solidFill>
          </a:ln>
          <a:effectLst>
            <a:outerShdw blurRad="63500" sx="102000" sy="102000" algn="ctr" rotWithShape="0">
              <a:prstClr val="black">
                <a:alpha val="40000"/>
              </a:prstClr>
            </a:outerShdw>
          </a:effectLst>
        </p:spPr>
        <p:txBody>
          <a:bodyPr wrap="none" rtlCol="0">
            <a:spAutoFit/>
          </a:bodyPr>
          <a:lstStyle/>
          <a:p>
            <a:pPr algn="ctr"/>
            <a:r>
              <a:rPr lang="en-US" sz="1600" dirty="0">
                <a:latin typeface="Quattrocento Sans" panose="020B0502050000020003" pitchFamily="34" charset="0"/>
              </a:rPr>
              <a:t>Clustering</a:t>
            </a:r>
          </a:p>
        </p:txBody>
      </p:sp>
      <p:sp>
        <p:nvSpPr>
          <p:cNvPr id="24" name="TextBox 23"/>
          <p:cNvSpPr txBox="1"/>
          <p:nvPr/>
        </p:nvSpPr>
        <p:spPr>
          <a:xfrm>
            <a:off x="4013835" y="1993309"/>
            <a:ext cx="1828800" cy="338554"/>
          </a:xfrm>
          <a:prstGeom prst="rect">
            <a:avLst/>
          </a:prstGeom>
          <a:solidFill>
            <a:schemeClr val="bg1"/>
          </a:solidFill>
          <a:ln>
            <a:solidFill>
              <a:schemeClr val="bg1"/>
            </a:solidFill>
          </a:ln>
          <a:effectLst>
            <a:outerShdw blurRad="63500" sx="102000" sy="102000" algn="ctr" rotWithShape="0">
              <a:prstClr val="black">
                <a:alpha val="40000"/>
              </a:prstClr>
            </a:outerShdw>
          </a:effectLst>
        </p:spPr>
        <p:txBody>
          <a:bodyPr wrap="none" rtlCol="0">
            <a:spAutoFit/>
          </a:bodyPr>
          <a:lstStyle/>
          <a:p>
            <a:pPr algn="ctr"/>
            <a:r>
              <a:rPr lang="en-US" sz="1600" dirty="0">
                <a:latin typeface="Quattrocento Sans" panose="020B0502050000020003" pitchFamily="34" charset="0"/>
                <a:cs typeface="Arial" panose="020B0604020202020204" pitchFamily="34" charset="0"/>
              </a:rPr>
              <a:t>Transfer Function</a:t>
            </a:r>
          </a:p>
        </p:txBody>
      </p:sp>
      <p:sp>
        <p:nvSpPr>
          <p:cNvPr id="25" name="TextBox 24"/>
          <p:cNvSpPr txBox="1"/>
          <p:nvPr/>
        </p:nvSpPr>
        <p:spPr>
          <a:xfrm>
            <a:off x="986719" y="2331863"/>
            <a:ext cx="1765228" cy="307777"/>
          </a:xfrm>
          <a:prstGeom prst="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Telepath (Predictor)</a:t>
            </a:r>
          </a:p>
        </p:txBody>
      </p:sp>
    </p:spTree>
    <p:extLst>
      <p:ext uri="{BB962C8B-B14F-4D97-AF65-F5344CB8AC3E}">
        <p14:creationId xmlns:p14="http://schemas.microsoft.com/office/powerpoint/2010/main" val="27461561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7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7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7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7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7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7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p:bldP spid="20" grpId="0"/>
      <p:bldP spid="21" grpId="0" animBg="1"/>
      <p:bldP spid="22" grpId="0" animBg="1"/>
      <p:bldP spid="23"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38251" y="922669"/>
            <a:ext cx="5695824" cy="435599"/>
          </a:xfrm>
          <a:prstGeom prst="rect">
            <a:avLst/>
          </a:prstGeom>
        </p:spPr>
        <p:txBody>
          <a:bodyPr lIns="91425" tIns="91425" rIns="91425" bIns="91425" anchor="ctr" anchorCtr="0">
            <a:noAutofit/>
          </a:bodyPr>
          <a:lstStyle/>
          <a:p>
            <a:r>
              <a:rPr lang="en-US" altLang="zh-CN" dirty="0"/>
              <a:t>Data Clustering</a:t>
            </a:r>
            <a:endParaRPr lang="en" dirty="0">
              <a:highlight>
                <a:srgbClr val="FFCD00"/>
              </a:highlight>
            </a:endParaRPr>
          </a:p>
        </p:txBody>
      </p:sp>
      <p:sp>
        <p:nvSpPr>
          <p:cNvPr id="112" name="Shape 112"/>
          <p:cNvSpPr txBox="1">
            <a:spLocks noGrp="1"/>
          </p:cNvSpPr>
          <p:nvPr>
            <p:ph type="body" idx="1"/>
          </p:nvPr>
        </p:nvSpPr>
        <p:spPr>
          <a:xfrm>
            <a:off x="238250" y="1616469"/>
            <a:ext cx="6809700" cy="3441305"/>
          </a:xfrm>
          <a:prstGeom prst="rect">
            <a:avLst/>
          </a:prstGeom>
        </p:spPr>
        <p:txBody>
          <a:bodyPr lIns="91425" tIns="91425" rIns="91425" bIns="91425" anchor="t" anchorCtr="0">
            <a:noAutofit/>
          </a:bodyPr>
          <a:lstStyle/>
          <a:p>
            <a:pPr marL="571500" indent="-342900">
              <a:spcBef>
                <a:spcPts val="0"/>
              </a:spcBef>
              <a:buClrTx/>
              <a:buFont typeface="Arial" panose="020B0604020202020204" pitchFamily="34" charset="0"/>
              <a:buChar char="•"/>
            </a:pPr>
            <a:r>
              <a:rPr lang="en-US" sz="1800" dirty="0" smtClean="0"/>
              <a:t>Data </a:t>
            </a:r>
            <a:r>
              <a:rPr lang="en-US" sz="1800" dirty="0" err="1" smtClean="0"/>
              <a:t>s</a:t>
            </a:r>
            <a:r>
              <a:rPr lang="en-US" sz="1800" dirty="0" err="1" smtClean="0"/>
              <a:t>tationarity</a:t>
            </a:r>
            <a:endParaRPr lang="en-US" sz="1800" dirty="0" smtClean="0"/>
          </a:p>
          <a:p>
            <a:pPr marL="571500" indent="-342900">
              <a:spcBef>
                <a:spcPts val="0"/>
              </a:spcBef>
              <a:buClrTx/>
              <a:buFont typeface="Arial" panose="020B0604020202020204" pitchFamily="34" charset="0"/>
              <a:buChar char="•"/>
            </a:pPr>
            <a:r>
              <a:rPr lang="en-US" sz="1800" dirty="0" smtClean="0"/>
              <a:t>Users </a:t>
            </a:r>
            <a:r>
              <a:rPr lang="en-US" sz="1800" dirty="0"/>
              <a:t>perform different motions -&gt; </a:t>
            </a:r>
            <a:r>
              <a:rPr lang="en-US" altLang="zh-CN" sz="1800" dirty="0"/>
              <a:t>data </a:t>
            </a:r>
            <a:r>
              <a:rPr lang="en-US" sz="1800" dirty="0"/>
              <a:t>not stationary</a:t>
            </a:r>
          </a:p>
          <a:p>
            <a:pPr marL="571500" indent="-342900">
              <a:spcBef>
                <a:spcPts val="0"/>
              </a:spcBef>
              <a:buClrTx/>
              <a:buFont typeface="Arial" panose="020B0604020202020204" pitchFamily="34" charset="0"/>
              <a:buChar char="•"/>
            </a:pPr>
            <a:r>
              <a:rPr lang="en-US" sz="1800" dirty="0"/>
              <a:t>Each independent activity -&gt; </a:t>
            </a:r>
            <a:r>
              <a:rPr lang="en-US" sz="1800" dirty="0">
                <a:highlight>
                  <a:srgbClr val="FFCD00"/>
                </a:highlight>
              </a:rPr>
              <a:t>stationary</a:t>
            </a:r>
            <a:endParaRPr lang="en-US" sz="1800" dirty="0"/>
          </a:p>
          <a:p>
            <a:pPr marL="571500" indent="-342900">
              <a:spcBef>
                <a:spcPts val="0"/>
              </a:spcBef>
              <a:buClrTx/>
              <a:buFont typeface="Arial" panose="020B0604020202020204" pitchFamily="34" charset="0"/>
              <a:buChar char="•"/>
            </a:pPr>
            <a:r>
              <a:rPr lang="en-US" sz="1800" dirty="0"/>
              <a:t>Solution: data clustering -&gt; one TFM for each cluster</a:t>
            </a:r>
          </a:p>
          <a:p>
            <a:pPr marL="571500" indent="-342900">
              <a:spcBef>
                <a:spcPts val="0"/>
              </a:spcBef>
              <a:buClrTx/>
              <a:buFont typeface="Arial" panose="020B0604020202020204" pitchFamily="34" charset="0"/>
              <a:buChar char="•"/>
            </a:pPr>
            <a:endParaRPr lang="en-US" sz="1800" dirty="0"/>
          </a:p>
          <a:p>
            <a:pPr marL="571500" indent="-342900">
              <a:spcBef>
                <a:spcPts val="0"/>
              </a:spcBef>
              <a:buClrTx/>
              <a:buFont typeface="Arial" panose="020B0604020202020204" pitchFamily="34" charset="0"/>
              <a:buChar char="•"/>
            </a:pPr>
            <a:endParaRPr lang="en-US" sz="1800" dirty="0"/>
          </a:p>
          <a:p>
            <a:pPr marL="571500" indent="-342900">
              <a:spcBef>
                <a:spcPts val="0"/>
              </a:spcBef>
              <a:buClrTx/>
              <a:buFont typeface="Arial" panose="020B0604020202020204" pitchFamily="34" charset="0"/>
              <a:buChar char="•"/>
            </a:pPr>
            <a:endParaRPr sz="1800" kern="1200" dirty="0">
              <a:highlight>
                <a:srgbClr val="FFCD00"/>
              </a:highlight>
            </a:endParaRPr>
          </a:p>
          <a:p>
            <a:pPr>
              <a:spcBef>
                <a:spcPts val="0"/>
              </a:spcBef>
              <a:buClr>
                <a:schemeClr val="dk1"/>
              </a:buClr>
              <a:buSzPct val="45833"/>
              <a:buNone/>
            </a:pPr>
            <a:endParaRPr lang="en" sz="2000" dirty="0">
              <a:latin typeface="Quattrocento Sans" panose="020B0502050000020003" charset="0"/>
              <a:cs typeface="Calibri Light" panose="020F0302020204030204" pitchFamily="34" charset="0"/>
            </a:endParaRPr>
          </a:p>
          <a:p>
            <a:pPr>
              <a:spcBef>
                <a:spcPts val="0"/>
              </a:spcBef>
              <a:buNone/>
            </a:pPr>
            <a:endParaRPr sz="2000" dirty="0">
              <a:latin typeface="Quattrocento Sans" panose="020B0502050000020003" charset="0"/>
              <a:cs typeface="Calibri Light" panose="020F0302020204030204" pitchFamily="34" charset="0"/>
            </a:endParaRPr>
          </a:p>
        </p:txBody>
      </p:sp>
      <p:cxnSp>
        <p:nvCxnSpPr>
          <p:cNvPr id="11" name="Shape 124"/>
          <p:cNvCxnSpPr>
            <a:cxnSpLocks/>
            <a:endCxn id="111" idx="1"/>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cxnSp>
        <p:nvCxnSpPr>
          <p:cNvPr id="6" name="Shape 124"/>
          <p:cNvCxnSpPr>
            <a:cxnSpLocks/>
          </p:cNvCxnSpPr>
          <p:nvPr/>
        </p:nvCxnSpPr>
        <p:spPr>
          <a:xfrm>
            <a:off x="2309361" y="1136466"/>
            <a:ext cx="5737732" cy="0"/>
          </a:xfrm>
          <a:prstGeom prst="straightConnector1">
            <a:avLst/>
          </a:prstGeom>
          <a:noFill/>
          <a:ln w="9525" cap="flat" cmpd="sng">
            <a:solidFill>
              <a:srgbClr val="CCCCCC"/>
            </a:solidFill>
            <a:prstDash val="solid"/>
            <a:round/>
            <a:headEnd type="none" w="lg" len="lg"/>
            <a:tailEnd type="none" w="lg" len="lg"/>
          </a:ln>
        </p:spPr>
      </p:cxnSp>
      <p:grpSp>
        <p:nvGrpSpPr>
          <p:cNvPr id="21" name="Group 20"/>
          <p:cNvGrpSpPr/>
          <p:nvPr/>
        </p:nvGrpSpPr>
        <p:grpSpPr>
          <a:xfrm>
            <a:off x="697704" y="2595351"/>
            <a:ext cx="5257964" cy="2170906"/>
            <a:chOff x="503255" y="4152257"/>
            <a:chExt cx="6553348" cy="2705743"/>
          </a:xfrm>
        </p:grpSpPr>
        <p:pic>
          <p:nvPicPr>
            <p:cNvPr id="22" name="Picture 21"/>
            <p:cNvPicPr>
              <a:picLocks noChangeAspect="1"/>
            </p:cNvPicPr>
            <p:nvPr/>
          </p:nvPicPr>
          <p:blipFill rotWithShape="1">
            <a:blip r:embed="rId3"/>
            <a:srcRect l="32930" t="18809" r="33204"/>
            <a:stretch/>
          </p:blipFill>
          <p:spPr>
            <a:xfrm>
              <a:off x="2711449" y="4152257"/>
              <a:ext cx="2797071" cy="2705743"/>
            </a:xfrm>
            <a:prstGeom prst="rect">
              <a:avLst/>
            </a:prstGeom>
          </p:spPr>
        </p:pic>
        <p:sp>
          <p:nvSpPr>
            <p:cNvPr id="23" name="Oval 22"/>
            <p:cNvSpPr/>
            <p:nvPr/>
          </p:nvSpPr>
          <p:spPr>
            <a:xfrm>
              <a:off x="4266962" y="4366289"/>
              <a:ext cx="913330" cy="913211"/>
            </a:xfrm>
            <a:prstGeom prst="ellipse">
              <a:avLst/>
            </a:prstGeom>
            <a:noFill/>
            <a:ln w="19050">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24" name="Oval 23"/>
            <p:cNvSpPr/>
            <p:nvPr/>
          </p:nvSpPr>
          <p:spPr>
            <a:xfrm>
              <a:off x="3581965" y="5151100"/>
              <a:ext cx="1137084" cy="1136936"/>
            </a:xfrm>
            <a:prstGeom prst="ellipse">
              <a:avLst/>
            </a:prstGeom>
            <a:noFill/>
            <a:ln w="19050">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25" name="Oval 24"/>
            <p:cNvSpPr/>
            <p:nvPr/>
          </p:nvSpPr>
          <p:spPr>
            <a:xfrm>
              <a:off x="3253736" y="4371422"/>
              <a:ext cx="742081" cy="741984"/>
            </a:xfrm>
            <a:prstGeom prst="ellipse">
              <a:avLst/>
            </a:prstGeom>
            <a:noFill/>
            <a:ln w="19050">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cxnSp>
          <p:nvCxnSpPr>
            <p:cNvPr id="26" name="Straight Arrow Connector 25"/>
            <p:cNvCxnSpPr>
              <a:stCxn id="23" idx="6"/>
            </p:cNvCxnSpPr>
            <p:nvPr/>
          </p:nvCxnSpPr>
          <p:spPr>
            <a:xfrm>
              <a:off x="5180292" y="4822895"/>
              <a:ext cx="599372" cy="0"/>
            </a:xfrm>
            <a:prstGeom prst="straightConnector1">
              <a:avLst/>
            </a:prstGeom>
            <a:ln>
              <a:solidFill>
                <a:srgbClr val="FFC000"/>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731576" y="4638227"/>
              <a:ext cx="1325027" cy="383603"/>
            </a:xfrm>
            <a:prstGeom prst="rect">
              <a:avLst/>
            </a:prstGeom>
            <a:noFill/>
          </p:spPr>
          <p:txBody>
            <a:bodyPr wrap="none" rtlCol="0">
              <a:spAutoFit/>
            </a:bodyPr>
            <a:lstStyle/>
            <a:p>
              <a:r>
                <a:rPr lang="en-US" i="1" dirty="0">
                  <a:solidFill>
                    <a:srgbClr val="FFC000"/>
                  </a:solidFill>
                  <a:latin typeface="Quattrocento Sans" panose="020B0502050000020003" pitchFamily="34" charset="0"/>
                </a:rPr>
                <a:t>v</a:t>
              </a:r>
              <a:r>
                <a:rPr lang="en-US" i="1" baseline="-25000" dirty="0">
                  <a:solidFill>
                    <a:srgbClr val="FFC000"/>
                  </a:solidFill>
                  <a:latin typeface="Quattrocento Sans" panose="020B0502050000020003" pitchFamily="34" charset="0"/>
                </a:rPr>
                <a:t>0</a:t>
              </a:r>
              <a:r>
                <a:rPr lang="en-US" i="1" dirty="0">
                  <a:solidFill>
                    <a:srgbClr val="FFC000"/>
                  </a:solidFill>
                  <a:latin typeface="Quattrocento Sans" panose="020B0502050000020003" pitchFamily="34" charset="0"/>
                </a:rPr>
                <a:t>, v</a:t>
              </a:r>
              <a:r>
                <a:rPr lang="en-US" i="1" baseline="-25000" dirty="0">
                  <a:solidFill>
                    <a:srgbClr val="FFC000"/>
                  </a:solidFill>
                  <a:latin typeface="Quattrocento Sans" panose="020B0502050000020003" pitchFamily="34" charset="0"/>
                </a:rPr>
                <a:t>1</a:t>
              </a:r>
              <a:r>
                <a:rPr lang="en-US" i="1" dirty="0">
                  <a:solidFill>
                    <a:srgbClr val="FFC000"/>
                  </a:solidFill>
                  <a:latin typeface="Quattrocento Sans" panose="020B0502050000020003" pitchFamily="34" charset="0"/>
                </a:rPr>
                <a:t>, v</a:t>
              </a:r>
              <a:r>
                <a:rPr lang="en-US" i="1" baseline="-25000" dirty="0">
                  <a:solidFill>
                    <a:srgbClr val="FFC000"/>
                  </a:solidFill>
                  <a:latin typeface="Quattrocento Sans" panose="020B0502050000020003" pitchFamily="34" charset="0"/>
                </a:rPr>
                <a:t>2</a:t>
              </a:r>
              <a:r>
                <a:rPr lang="en-US" i="1" dirty="0">
                  <a:solidFill>
                    <a:srgbClr val="FFC000"/>
                  </a:solidFill>
                  <a:latin typeface="Quattrocento Sans" panose="020B0502050000020003" pitchFamily="34" charset="0"/>
                </a:rPr>
                <a:t>, </a:t>
              </a:r>
              <a:r>
                <a:rPr lang="en-US" i="1" dirty="0" err="1">
                  <a:solidFill>
                    <a:srgbClr val="FFC000"/>
                  </a:solidFill>
                  <a:latin typeface="Quattrocento Sans" panose="020B0502050000020003" pitchFamily="34" charset="0"/>
                </a:rPr>
                <a:t>N</a:t>
              </a:r>
              <a:r>
                <a:rPr lang="en-US" i="1" baseline="-25000" dirty="0" err="1">
                  <a:solidFill>
                    <a:srgbClr val="FFC000"/>
                  </a:solidFill>
                  <a:latin typeface="Quattrocento Sans" panose="020B0502050000020003" pitchFamily="34" charset="0"/>
                </a:rPr>
                <a:t>t</a:t>
              </a:r>
              <a:endParaRPr lang="en-US" i="1" baseline="-25000" dirty="0">
                <a:solidFill>
                  <a:srgbClr val="FFC000"/>
                </a:solidFill>
                <a:latin typeface="Quattrocento Sans" panose="020B0502050000020003" pitchFamily="34" charset="0"/>
              </a:endParaRPr>
            </a:p>
          </p:txBody>
        </p:sp>
        <p:cxnSp>
          <p:nvCxnSpPr>
            <p:cNvPr id="28" name="Straight Arrow Connector 27"/>
            <p:cNvCxnSpPr/>
            <p:nvPr/>
          </p:nvCxnSpPr>
          <p:spPr>
            <a:xfrm>
              <a:off x="4719048" y="5760086"/>
              <a:ext cx="599372" cy="0"/>
            </a:xfrm>
            <a:prstGeom prst="straightConnector1">
              <a:avLst/>
            </a:prstGeom>
            <a:ln>
              <a:solidFill>
                <a:srgbClr val="FFC000"/>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246606" y="5560450"/>
              <a:ext cx="1163195" cy="383603"/>
            </a:xfrm>
            <a:prstGeom prst="rect">
              <a:avLst/>
            </a:prstGeom>
            <a:noFill/>
          </p:spPr>
          <p:txBody>
            <a:bodyPr wrap="none" rtlCol="0">
              <a:spAutoFit/>
            </a:bodyPr>
            <a:lstStyle/>
            <a:p>
              <a:r>
                <a:rPr lang="en-US" i="1" dirty="0">
                  <a:solidFill>
                    <a:srgbClr val="FFC000"/>
                  </a:solidFill>
                  <a:latin typeface="Quattrocento Sans" panose="020B0502050000020003" pitchFamily="34" charset="0"/>
                </a:rPr>
                <a:t>v’</a:t>
              </a:r>
              <a:r>
                <a:rPr lang="en-US" i="1" baseline="-25000" dirty="0">
                  <a:solidFill>
                    <a:srgbClr val="FFC000"/>
                  </a:solidFill>
                  <a:latin typeface="Quattrocento Sans" panose="020B0502050000020003" pitchFamily="34" charset="0"/>
                </a:rPr>
                <a:t>0</a:t>
              </a:r>
              <a:r>
                <a:rPr lang="en-US" i="1" dirty="0">
                  <a:solidFill>
                    <a:srgbClr val="FFC000"/>
                  </a:solidFill>
                  <a:latin typeface="Quattrocento Sans" panose="020B0502050000020003" pitchFamily="34" charset="0"/>
                </a:rPr>
                <a:t>, v’</a:t>
              </a:r>
              <a:r>
                <a:rPr lang="en-US" i="1" baseline="-25000" dirty="0">
                  <a:solidFill>
                    <a:srgbClr val="FFC000"/>
                  </a:solidFill>
                  <a:latin typeface="Quattrocento Sans" panose="020B0502050000020003" pitchFamily="34" charset="0"/>
                </a:rPr>
                <a:t>1</a:t>
              </a:r>
              <a:r>
                <a:rPr lang="en-US" i="1" dirty="0">
                  <a:solidFill>
                    <a:srgbClr val="FFC000"/>
                  </a:solidFill>
                  <a:latin typeface="Quattrocento Sans" panose="020B0502050000020003" pitchFamily="34" charset="0"/>
                </a:rPr>
                <a:t>, </a:t>
              </a:r>
              <a:r>
                <a:rPr lang="en-US" i="1" dirty="0" err="1">
                  <a:solidFill>
                    <a:srgbClr val="FFC000"/>
                  </a:solidFill>
                  <a:latin typeface="Quattrocento Sans" panose="020B0502050000020003" pitchFamily="34" charset="0"/>
                </a:rPr>
                <a:t>N’</a:t>
              </a:r>
              <a:r>
                <a:rPr lang="en-US" i="1" baseline="-25000" dirty="0" err="1">
                  <a:solidFill>
                    <a:srgbClr val="FFC000"/>
                  </a:solidFill>
                  <a:latin typeface="Quattrocento Sans" panose="020B0502050000020003" pitchFamily="34" charset="0"/>
                </a:rPr>
                <a:t>t</a:t>
              </a:r>
              <a:endParaRPr lang="en-US" i="1" baseline="-25000" dirty="0">
                <a:solidFill>
                  <a:srgbClr val="FFC000"/>
                </a:solidFill>
                <a:latin typeface="Quattrocento Sans" panose="020B0502050000020003" pitchFamily="34" charset="0"/>
              </a:endParaRPr>
            </a:p>
          </p:txBody>
        </p:sp>
        <p:cxnSp>
          <p:nvCxnSpPr>
            <p:cNvPr id="30" name="Straight Arrow Connector 29"/>
            <p:cNvCxnSpPr/>
            <p:nvPr/>
          </p:nvCxnSpPr>
          <p:spPr>
            <a:xfrm flipH="1" flipV="1">
              <a:off x="2635515" y="4746993"/>
              <a:ext cx="599372" cy="0"/>
            </a:xfrm>
            <a:prstGeom prst="straightConnector1">
              <a:avLst/>
            </a:prstGeom>
            <a:ln>
              <a:solidFill>
                <a:srgbClr val="FFC000"/>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03255" y="4557747"/>
              <a:ext cx="2070254" cy="383603"/>
            </a:xfrm>
            <a:prstGeom prst="rect">
              <a:avLst/>
            </a:prstGeom>
            <a:noFill/>
          </p:spPr>
          <p:txBody>
            <a:bodyPr wrap="none" rtlCol="0">
              <a:spAutoFit/>
            </a:bodyPr>
            <a:lstStyle/>
            <a:p>
              <a:r>
                <a:rPr lang="en-US" i="1" dirty="0">
                  <a:solidFill>
                    <a:srgbClr val="FFC000"/>
                  </a:solidFill>
                  <a:latin typeface="Quattrocento Sans" panose="020B0502050000020003" pitchFamily="34" charset="0"/>
                </a:rPr>
                <a:t>v’’</a:t>
              </a:r>
              <a:r>
                <a:rPr lang="en-US" i="1" baseline="-25000" dirty="0">
                  <a:solidFill>
                    <a:srgbClr val="FFC000"/>
                  </a:solidFill>
                  <a:latin typeface="Quattrocento Sans" panose="020B0502050000020003" pitchFamily="34" charset="0"/>
                </a:rPr>
                <a:t>0</a:t>
              </a:r>
              <a:r>
                <a:rPr lang="en-US" i="1" dirty="0">
                  <a:solidFill>
                    <a:srgbClr val="FFC000"/>
                  </a:solidFill>
                  <a:latin typeface="Quattrocento Sans" panose="020B0502050000020003" pitchFamily="34" charset="0"/>
                </a:rPr>
                <a:t>, v’’</a:t>
              </a:r>
              <a:r>
                <a:rPr lang="en-US" i="1" baseline="-25000" dirty="0">
                  <a:solidFill>
                    <a:srgbClr val="FFC000"/>
                  </a:solidFill>
                  <a:latin typeface="Quattrocento Sans" panose="020B0502050000020003" pitchFamily="34" charset="0"/>
                </a:rPr>
                <a:t>1</a:t>
              </a:r>
              <a:r>
                <a:rPr lang="en-US" i="1" dirty="0">
                  <a:solidFill>
                    <a:srgbClr val="FFC000"/>
                  </a:solidFill>
                  <a:latin typeface="Quattrocento Sans" panose="020B0502050000020003" pitchFamily="34" charset="0"/>
                </a:rPr>
                <a:t>, v’’</a:t>
              </a:r>
              <a:r>
                <a:rPr lang="en-US" i="1" baseline="-25000" dirty="0">
                  <a:solidFill>
                    <a:srgbClr val="FFC000"/>
                  </a:solidFill>
                  <a:latin typeface="Quattrocento Sans" panose="020B0502050000020003" pitchFamily="34" charset="0"/>
                </a:rPr>
                <a:t>2</a:t>
              </a:r>
              <a:r>
                <a:rPr lang="en-US" i="1" dirty="0">
                  <a:solidFill>
                    <a:srgbClr val="FFC000"/>
                  </a:solidFill>
                  <a:latin typeface="Quattrocento Sans" panose="020B0502050000020003" pitchFamily="34" charset="0"/>
                </a:rPr>
                <a:t>, v’’</a:t>
              </a:r>
              <a:r>
                <a:rPr lang="en-US" i="1" baseline="-25000" dirty="0">
                  <a:solidFill>
                    <a:srgbClr val="FFC000"/>
                  </a:solidFill>
                  <a:latin typeface="Quattrocento Sans" panose="020B0502050000020003" pitchFamily="34" charset="0"/>
                </a:rPr>
                <a:t>3,</a:t>
              </a:r>
              <a:r>
                <a:rPr lang="en-US" i="1" dirty="0">
                  <a:solidFill>
                    <a:srgbClr val="FFC000"/>
                  </a:solidFill>
                  <a:latin typeface="Quattrocento Sans" panose="020B0502050000020003" pitchFamily="34" charset="0"/>
                </a:rPr>
                <a:t> </a:t>
              </a:r>
              <a:r>
                <a:rPr lang="en-US" i="1" dirty="0" err="1">
                  <a:solidFill>
                    <a:srgbClr val="FFC000"/>
                  </a:solidFill>
                  <a:latin typeface="Quattrocento Sans" panose="020B0502050000020003" pitchFamily="34" charset="0"/>
                </a:rPr>
                <a:t>N’’</a:t>
              </a:r>
              <a:r>
                <a:rPr lang="en-US" i="1" baseline="-25000" dirty="0" err="1">
                  <a:solidFill>
                    <a:srgbClr val="FFC000"/>
                  </a:solidFill>
                  <a:latin typeface="Quattrocento Sans" panose="020B0502050000020003" pitchFamily="34" charset="0"/>
                </a:rPr>
                <a:t>t</a:t>
              </a:r>
              <a:endParaRPr lang="en-US" i="1" baseline="-25000" dirty="0">
                <a:solidFill>
                  <a:srgbClr val="FFC000"/>
                </a:solidFill>
                <a:latin typeface="Quattrocento Sans" panose="020B0502050000020003" pitchFamily="34" charset="0"/>
              </a:endParaRPr>
            </a:p>
          </p:txBody>
        </p:sp>
      </p:grpSp>
      <p:sp>
        <p:nvSpPr>
          <p:cNvPr id="5"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progressBar"/>
          <p:cNvSpPr/>
          <p:nvPr/>
        </p:nvSpPr>
        <p:spPr>
          <a:xfrm>
            <a:off x="0" y="5099050"/>
            <a:ext cx="5439103"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8" name="TextBox 7"/>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Tree>
    <p:extLst>
      <p:ext uri="{BB962C8B-B14F-4D97-AF65-F5344CB8AC3E}">
        <p14:creationId xmlns:p14="http://schemas.microsoft.com/office/powerpoint/2010/main" val="34527610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38251" y="922669"/>
            <a:ext cx="5695824" cy="435599"/>
          </a:xfrm>
          <a:prstGeom prst="rect">
            <a:avLst/>
          </a:prstGeom>
        </p:spPr>
        <p:txBody>
          <a:bodyPr lIns="91425" tIns="91425" rIns="91425" bIns="91425" anchor="ctr" anchorCtr="0">
            <a:noAutofit/>
          </a:bodyPr>
          <a:lstStyle/>
          <a:p>
            <a:r>
              <a:rPr lang="en-US" altLang="zh-CN" dirty="0"/>
              <a:t>Training Pipeline</a:t>
            </a:r>
            <a:endParaRPr lang="en" dirty="0">
              <a:highlight>
                <a:srgbClr val="FFCD00"/>
              </a:highlight>
            </a:endParaRPr>
          </a:p>
        </p:txBody>
      </p:sp>
      <p:cxnSp>
        <p:nvCxnSpPr>
          <p:cNvPr id="11" name="Shape 124"/>
          <p:cNvCxnSpPr>
            <a:cxnSpLocks/>
            <a:endCxn id="111" idx="1"/>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cxnSp>
        <p:nvCxnSpPr>
          <p:cNvPr id="6" name="Shape 124"/>
          <p:cNvCxnSpPr>
            <a:cxnSpLocks/>
          </p:cNvCxnSpPr>
          <p:nvPr/>
        </p:nvCxnSpPr>
        <p:spPr>
          <a:xfrm>
            <a:off x="2500201" y="1136466"/>
            <a:ext cx="5546892" cy="0"/>
          </a:xfrm>
          <a:prstGeom prst="straightConnector1">
            <a:avLst/>
          </a:prstGeom>
          <a:noFill/>
          <a:ln w="9525" cap="flat" cmpd="sng">
            <a:solidFill>
              <a:srgbClr val="CCCCCC"/>
            </a:solidFill>
            <a:prstDash val="solid"/>
            <a:round/>
            <a:headEnd type="none" w="lg" len="lg"/>
            <a:tailEnd type="none" w="lg" len="lg"/>
          </a:ln>
        </p:spPr>
      </p:cxnSp>
      <p:sp>
        <p:nvSpPr>
          <p:cNvPr id="19" name="TextBox 18"/>
          <p:cNvSpPr txBox="1"/>
          <p:nvPr/>
        </p:nvSpPr>
        <p:spPr>
          <a:xfrm rot="16200000">
            <a:off x="978767" y="1709133"/>
            <a:ext cx="950901" cy="307777"/>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Wearable</a:t>
            </a:r>
          </a:p>
        </p:txBody>
      </p:sp>
      <p:sp>
        <p:nvSpPr>
          <p:cNvPr id="20" name="TextBox 19"/>
          <p:cNvSpPr txBox="1"/>
          <p:nvPr/>
        </p:nvSpPr>
        <p:spPr>
          <a:xfrm rot="16200000">
            <a:off x="1119830" y="2489191"/>
            <a:ext cx="668773" cy="307777"/>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Phone</a:t>
            </a:r>
          </a:p>
        </p:txBody>
      </p:sp>
      <p:cxnSp>
        <p:nvCxnSpPr>
          <p:cNvPr id="32" name="Straight Connector 31"/>
          <p:cNvCxnSpPr/>
          <p:nvPr/>
        </p:nvCxnSpPr>
        <p:spPr>
          <a:xfrm flipV="1">
            <a:off x="1596595" y="1522729"/>
            <a:ext cx="0" cy="686242"/>
          </a:xfrm>
          <a:prstGeom prst="line">
            <a:avLst/>
          </a:prstGeom>
          <a:ln>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33" name="Down Arrow 11"/>
          <p:cNvSpPr/>
          <p:nvPr/>
        </p:nvSpPr>
        <p:spPr>
          <a:xfrm>
            <a:off x="2502000" y="1960326"/>
            <a:ext cx="192605" cy="501171"/>
          </a:xfrm>
          <a:prstGeom prst="downArrow">
            <a:avLst/>
          </a:prstGeom>
          <a:solidFill>
            <a:srgbClr val="F167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34" name="Down Arrow 12"/>
          <p:cNvSpPr/>
          <p:nvPr/>
        </p:nvSpPr>
        <p:spPr>
          <a:xfrm>
            <a:off x="2391676" y="2808014"/>
            <a:ext cx="418594" cy="473357"/>
          </a:xfrm>
          <a:prstGeom prst="downArrow">
            <a:avLst>
              <a:gd name="adj1" fmla="val 50000"/>
              <a:gd name="adj2" fmla="val 37230"/>
            </a:avLst>
          </a:prstGeom>
          <a:solidFill>
            <a:srgbClr val="F167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pic>
        <p:nvPicPr>
          <p:cNvPr id="35" name="Picture 4" descr="https://upload.wikimedia.org/wikipedia/commons/thumb/d/da/Bluetooth.svg/503px-Bluetooth.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7687" y="2136082"/>
            <a:ext cx="140220" cy="17156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https://pixabay.com/static/uploads/photo/2015/06/05/10/35/wifi-798314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2000" y="3006446"/>
            <a:ext cx="213815" cy="171561"/>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rot="16200000">
            <a:off x="1102563" y="3771608"/>
            <a:ext cx="712054" cy="307777"/>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Server</a:t>
            </a:r>
          </a:p>
        </p:txBody>
      </p:sp>
      <p:sp>
        <p:nvSpPr>
          <p:cNvPr id="39" name="Right Arrow 24"/>
          <p:cNvSpPr/>
          <p:nvPr/>
        </p:nvSpPr>
        <p:spPr>
          <a:xfrm rot="5400000">
            <a:off x="2446607" y="3609455"/>
            <a:ext cx="311234" cy="204045"/>
          </a:xfrm>
          <a:prstGeom prst="rightArrow">
            <a:avLst/>
          </a:prstGeom>
          <a:solidFill>
            <a:srgbClr val="F167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40" name="TextBox 39"/>
          <p:cNvSpPr txBox="1"/>
          <p:nvPr/>
        </p:nvSpPr>
        <p:spPr>
          <a:xfrm>
            <a:off x="1821123" y="3297048"/>
            <a:ext cx="1554480" cy="307777"/>
          </a:xfrm>
          <a:prstGeom prst="rect">
            <a:avLst/>
          </a:prstGeom>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Pre-process</a:t>
            </a:r>
          </a:p>
        </p:txBody>
      </p:sp>
      <p:cxnSp>
        <p:nvCxnSpPr>
          <p:cNvPr id="41" name="Straight Connector 40"/>
          <p:cNvCxnSpPr/>
          <p:nvPr/>
        </p:nvCxnSpPr>
        <p:spPr>
          <a:xfrm flipV="1">
            <a:off x="1596595" y="2334521"/>
            <a:ext cx="0" cy="592429"/>
          </a:xfrm>
          <a:prstGeom prst="line">
            <a:avLst/>
          </a:prstGeom>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flipV="1">
            <a:off x="1596594" y="3123737"/>
            <a:ext cx="0" cy="1524582"/>
          </a:xfrm>
          <a:prstGeom prst="line">
            <a:avLst/>
          </a:prstGeom>
          <a:ln>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821123" y="2477174"/>
            <a:ext cx="1554480" cy="307777"/>
          </a:xfrm>
          <a:prstGeom prst="rect">
            <a:avLst/>
          </a:prstGeom>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Telepath (Logger)</a:t>
            </a:r>
          </a:p>
        </p:txBody>
      </p:sp>
      <p:sp>
        <p:nvSpPr>
          <p:cNvPr id="44" name="TextBox 43"/>
          <p:cNvSpPr txBox="1"/>
          <p:nvPr/>
        </p:nvSpPr>
        <p:spPr>
          <a:xfrm>
            <a:off x="1821123" y="1743860"/>
            <a:ext cx="1554480" cy="307777"/>
          </a:xfrm>
          <a:prstGeom prst="rect">
            <a:avLst/>
          </a:prstGeom>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Telepath (Logger)</a:t>
            </a:r>
          </a:p>
        </p:txBody>
      </p:sp>
      <p:sp>
        <p:nvSpPr>
          <p:cNvPr id="45" name="TextBox 44"/>
          <p:cNvSpPr txBox="1"/>
          <p:nvPr/>
        </p:nvSpPr>
        <p:spPr>
          <a:xfrm>
            <a:off x="4299599" y="3573546"/>
            <a:ext cx="1632177" cy="523220"/>
          </a:xfrm>
          <a:prstGeom prst="rect">
            <a:avLst/>
          </a:prstGeom>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Computing</a:t>
            </a:r>
          </a:p>
          <a:p>
            <a:pPr algn="ctr"/>
            <a:r>
              <a:rPr lang="en-US" dirty="0">
                <a:latin typeface="Quattrocento Sans" panose="020B0502050000020003" pitchFamily="34" charset="0"/>
              </a:rPr>
              <a:t>Transfer Function 1</a:t>
            </a:r>
          </a:p>
        </p:txBody>
      </p:sp>
      <p:sp>
        <p:nvSpPr>
          <p:cNvPr id="46" name="Right Arrow 40"/>
          <p:cNvSpPr/>
          <p:nvPr/>
        </p:nvSpPr>
        <p:spPr>
          <a:xfrm>
            <a:off x="3078210" y="3955049"/>
            <a:ext cx="1192937" cy="114532"/>
          </a:xfrm>
          <a:prstGeom prst="rightArrow">
            <a:avLst/>
          </a:prstGeom>
          <a:solidFill>
            <a:srgbClr val="F167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47" name="TextBox 46"/>
          <p:cNvSpPr txBox="1"/>
          <p:nvPr/>
        </p:nvSpPr>
        <p:spPr>
          <a:xfrm>
            <a:off x="4297299" y="4208238"/>
            <a:ext cx="1636776" cy="307777"/>
          </a:xfrm>
          <a:prstGeom prst="rect">
            <a:avLst/>
          </a:prstGeom>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nchor="ctr">
            <a:spAutoFit/>
          </a:bodyPr>
          <a:lstStyle/>
          <a:p>
            <a:pPr algn="ctr"/>
            <a:r>
              <a:rPr lang="en-US" dirty="0">
                <a:latin typeface="Quattrocento Sans" panose="020B0502050000020003" pitchFamily="34" charset="0"/>
              </a:rPr>
              <a:t>Function M</a:t>
            </a:r>
          </a:p>
        </p:txBody>
      </p:sp>
      <p:sp>
        <p:nvSpPr>
          <p:cNvPr id="48" name="TextBox 47"/>
          <p:cNvSpPr txBox="1"/>
          <p:nvPr/>
        </p:nvSpPr>
        <p:spPr>
          <a:xfrm rot="16200000">
            <a:off x="3547867" y="4023671"/>
            <a:ext cx="240934" cy="307777"/>
          </a:xfrm>
          <a:prstGeom prst="rect">
            <a:avLst/>
          </a:prstGeom>
          <a:noFill/>
        </p:spPr>
        <p:txBody>
          <a:bodyPr wrap="square" rtlCol="0">
            <a:spAutoFit/>
          </a:bodyPr>
          <a:lstStyle/>
          <a:p>
            <a:r>
              <a:rPr lang="en-US" dirty="0">
                <a:solidFill>
                  <a:srgbClr val="F16745"/>
                </a:solidFill>
                <a:effectLst>
                  <a:outerShdw blurRad="63500" sx="102000" sy="102000" algn="ctr" rotWithShape="0">
                    <a:prstClr val="black">
                      <a:alpha val="40000"/>
                    </a:prstClr>
                  </a:outerShdw>
                </a:effectLst>
                <a:latin typeface="Quattrocento Sans" panose="020B0502050000020003" pitchFamily="34" charset="0"/>
              </a:rPr>
              <a:t>…</a:t>
            </a:r>
          </a:p>
        </p:txBody>
      </p:sp>
      <p:sp>
        <p:nvSpPr>
          <p:cNvPr id="49" name="Right Arrow 46"/>
          <p:cNvSpPr/>
          <p:nvPr/>
        </p:nvSpPr>
        <p:spPr>
          <a:xfrm>
            <a:off x="3075906" y="4234116"/>
            <a:ext cx="1192937" cy="114532"/>
          </a:xfrm>
          <a:prstGeom prst="rightArrow">
            <a:avLst/>
          </a:prstGeom>
          <a:solidFill>
            <a:srgbClr val="F167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8" name="progressBar"/>
          <p:cNvSpPr/>
          <p:nvPr/>
        </p:nvSpPr>
        <p:spPr>
          <a:xfrm>
            <a:off x="0" y="5099050"/>
            <a:ext cx="5675586"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9" name="TextBox 8"/>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
        <p:nvSpPr>
          <p:cNvPr id="30" name="TextBox 29"/>
          <p:cNvSpPr txBox="1"/>
          <p:nvPr/>
        </p:nvSpPr>
        <p:spPr>
          <a:xfrm>
            <a:off x="238250" y="4648319"/>
            <a:ext cx="4650312" cy="369332"/>
          </a:xfrm>
          <a:prstGeom prst="rect">
            <a:avLst/>
          </a:prstGeom>
          <a:noFill/>
        </p:spPr>
        <p:txBody>
          <a:bodyPr wrap="none" rtlCol="0">
            <a:spAutoFit/>
          </a:bodyPr>
          <a:lstStyle/>
          <a:p>
            <a:pPr marL="571500" indent="-342900">
              <a:buFont typeface="Arial" panose="020B0604020202020204" pitchFamily="34" charset="0"/>
              <a:buChar char="•"/>
            </a:pPr>
            <a:r>
              <a:rPr lang="en-US" sz="1800" kern="1200" dirty="0">
                <a:highlight>
                  <a:srgbClr val="FFCD00"/>
                </a:highlight>
                <a:latin typeface="Quattrocento Sans" panose="020B0502050000020003" pitchFamily="34" charset="0"/>
              </a:rPr>
              <a:t>A repetitive process that executes daily</a:t>
            </a:r>
          </a:p>
        </p:txBody>
      </p:sp>
      <p:sp>
        <p:nvSpPr>
          <p:cNvPr id="38" name="TextBox 37"/>
          <p:cNvSpPr txBox="1"/>
          <p:nvPr/>
        </p:nvSpPr>
        <p:spPr>
          <a:xfrm>
            <a:off x="1821123" y="3882461"/>
            <a:ext cx="1554480" cy="523220"/>
          </a:xfrm>
          <a:prstGeom prst="rect">
            <a:avLst/>
          </a:prstGeom>
          <a:ln>
            <a:solidFill>
              <a:schemeClr val="bg1"/>
            </a:solid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latin typeface="Quattrocento Sans" panose="020B0502050000020003" pitchFamily="34" charset="0"/>
              </a:rPr>
              <a:t>K-means</a:t>
            </a:r>
          </a:p>
          <a:p>
            <a:pPr algn="ctr"/>
            <a:r>
              <a:rPr lang="en-US" dirty="0">
                <a:latin typeface="Quattrocento Sans" panose="020B0502050000020003" pitchFamily="34" charset="0"/>
              </a:rPr>
              <a:t>Clustering</a:t>
            </a:r>
          </a:p>
        </p:txBody>
      </p:sp>
    </p:spTree>
    <p:extLst>
      <p:ext uri="{BB962C8B-B14F-4D97-AF65-F5344CB8AC3E}">
        <p14:creationId xmlns:p14="http://schemas.microsoft.com/office/powerpoint/2010/main" val="2539793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33" grpId="0" animBg="1"/>
      <p:bldP spid="34" grpId="0" animBg="1"/>
      <p:bldP spid="37" grpId="0" animBg="1"/>
      <p:bldP spid="39" grpId="0" animBg="1"/>
      <p:bldP spid="40" grpId="0" animBg="1"/>
      <p:bldP spid="43" grpId="0" animBg="1"/>
      <p:bldP spid="44" grpId="0" animBg="1"/>
      <p:bldP spid="45" grpId="0" animBg="1"/>
      <p:bldP spid="46" grpId="0" animBg="1"/>
      <p:bldP spid="47" grpId="0" animBg="1"/>
      <p:bldP spid="48" grpId="0"/>
      <p:bldP spid="49" grpId="0" animBg="1"/>
      <p:bldP spid="30" grpId="0"/>
      <p:bldP spid="3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3" name="Rectangle 2"/>
          <p:cNvSpPr/>
          <p:nvPr/>
        </p:nvSpPr>
        <p:spPr>
          <a:xfrm>
            <a:off x="3127402" y="1579749"/>
            <a:ext cx="2274474" cy="19526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Shape 111"/>
          <p:cNvSpPr txBox="1">
            <a:spLocks noGrp="1"/>
          </p:cNvSpPr>
          <p:nvPr>
            <p:ph type="title"/>
          </p:nvPr>
        </p:nvSpPr>
        <p:spPr>
          <a:xfrm>
            <a:off x="238251" y="922669"/>
            <a:ext cx="5695824" cy="435599"/>
          </a:xfrm>
          <a:prstGeom prst="rect">
            <a:avLst/>
          </a:prstGeom>
        </p:spPr>
        <p:txBody>
          <a:bodyPr lIns="91425" tIns="91425" rIns="91425" bIns="91425" anchor="ctr" anchorCtr="0">
            <a:noAutofit/>
          </a:bodyPr>
          <a:lstStyle/>
          <a:p>
            <a:r>
              <a:rPr lang="en-US" altLang="zh-CN" dirty="0"/>
              <a:t>Evaluation</a:t>
            </a:r>
            <a:endParaRPr lang="en" dirty="0">
              <a:highlight>
                <a:srgbClr val="FFCD00"/>
              </a:highlight>
            </a:endParaRPr>
          </a:p>
        </p:txBody>
      </p:sp>
      <p:cxnSp>
        <p:nvCxnSpPr>
          <p:cNvPr id="11" name="Shape 124"/>
          <p:cNvCxnSpPr>
            <a:cxnSpLocks/>
            <a:endCxn id="111" idx="1"/>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cxnSp>
        <p:nvCxnSpPr>
          <p:cNvPr id="6" name="Shape 124"/>
          <p:cNvCxnSpPr>
            <a:cxnSpLocks/>
          </p:cNvCxnSpPr>
          <p:nvPr/>
        </p:nvCxnSpPr>
        <p:spPr>
          <a:xfrm>
            <a:off x="1675119" y="1136466"/>
            <a:ext cx="6371974" cy="0"/>
          </a:xfrm>
          <a:prstGeom prst="straightConnector1">
            <a:avLst/>
          </a:prstGeom>
          <a:noFill/>
          <a:ln w="9525" cap="flat" cmpd="sng">
            <a:solidFill>
              <a:srgbClr val="CCCCCC"/>
            </a:solidFill>
            <a:prstDash val="solid"/>
            <a:round/>
            <a:headEnd type="none" w="lg" len="lg"/>
            <a:tailEnd type="none" w="lg" len="lg"/>
          </a:ln>
        </p:spPr>
      </p:cxnSp>
      <p:graphicFrame>
        <p:nvGraphicFramePr>
          <p:cNvPr id="27" name="Table 26"/>
          <p:cNvGraphicFramePr>
            <a:graphicFrameLocks noGrp="1"/>
          </p:cNvGraphicFramePr>
          <p:nvPr>
            <p:extLst>
              <p:ext uri="{D42A27DB-BD31-4B8C-83A1-F6EECF244321}">
                <p14:modId xmlns:p14="http://schemas.microsoft.com/office/powerpoint/2010/main" val="3388772750"/>
              </p:ext>
            </p:extLst>
          </p:nvPr>
        </p:nvGraphicFramePr>
        <p:xfrm>
          <a:off x="1286963" y="1572065"/>
          <a:ext cx="4299555" cy="3200400"/>
        </p:xfrm>
        <a:graphic>
          <a:graphicData uri="http://schemas.openxmlformats.org/drawingml/2006/table">
            <a:tbl>
              <a:tblPr firstRow="1" bandRow="1">
                <a:tableStyleId>{F2DE63D5-997A-4646-A377-4702673A728D}</a:tableStyleId>
              </a:tblPr>
              <a:tblGrid>
                <a:gridCol w="248568">
                  <a:extLst>
                    <a:ext uri="{9D8B030D-6E8A-4147-A177-3AD203B41FA5}">
                      <a16:colId xmlns:a16="http://schemas.microsoft.com/office/drawing/2014/main" xmlns="" val="20000"/>
                    </a:ext>
                  </a:extLst>
                </a:gridCol>
                <a:gridCol w="1321825">
                  <a:extLst>
                    <a:ext uri="{9D8B030D-6E8A-4147-A177-3AD203B41FA5}">
                      <a16:colId xmlns:a16="http://schemas.microsoft.com/office/drawing/2014/main" xmlns="" val="20001"/>
                    </a:ext>
                  </a:extLst>
                </a:gridCol>
                <a:gridCol w="956584">
                  <a:extLst>
                    <a:ext uri="{9D8B030D-6E8A-4147-A177-3AD203B41FA5}">
                      <a16:colId xmlns:a16="http://schemas.microsoft.com/office/drawing/2014/main" xmlns="" val="20002"/>
                    </a:ext>
                  </a:extLst>
                </a:gridCol>
                <a:gridCol w="887014">
                  <a:extLst>
                    <a:ext uri="{9D8B030D-6E8A-4147-A177-3AD203B41FA5}">
                      <a16:colId xmlns:a16="http://schemas.microsoft.com/office/drawing/2014/main" xmlns="" val="20003"/>
                    </a:ext>
                  </a:extLst>
                </a:gridCol>
                <a:gridCol w="885564">
                  <a:extLst>
                    <a:ext uri="{9D8B030D-6E8A-4147-A177-3AD203B41FA5}">
                      <a16:colId xmlns:a16="http://schemas.microsoft.com/office/drawing/2014/main" xmlns="" val="20004"/>
                    </a:ext>
                  </a:extLst>
                </a:gridCol>
              </a:tblGrid>
              <a:tr h="200107">
                <a:tc>
                  <a:txBody>
                    <a:bodyPr/>
                    <a:lstStyle/>
                    <a:p>
                      <a:pPr algn="ctr"/>
                      <a:endParaRPr lang="en-US" sz="800" b="1" dirty="0">
                        <a:latin typeface="Quattrocento Sans" panose="020B0502050000020003" pitchFamily="34" charset="0"/>
                      </a:endParaRPr>
                    </a:p>
                  </a:txBody>
                  <a:tcPr>
                    <a:noFill/>
                  </a:tcPr>
                </a:tc>
                <a:tc>
                  <a:txBody>
                    <a:bodyPr/>
                    <a:lstStyle/>
                    <a:p>
                      <a:pPr algn="l"/>
                      <a:r>
                        <a:rPr lang="en-US" sz="800" dirty="0">
                          <a:solidFill>
                            <a:schemeClr val="tx1"/>
                          </a:solidFill>
                          <a:latin typeface="Quattrocento Sans" panose="020B0502050000020003" pitchFamily="34" charset="0"/>
                        </a:rPr>
                        <a:t>App</a:t>
                      </a:r>
                      <a:endParaRPr lang="en-US" sz="800" b="1" dirty="0">
                        <a:solidFill>
                          <a:schemeClr val="tx1"/>
                        </a:solidFill>
                        <a:latin typeface="Quattrocento Sans" panose="020B0502050000020003" pitchFamily="34" charset="0"/>
                      </a:endParaRPr>
                    </a:p>
                  </a:txBody>
                  <a:tcPr>
                    <a:noFill/>
                  </a:tcPr>
                </a:tc>
                <a:tc>
                  <a:txBody>
                    <a:bodyPr/>
                    <a:lstStyle/>
                    <a:p>
                      <a:pPr algn="ctr"/>
                      <a:r>
                        <a:rPr lang="en-US" sz="800" dirty="0">
                          <a:solidFill>
                            <a:schemeClr val="tx1"/>
                          </a:solidFill>
                          <a:latin typeface="Quattrocento Sans" panose="020B0502050000020003" pitchFamily="34" charset="0"/>
                        </a:rPr>
                        <a:t>Running</a:t>
                      </a:r>
                      <a:endParaRPr lang="en-US" sz="800" b="1" dirty="0">
                        <a:solidFill>
                          <a:schemeClr val="tx1"/>
                        </a:solidFill>
                        <a:latin typeface="Quattrocento Sans" panose="020B0502050000020003" pitchFamily="34" charset="0"/>
                      </a:endParaRPr>
                    </a:p>
                  </a:txBody>
                  <a:tcPr>
                    <a:noFill/>
                  </a:tcPr>
                </a:tc>
                <a:tc>
                  <a:txBody>
                    <a:bodyPr/>
                    <a:lstStyle/>
                    <a:p>
                      <a:pPr algn="ctr"/>
                      <a:r>
                        <a:rPr lang="en-US" sz="800" dirty="0">
                          <a:solidFill>
                            <a:schemeClr val="tx1"/>
                          </a:solidFill>
                          <a:latin typeface="Quattrocento Sans" panose="020B0502050000020003" pitchFamily="34" charset="0"/>
                        </a:rPr>
                        <a:t>Walking</a:t>
                      </a:r>
                      <a:endParaRPr lang="en-US" sz="800" b="1" dirty="0">
                        <a:solidFill>
                          <a:schemeClr val="tx1"/>
                        </a:solidFill>
                        <a:latin typeface="Quattrocento Sans" panose="020B0502050000020003" pitchFamily="34" charset="0"/>
                      </a:endParaRPr>
                    </a:p>
                  </a:txBody>
                  <a:tcPr>
                    <a:noFill/>
                  </a:tcPr>
                </a:tc>
                <a:tc>
                  <a:txBody>
                    <a:bodyPr/>
                    <a:lstStyle/>
                    <a:p>
                      <a:pPr algn="ctr"/>
                      <a:r>
                        <a:rPr lang="en-US" sz="800" dirty="0">
                          <a:solidFill>
                            <a:schemeClr val="tx1"/>
                          </a:solidFill>
                          <a:latin typeface="Quattrocento Sans" panose="020B0502050000020003" pitchFamily="34" charset="0"/>
                        </a:rPr>
                        <a:t>Cycling</a:t>
                      </a:r>
                      <a:endParaRPr lang="en-US" sz="800" b="1" dirty="0">
                        <a:solidFill>
                          <a:schemeClr val="tx1"/>
                        </a:solidFill>
                        <a:latin typeface="Quattrocento Sans" panose="020B0502050000020003" pitchFamily="34" charset="0"/>
                      </a:endParaRPr>
                    </a:p>
                  </a:txBody>
                  <a:tcPr>
                    <a:noFill/>
                  </a:tcPr>
                </a:tc>
                <a:extLst>
                  <a:ext uri="{0D108BD9-81ED-4DB2-BD59-A6C34878D82A}">
                    <a16:rowId xmlns:a16="http://schemas.microsoft.com/office/drawing/2014/main" xmlns="" val="10000"/>
                  </a:ext>
                </a:extLst>
              </a:tr>
              <a:tr h="200107">
                <a:tc>
                  <a:txBody>
                    <a:bodyPr/>
                    <a:lstStyle/>
                    <a:p>
                      <a:pPr algn="ctr"/>
                      <a:endParaRPr lang="en-US" sz="800" dirty="0">
                        <a:latin typeface="Quattrocento Sans" panose="020B0502050000020003" pitchFamily="34" charset="0"/>
                      </a:endParaRPr>
                    </a:p>
                  </a:txBody>
                  <a:tcPr>
                    <a:noFill/>
                  </a:tcPr>
                </a:tc>
                <a:tc>
                  <a:txBody>
                    <a:bodyPr/>
                    <a:lstStyle/>
                    <a:p>
                      <a:pPr algn="l"/>
                      <a:r>
                        <a:rPr lang="en-US" sz="800" dirty="0">
                          <a:latin typeface="Quattrocento Sans" panose="020B0502050000020003" pitchFamily="34" charset="0"/>
                        </a:rPr>
                        <a:t>C25K</a:t>
                      </a:r>
                    </a:p>
                  </a:txBody>
                  <a:tcPr>
                    <a:noFill/>
                  </a:tcPr>
                </a:tc>
                <a:tc>
                  <a:txBody>
                    <a:bodyPr/>
                    <a:lstStyle/>
                    <a:p>
                      <a:pPr algn="ct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tc>
                  <a:txBody>
                    <a:bodyPr/>
                    <a:lstStyle/>
                    <a:p>
                      <a:pPr algn="ctr"/>
                      <a:endParaRPr lang="en-US" sz="800" dirty="0">
                        <a:latin typeface="Quattrocento Sans" panose="020B0502050000020003" pitchFamily="34" charset="0"/>
                      </a:endParaRPr>
                    </a:p>
                  </a:txBody>
                  <a:tcPr>
                    <a:noFill/>
                  </a:tcPr>
                </a:tc>
                <a:tc>
                  <a:txBody>
                    <a:bodyPr/>
                    <a:lstStyle/>
                    <a:p>
                      <a:pPr algn="ctr"/>
                      <a:endParaRPr lang="en-US" sz="800" dirty="0">
                        <a:latin typeface="Quattrocento Sans" panose="020B0502050000020003" pitchFamily="34" charset="0"/>
                      </a:endParaRPr>
                    </a:p>
                  </a:txBody>
                  <a:tcPr>
                    <a:noFill/>
                  </a:tcPr>
                </a:tc>
                <a:extLst>
                  <a:ext uri="{0D108BD9-81ED-4DB2-BD59-A6C34878D82A}">
                    <a16:rowId xmlns:a16="http://schemas.microsoft.com/office/drawing/2014/main" xmlns="" val="10001"/>
                  </a:ext>
                </a:extLst>
              </a:tr>
              <a:tr h="200107">
                <a:tc>
                  <a:txBody>
                    <a:bodyPr/>
                    <a:lstStyle/>
                    <a:p>
                      <a:pPr algn="ctr"/>
                      <a:endParaRPr lang="en-US" sz="800" dirty="0">
                        <a:latin typeface="Quattrocento Sans" panose="020B0502050000020003" pitchFamily="34" charset="0"/>
                      </a:endParaRPr>
                    </a:p>
                  </a:txBody>
                  <a:tcPr>
                    <a:noFill/>
                  </a:tcPr>
                </a:tc>
                <a:tc>
                  <a:txBody>
                    <a:bodyPr/>
                    <a:lstStyle/>
                    <a:p>
                      <a:pPr algn="l"/>
                      <a:r>
                        <a:rPr lang="en-US" sz="800" dirty="0" err="1">
                          <a:latin typeface="Quattrocento Sans" panose="020B0502050000020003" pitchFamily="34" charset="0"/>
                        </a:rPr>
                        <a:t>Endomondo</a:t>
                      </a:r>
                      <a:endParaRPr lang="en-US" sz="800" dirty="0">
                        <a:latin typeface="Quattrocento Sans" panose="020B0502050000020003" pitchFamily="34" charset="0"/>
                      </a:endParaRP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tc>
                  <a:txBody>
                    <a:bodyPr/>
                    <a:lstStyle/>
                    <a:p>
                      <a:pPr algn="ctr"/>
                      <a:r>
                        <a:rPr lang="en-US" sz="800" dirty="0">
                          <a:latin typeface="Quattrocento Sans" panose="020B0502050000020003" pitchFamily="34" charset="0"/>
                        </a:rPr>
                        <a:t>✔</a:t>
                      </a:r>
                    </a:p>
                  </a:txBody>
                  <a:tcPr>
                    <a:noFill/>
                  </a:tcPr>
                </a:tc>
                <a:extLst>
                  <a:ext uri="{0D108BD9-81ED-4DB2-BD59-A6C34878D82A}">
                    <a16:rowId xmlns:a16="http://schemas.microsoft.com/office/drawing/2014/main" xmlns="" val="10002"/>
                  </a:ext>
                </a:extLst>
              </a:tr>
              <a:tr h="200107">
                <a:tc>
                  <a:txBody>
                    <a:bodyPr/>
                    <a:lstStyle/>
                    <a:p>
                      <a:pPr algn="ctr"/>
                      <a:endParaRPr lang="en-US" sz="800" dirty="0">
                        <a:latin typeface="Quattrocento Sans" panose="020B0502050000020003" pitchFamily="34" charset="0"/>
                      </a:endParaRPr>
                    </a:p>
                  </a:txBody>
                  <a:tcPr>
                    <a:noFill/>
                  </a:tcPr>
                </a:tc>
                <a:tc>
                  <a:txBody>
                    <a:bodyPr/>
                    <a:lstStyle/>
                    <a:p>
                      <a:pPr algn="l"/>
                      <a:r>
                        <a:rPr lang="en-US" sz="800" dirty="0">
                          <a:latin typeface="Quattrocento Sans" panose="020B0502050000020003" pitchFamily="34" charset="0"/>
                        </a:rPr>
                        <a:t>Google Fit</a:t>
                      </a: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extLst>
                  <a:ext uri="{0D108BD9-81ED-4DB2-BD59-A6C34878D82A}">
                    <a16:rowId xmlns:a16="http://schemas.microsoft.com/office/drawing/2014/main" xmlns="" val="10003"/>
                  </a:ext>
                </a:extLst>
              </a:tr>
              <a:tr h="200107">
                <a:tc>
                  <a:txBody>
                    <a:bodyPr/>
                    <a:lstStyle/>
                    <a:p>
                      <a:pPr algn="ctr"/>
                      <a:endParaRPr lang="en-US" sz="800" dirty="0">
                        <a:latin typeface="Quattrocento Sans" panose="020B0502050000020003" pitchFamily="34" charset="0"/>
                      </a:endParaRPr>
                    </a:p>
                  </a:txBody>
                  <a:tcPr>
                    <a:noFill/>
                  </a:tcPr>
                </a:tc>
                <a:tc>
                  <a:txBody>
                    <a:bodyPr/>
                    <a:lstStyle/>
                    <a:p>
                      <a:pPr algn="l"/>
                      <a:r>
                        <a:rPr lang="en-US" sz="800" dirty="0" err="1">
                          <a:latin typeface="Quattrocento Sans" panose="020B0502050000020003" pitchFamily="34" charset="0"/>
                        </a:rPr>
                        <a:t>Loseit</a:t>
                      </a:r>
                      <a:endParaRPr lang="en-US" sz="800" dirty="0">
                        <a:latin typeface="Quattrocento Sans" panose="020B0502050000020003" pitchFamily="34" charset="0"/>
                      </a:endParaRPr>
                    </a:p>
                  </a:txBody>
                  <a:tcPr>
                    <a:noFill/>
                  </a:tcPr>
                </a:tc>
                <a:tc>
                  <a:txBody>
                    <a:bodyPr/>
                    <a:lstStyle/>
                    <a:p>
                      <a:pPr algn="ctr"/>
                      <a:endParaRPr lang="en-US" sz="800" dirty="0">
                        <a:latin typeface="Quattrocento Sans" panose="020B0502050000020003" pitchFamily="34" charset="0"/>
                      </a:endParaRP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tc>
                  <a:txBody>
                    <a:bodyPr/>
                    <a:lstStyle/>
                    <a:p>
                      <a:pPr algn="ctr"/>
                      <a:endParaRPr lang="en-US" sz="800" dirty="0">
                        <a:latin typeface="Quattrocento Sans" panose="020B0502050000020003" pitchFamily="34" charset="0"/>
                      </a:endParaRPr>
                    </a:p>
                  </a:txBody>
                  <a:tcPr>
                    <a:noFill/>
                  </a:tcPr>
                </a:tc>
                <a:extLst>
                  <a:ext uri="{0D108BD9-81ED-4DB2-BD59-A6C34878D82A}">
                    <a16:rowId xmlns:a16="http://schemas.microsoft.com/office/drawing/2014/main" xmlns="" val="10004"/>
                  </a:ext>
                </a:extLst>
              </a:tr>
              <a:tr h="164018">
                <a:tc>
                  <a:txBody>
                    <a:bodyPr/>
                    <a:lstStyle/>
                    <a:p>
                      <a:pPr algn="ctr"/>
                      <a:endParaRPr lang="en-US" sz="800" baseline="0" dirty="0">
                        <a:latin typeface="Quattrocento Sans" panose="020B0502050000020003" pitchFamily="34" charset="0"/>
                      </a:endParaRPr>
                    </a:p>
                  </a:txBody>
                  <a:tcPr>
                    <a:noFill/>
                  </a:tcPr>
                </a:tc>
                <a:tc>
                  <a:txBody>
                    <a:bodyPr/>
                    <a:lstStyle/>
                    <a:p>
                      <a:pPr algn="l"/>
                      <a:r>
                        <a:rPr lang="en-US" sz="800" dirty="0">
                          <a:latin typeface="Quattrocento Sans" panose="020B0502050000020003" pitchFamily="34" charset="0"/>
                        </a:rPr>
                        <a:t>Map</a:t>
                      </a:r>
                      <a:r>
                        <a:rPr lang="en-US" sz="800" baseline="0" dirty="0">
                          <a:latin typeface="Quattrocento Sans" panose="020B0502050000020003" pitchFamily="34" charset="0"/>
                        </a:rPr>
                        <a:t> My Fitness</a:t>
                      </a: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extLst>
                  <a:ext uri="{0D108BD9-81ED-4DB2-BD59-A6C34878D82A}">
                    <a16:rowId xmlns:a16="http://schemas.microsoft.com/office/drawing/2014/main" xmlns="" val="10005"/>
                  </a:ext>
                </a:extLst>
              </a:tr>
              <a:tr h="200107">
                <a:tc>
                  <a:txBody>
                    <a:bodyPr/>
                    <a:lstStyle/>
                    <a:p>
                      <a:pPr algn="ctr"/>
                      <a:endParaRPr lang="en-US" sz="800" baseline="0" dirty="0">
                        <a:latin typeface="Quattrocento Sans" panose="020B0502050000020003" pitchFamily="34" charset="0"/>
                      </a:endParaRPr>
                    </a:p>
                  </a:txBody>
                  <a:tcPr>
                    <a:noFill/>
                  </a:tcPr>
                </a:tc>
                <a:tc>
                  <a:txBody>
                    <a:bodyPr/>
                    <a:lstStyle/>
                    <a:p>
                      <a:pPr algn="l"/>
                      <a:r>
                        <a:rPr lang="en-US" sz="800" baseline="0" dirty="0">
                          <a:latin typeface="Quattrocento Sans" panose="020B0502050000020003" pitchFamily="34" charset="0"/>
                        </a:rPr>
                        <a:t>Map My Hike</a:t>
                      </a: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tc>
                  <a:txBody>
                    <a:bodyPr/>
                    <a:lstStyle/>
                    <a:p>
                      <a:pPr algn="ctr"/>
                      <a:endParaRPr lang="en-US" sz="800" dirty="0">
                        <a:latin typeface="Quattrocento Sans" panose="020B0502050000020003" pitchFamily="34" charset="0"/>
                      </a:endParaRPr>
                    </a:p>
                  </a:txBody>
                  <a:tcPr>
                    <a:noFill/>
                  </a:tcPr>
                </a:tc>
                <a:extLst>
                  <a:ext uri="{0D108BD9-81ED-4DB2-BD59-A6C34878D82A}">
                    <a16:rowId xmlns:a16="http://schemas.microsoft.com/office/drawing/2014/main" xmlns="" val="10006"/>
                  </a:ext>
                </a:extLst>
              </a:tr>
              <a:tr h="200107">
                <a:tc>
                  <a:txBody>
                    <a:bodyPr/>
                    <a:lstStyle/>
                    <a:p>
                      <a:pPr algn="ctr"/>
                      <a:endParaRPr lang="en-US" sz="800" dirty="0">
                        <a:latin typeface="Quattrocento Sans" panose="020B0502050000020003" pitchFamily="34" charset="0"/>
                      </a:endParaRPr>
                    </a:p>
                  </a:txBody>
                  <a:tcPr>
                    <a:noFill/>
                  </a:tcPr>
                </a:tc>
                <a:tc>
                  <a:txBody>
                    <a:bodyPr/>
                    <a:lstStyle/>
                    <a:p>
                      <a:pPr algn="l"/>
                      <a:r>
                        <a:rPr lang="en-US" sz="800" dirty="0">
                          <a:latin typeface="Quattrocento Sans" panose="020B0502050000020003" pitchFamily="34" charset="0"/>
                        </a:rPr>
                        <a:t>Map</a:t>
                      </a:r>
                      <a:r>
                        <a:rPr lang="en-US" sz="800" baseline="0" dirty="0">
                          <a:latin typeface="Quattrocento Sans" panose="020B0502050000020003" pitchFamily="34" charset="0"/>
                        </a:rPr>
                        <a:t> My Ride</a:t>
                      </a:r>
                      <a:endParaRPr lang="en-US" sz="800" dirty="0">
                        <a:latin typeface="Quattrocento Sans" panose="020B0502050000020003" pitchFamily="34" charset="0"/>
                      </a:endParaRPr>
                    </a:p>
                  </a:txBody>
                  <a:tcPr>
                    <a:noFill/>
                  </a:tcPr>
                </a:tc>
                <a:tc>
                  <a:txBody>
                    <a:bodyPr/>
                    <a:lstStyle/>
                    <a:p>
                      <a:pPr algn="ctr"/>
                      <a:endParaRPr lang="en-US" sz="800" dirty="0">
                        <a:latin typeface="Quattrocento Sans" panose="020B0502050000020003" pitchFamily="34" charset="0"/>
                      </a:endParaRPr>
                    </a:p>
                  </a:txBody>
                  <a:tcPr>
                    <a:noFill/>
                  </a:tcPr>
                </a:tc>
                <a:tc>
                  <a:txBody>
                    <a:bodyPr/>
                    <a:lstStyle/>
                    <a:p>
                      <a:pPr algn="ctr"/>
                      <a:endParaRPr lang="en-US" sz="800" dirty="0">
                        <a:latin typeface="Quattrocento Sans" panose="020B0502050000020003" pitchFamily="34" charset="0"/>
                      </a:endParaRP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extLst>
                  <a:ext uri="{0D108BD9-81ED-4DB2-BD59-A6C34878D82A}">
                    <a16:rowId xmlns:a16="http://schemas.microsoft.com/office/drawing/2014/main" xmlns="" val="10007"/>
                  </a:ext>
                </a:extLst>
              </a:tr>
              <a:tr h="200107">
                <a:tc>
                  <a:txBody>
                    <a:bodyPr/>
                    <a:lstStyle/>
                    <a:p>
                      <a:pPr algn="ctr"/>
                      <a:endParaRPr lang="en-US" sz="800" dirty="0">
                        <a:latin typeface="Quattrocento Sans" panose="020B0502050000020003" pitchFamily="34" charset="0"/>
                      </a:endParaRPr>
                    </a:p>
                  </a:txBody>
                  <a:tcPr>
                    <a:noFill/>
                  </a:tcPr>
                </a:tc>
                <a:tc>
                  <a:txBody>
                    <a:bodyPr/>
                    <a:lstStyle/>
                    <a:p>
                      <a:pPr algn="l"/>
                      <a:r>
                        <a:rPr lang="en-US" sz="800" dirty="0">
                          <a:latin typeface="Quattrocento Sans" panose="020B0502050000020003" pitchFamily="34" charset="0"/>
                        </a:rPr>
                        <a:t>Map My Run</a:t>
                      </a: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tc>
                  <a:txBody>
                    <a:bodyPr/>
                    <a:lstStyle/>
                    <a:p>
                      <a:pPr algn="ctr"/>
                      <a:endParaRPr lang="en-US" sz="800" dirty="0">
                        <a:latin typeface="Quattrocento Sans" panose="020B0502050000020003" pitchFamily="34" charset="0"/>
                      </a:endParaRPr>
                    </a:p>
                  </a:txBody>
                  <a:tcPr>
                    <a:noFill/>
                  </a:tcPr>
                </a:tc>
                <a:tc>
                  <a:txBody>
                    <a:bodyPr/>
                    <a:lstStyle/>
                    <a:p>
                      <a:pPr algn="ctr"/>
                      <a:endParaRPr lang="en-US" sz="800" dirty="0">
                        <a:latin typeface="Quattrocento Sans" panose="020B0502050000020003" pitchFamily="34" charset="0"/>
                      </a:endParaRPr>
                    </a:p>
                  </a:txBody>
                  <a:tcPr>
                    <a:noFill/>
                  </a:tcPr>
                </a:tc>
                <a:extLst>
                  <a:ext uri="{0D108BD9-81ED-4DB2-BD59-A6C34878D82A}">
                    <a16:rowId xmlns:a16="http://schemas.microsoft.com/office/drawing/2014/main" xmlns="" val="10008"/>
                  </a:ext>
                </a:extLst>
              </a:tr>
              <a:tr h="200107">
                <a:tc>
                  <a:txBody>
                    <a:bodyPr/>
                    <a:lstStyle/>
                    <a:p>
                      <a:pPr algn="ctr"/>
                      <a:endParaRPr lang="en-US" sz="800" dirty="0">
                        <a:latin typeface="Quattrocento Sans" panose="020B0502050000020003" pitchFamily="34" charset="0"/>
                      </a:endParaRPr>
                    </a:p>
                  </a:txBody>
                  <a:tcPr>
                    <a:noFill/>
                  </a:tcPr>
                </a:tc>
                <a:tc>
                  <a:txBody>
                    <a:bodyPr/>
                    <a:lstStyle/>
                    <a:p>
                      <a:pPr algn="l"/>
                      <a:r>
                        <a:rPr lang="en-US" sz="800" dirty="0">
                          <a:latin typeface="Quattrocento Sans" panose="020B0502050000020003" pitchFamily="34" charset="0"/>
                        </a:rPr>
                        <a:t>Map My Walk</a:t>
                      </a:r>
                    </a:p>
                  </a:txBody>
                  <a:tcPr>
                    <a:noFill/>
                  </a:tcPr>
                </a:tc>
                <a:tc>
                  <a:txBody>
                    <a:bodyPr/>
                    <a:lstStyle/>
                    <a:p>
                      <a:pPr algn="ctr"/>
                      <a:endParaRPr lang="en-US" sz="800" dirty="0">
                        <a:latin typeface="Quattrocento Sans" panose="020B0502050000020003" pitchFamily="34" charset="0"/>
                      </a:endParaRP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tc>
                  <a:txBody>
                    <a:bodyPr/>
                    <a:lstStyle/>
                    <a:p>
                      <a:pPr algn="ctr"/>
                      <a:endParaRPr lang="en-US" sz="800" dirty="0">
                        <a:latin typeface="Quattrocento Sans" panose="020B0502050000020003" pitchFamily="34" charset="0"/>
                      </a:endParaRPr>
                    </a:p>
                  </a:txBody>
                  <a:tcPr>
                    <a:noFill/>
                  </a:tcPr>
                </a:tc>
                <a:extLst>
                  <a:ext uri="{0D108BD9-81ED-4DB2-BD59-A6C34878D82A}">
                    <a16:rowId xmlns:a16="http://schemas.microsoft.com/office/drawing/2014/main" xmlns="" val="10009"/>
                  </a:ext>
                </a:extLst>
              </a:tr>
              <a:tr h="200107">
                <a:tc>
                  <a:txBody>
                    <a:bodyPr/>
                    <a:lstStyle/>
                    <a:p>
                      <a:pPr algn="ctr"/>
                      <a:endParaRPr lang="en-US" sz="800" dirty="0">
                        <a:latin typeface="Quattrocento Sans" panose="020B0502050000020003" pitchFamily="34" charset="0"/>
                      </a:endParaRPr>
                    </a:p>
                  </a:txBody>
                  <a:tcPr>
                    <a:noFill/>
                  </a:tcPr>
                </a:tc>
                <a:tc>
                  <a:txBody>
                    <a:bodyPr/>
                    <a:lstStyle/>
                    <a:p>
                      <a:pPr algn="l"/>
                      <a:r>
                        <a:rPr lang="en-US" sz="800" dirty="0" err="1">
                          <a:latin typeface="Quattrocento Sans" panose="020B0502050000020003" pitchFamily="34" charset="0"/>
                        </a:rPr>
                        <a:t>MevoLife</a:t>
                      </a:r>
                      <a:endParaRPr lang="en-US" sz="800" dirty="0">
                        <a:latin typeface="Quattrocento Sans" panose="020B0502050000020003" pitchFamily="34" charset="0"/>
                      </a:endParaRP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tc>
                  <a:txBody>
                    <a:bodyPr/>
                    <a:lstStyle/>
                    <a:p>
                      <a:pPr algn="ctr"/>
                      <a:endParaRPr lang="en-US" sz="800" dirty="0">
                        <a:latin typeface="Quattrocento Sans" panose="020B0502050000020003" pitchFamily="34" charset="0"/>
                      </a:endParaRPr>
                    </a:p>
                  </a:txBody>
                  <a:tcPr>
                    <a:noFill/>
                  </a:tcPr>
                </a:tc>
                <a:tc>
                  <a:txBody>
                    <a:bodyPr/>
                    <a:lstStyle/>
                    <a:p>
                      <a:pPr algn="ctr"/>
                      <a:endParaRPr lang="en-US" sz="800" dirty="0">
                        <a:latin typeface="Quattrocento Sans" panose="020B0502050000020003" pitchFamily="34" charset="0"/>
                      </a:endParaRPr>
                    </a:p>
                  </a:txBody>
                  <a:tcPr>
                    <a:noFill/>
                  </a:tcPr>
                </a:tc>
                <a:extLst>
                  <a:ext uri="{0D108BD9-81ED-4DB2-BD59-A6C34878D82A}">
                    <a16:rowId xmlns:a16="http://schemas.microsoft.com/office/drawing/2014/main" xmlns="" val="10010"/>
                  </a:ext>
                </a:extLst>
              </a:tr>
              <a:tr h="200107">
                <a:tc>
                  <a:txBody>
                    <a:bodyPr/>
                    <a:lstStyle/>
                    <a:p>
                      <a:pPr algn="ctr"/>
                      <a:endParaRPr lang="en-US" sz="800" dirty="0">
                        <a:latin typeface="Quattrocento Sans" panose="020B0502050000020003" pitchFamily="34" charset="0"/>
                      </a:endParaRPr>
                    </a:p>
                  </a:txBody>
                  <a:tcPr>
                    <a:noFill/>
                  </a:tcPr>
                </a:tc>
                <a:tc>
                  <a:txBody>
                    <a:bodyPr/>
                    <a:lstStyle/>
                    <a:p>
                      <a:pPr algn="l"/>
                      <a:r>
                        <a:rPr lang="en-US" sz="800" dirty="0">
                          <a:latin typeface="Quattrocento Sans" panose="020B0502050000020003" pitchFamily="34" charset="0"/>
                        </a:rPr>
                        <a:t>Misfit</a:t>
                      </a:r>
                    </a:p>
                  </a:txBody>
                  <a:tcPr>
                    <a:noFill/>
                  </a:tcPr>
                </a:tc>
                <a:tc>
                  <a:txBody>
                    <a:bodyPr/>
                    <a:lstStyle/>
                    <a:p>
                      <a:pPr algn="ctr"/>
                      <a:endParaRPr lang="en-US" sz="800" dirty="0">
                        <a:latin typeface="Quattrocento Sans" panose="020B0502050000020003" pitchFamily="34" charset="0"/>
                      </a:endParaRP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tc>
                  <a:txBody>
                    <a:bodyPr/>
                    <a:lstStyle/>
                    <a:p>
                      <a:pPr algn="ctr"/>
                      <a:endParaRPr lang="en-US" sz="800" dirty="0">
                        <a:latin typeface="Quattrocento Sans" panose="020B0502050000020003" pitchFamily="34" charset="0"/>
                      </a:endParaRPr>
                    </a:p>
                  </a:txBody>
                  <a:tcPr>
                    <a:noFill/>
                  </a:tcPr>
                </a:tc>
                <a:extLst>
                  <a:ext uri="{0D108BD9-81ED-4DB2-BD59-A6C34878D82A}">
                    <a16:rowId xmlns:a16="http://schemas.microsoft.com/office/drawing/2014/main" xmlns="" val="10011"/>
                  </a:ext>
                </a:extLst>
              </a:tr>
              <a:tr h="200107">
                <a:tc>
                  <a:txBody>
                    <a:bodyPr/>
                    <a:lstStyle/>
                    <a:p>
                      <a:pPr algn="ctr"/>
                      <a:endParaRPr lang="en-US" sz="800" dirty="0">
                        <a:latin typeface="Quattrocento Sans" panose="020B0502050000020003" pitchFamily="34" charset="0"/>
                      </a:endParaRPr>
                    </a:p>
                  </a:txBody>
                  <a:tcPr>
                    <a:noFill/>
                  </a:tcPr>
                </a:tc>
                <a:tc>
                  <a:txBody>
                    <a:bodyPr/>
                    <a:lstStyle/>
                    <a:p>
                      <a:pPr algn="l"/>
                      <a:r>
                        <a:rPr lang="en-US" sz="800" dirty="0" err="1">
                          <a:latin typeface="Quattrocento Sans" panose="020B0502050000020003" pitchFamily="34" charset="0"/>
                        </a:rPr>
                        <a:t>Runkeeper</a:t>
                      </a:r>
                      <a:endParaRPr lang="en-US" sz="800" dirty="0">
                        <a:latin typeface="Quattrocento Sans" panose="020B0502050000020003" pitchFamily="34" charset="0"/>
                      </a:endParaRP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tc>
                  <a:txBody>
                    <a:bodyPr/>
                    <a:lstStyle/>
                    <a:p>
                      <a:pPr algn="ctr"/>
                      <a:endParaRPr lang="en-US" sz="800" dirty="0">
                        <a:latin typeface="Quattrocento Sans" panose="020B0502050000020003" pitchFamily="34" charset="0"/>
                      </a:endParaRPr>
                    </a:p>
                  </a:txBody>
                  <a:tcPr>
                    <a:noFill/>
                  </a:tcPr>
                </a:tc>
                <a:tc>
                  <a:txBody>
                    <a:bodyPr/>
                    <a:lstStyle/>
                    <a:p>
                      <a:pPr algn="ctr"/>
                      <a:endParaRPr lang="en-US" sz="800" dirty="0">
                        <a:latin typeface="Quattrocento Sans" panose="020B0502050000020003" pitchFamily="34" charset="0"/>
                      </a:endParaRPr>
                    </a:p>
                  </a:txBody>
                  <a:tcPr>
                    <a:noFill/>
                  </a:tcPr>
                </a:tc>
                <a:extLst>
                  <a:ext uri="{0D108BD9-81ED-4DB2-BD59-A6C34878D82A}">
                    <a16:rowId xmlns:a16="http://schemas.microsoft.com/office/drawing/2014/main" xmlns="" val="10012"/>
                  </a:ext>
                </a:extLst>
              </a:tr>
              <a:tr h="200107">
                <a:tc>
                  <a:txBody>
                    <a:bodyPr/>
                    <a:lstStyle/>
                    <a:p>
                      <a:pPr algn="ctr"/>
                      <a:endParaRPr lang="en-US" sz="800" dirty="0">
                        <a:latin typeface="Quattrocento Sans" panose="020B0502050000020003" pitchFamily="34" charset="0"/>
                      </a:endParaRPr>
                    </a:p>
                  </a:txBody>
                  <a:tcPr>
                    <a:noFill/>
                  </a:tcPr>
                </a:tc>
                <a:tc>
                  <a:txBody>
                    <a:bodyPr/>
                    <a:lstStyle/>
                    <a:p>
                      <a:pPr algn="l"/>
                      <a:r>
                        <a:rPr lang="en-US" sz="800" dirty="0" err="1">
                          <a:latin typeface="Quattrocento Sans" panose="020B0502050000020003" pitchFamily="34" charset="0"/>
                        </a:rPr>
                        <a:t>Runtastic</a:t>
                      </a:r>
                      <a:endParaRPr lang="en-US" sz="800" dirty="0">
                        <a:latin typeface="Quattrocento Sans" panose="020B0502050000020003" pitchFamily="34" charset="0"/>
                      </a:endParaRP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extLst>
                  <a:ext uri="{0D108BD9-81ED-4DB2-BD59-A6C34878D82A}">
                    <a16:rowId xmlns:a16="http://schemas.microsoft.com/office/drawing/2014/main" xmlns="" val="10013"/>
                  </a:ext>
                </a:extLst>
              </a:tr>
              <a:tr h="0">
                <a:tc>
                  <a:txBody>
                    <a:bodyPr/>
                    <a:lstStyle/>
                    <a:p>
                      <a:pPr algn="ctr"/>
                      <a:endParaRPr lang="en-US" sz="800" dirty="0">
                        <a:latin typeface="Quattrocento Sans" panose="020B0502050000020003" pitchFamily="34" charset="0"/>
                      </a:endParaRPr>
                    </a:p>
                  </a:txBody>
                  <a:tcPr>
                    <a:noFill/>
                  </a:tcPr>
                </a:tc>
                <a:tc>
                  <a:txBody>
                    <a:bodyPr/>
                    <a:lstStyle/>
                    <a:p>
                      <a:pPr algn="l"/>
                      <a:r>
                        <a:rPr lang="en-US" sz="800" dirty="0">
                          <a:latin typeface="Quattrocento Sans" panose="020B0502050000020003" pitchFamily="34" charset="0"/>
                        </a:rPr>
                        <a:t>Under </a:t>
                      </a:r>
                      <a:r>
                        <a:rPr lang="en-US" sz="800" dirty="0" err="1">
                          <a:latin typeface="Quattrocento Sans" panose="020B0502050000020003" pitchFamily="34" charset="0"/>
                        </a:rPr>
                        <a:t>Armour</a:t>
                      </a:r>
                      <a:r>
                        <a:rPr lang="en-US" sz="800" dirty="0">
                          <a:latin typeface="Quattrocento Sans" panose="020B0502050000020003" pitchFamily="34" charset="0"/>
                        </a:rPr>
                        <a:t> Record</a:t>
                      </a: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800" dirty="0">
                          <a:latin typeface="Quattrocento Sans" panose="020B0502050000020003" pitchFamily="34" charset="0"/>
                          <a:sym typeface="Arial"/>
                        </a:rPr>
                        <a:t>✔</a:t>
                      </a:r>
                      <a:endParaRPr lang="en-US" sz="800" dirty="0">
                        <a:latin typeface="Quattrocento Sans" panose="020B0502050000020003" pitchFamily="34" charset="0"/>
                      </a:endParaRPr>
                    </a:p>
                  </a:txBody>
                  <a:tcPr>
                    <a:noFill/>
                  </a:tcPr>
                </a:tc>
                <a:extLst>
                  <a:ext uri="{0D108BD9-81ED-4DB2-BD59-A6C34878D82A}">
                    <a16:rowId xmlns:a16="http://schemas.microsoft.com/office/drawing/2014/main" xmlns="" val="10014"/>
                  </a:ext>
                </a:extLst>
              </a:tr>
            </a:tbl>
          </a:graphicData>
        </a:graphic>
      </p:graphicFrame>
      <p:pic>
        <p:nvPicPr>
          <p:cNvPr id="28" name="Picture 27"/>
          <p:cNvPicPr>
            <a:picLocks noChangeAspect="1"/>
          </p:cNvPicPr>
          <p:nvPr/>
        </p:nvPicPr>
        <p:blipFill>
          <a:blip r:embed="rId3"/>
          <a:stretch>
            <a:fillRect/>
          </a:stretch>
        </p:blipFill>
        <p:spPr>
          <a:xfrm>
            <a:off x="1428089" y="1829234"/>
            <a:ext cx="125622" cy="125622"/>
          </a:xfrm>
          <a:prstGeom prst="rect">
            <a:avLst/>
          </a:prstGeom>
        </p:spPr>
      </p:pic>
      <p:pic>
        <p:nvPicPr>
          <p:cNvPr id="29" name="Picture 28"/>
          <p:cNvPicPr>
            <a:picLocks noChangeAspect="1"/>
          </p:cNvPicPr>
          <p:nvPr/>
        </p:nvPicPr>
        <p:blipFill>
          <a:blip r:embed="rId4"/>
          <a:stretch>
            <a:fillRect/>
          </a:stretch>
        </p:blipFill>
        <p:spPr>
          <a:xfrm>
            <a:off x="1428089" y="2043441"/>
            <a:ext cx="125622" cy="125622"/>
          </a:xfrm>
          <a:prstGeom prst="rect">
            <a:avLst/>
          </a:prstGeom>
        </p:spPr>
      </p:pic>
      <p:pic>
        <p:nvPicPr>
          <p:cNvPr id="30" name="Picture 29"/>
          <p:cNvPicPr>
            <a:picLocks noChangeAspect="1"/>
          </p:cNvPicPr>
          <p:nvPr/>
        </p:nvPicPr>
        <p:blipFill>
          <a:blip r:embed="rId5"/>
          <a:stretch>
            <a:fillRect/>
          </a:stretch>
        </p:blipFill>
        <p:spPr>
          <a:xfrm>
            <a:off x="1428089" y="2257648"/>
            <a:ext cx="125622" cy="125622"/>
          </a:xfrm>
          <a:prstGeom prst="rect">
            <a:avLst/>
          </a:prstGeom>
        </p:spPr>
      </p:pic>
      <p:pic>
        <p:nvPicPr>
          <p:cNvPr id="31" name="Picture 30"/>
          <p:cNvPicPr>
            <a:picLocks noChangeAspect="1"/>
          </p:cNvPicPr>
          <p:nvPr/>
        </p:nvPicPr>
        <p:blipFill>
          <a:blip r:embed="rId6"/>
          <a:stretch>
            <a:fillRect/>
          </a:stretch>
        </p:blipFill>
        <p:spPr>
          <a:xfrm>
            <a:off x="1428089" y="2471855"/>
            <a:ext cx="125622" cy="125622"/>
          </a:xfrm>
          <a:prstGeom prst="rect">
            <a:avLst/>
          </a:prstGeom>
        </p:spPr>
      </p:pic>
      <p:pic>
        <p:nvPicPr>
          <p:cNvPr id="50" name="Picture 49"/>
          <p:cNvPicPr>
            <a:picLocks noChangeAspect="1"/>
          </p:cNvPicPr>
          <p:nvPr/>
        </p:nvPicPr>
        <p:blipFill>
          <a:blip r:embed="rId7"/>
          <a:stretch>
            <a:fillRect/>
          </a:stretch>
        </p:blipFill>
        <p:spPr>
          <a:xfrm>
            <a:off x="1428089" y="2686062"/>
            <a:ext cx="125622" cy="125622"/>
          </a:xfrm>
          <a:prstGeom prst="rect">
            <a:avLst/>
          </a:prstGeom>
        </p:spPr>
      </p:pic>
      <p:pic>
        <p:nvPicPr>
          <p:cNvPr id="51" name="Picture 50"/>
          <p:cNvPicPr>
            <a:picLocks noChangeAspect="1"/>
          </p:cNvPicPr>
          <p:nvPr/>
        </p:nvPicPr>
        <p:blipFill>
          <a:blip r:embed="rId8"/>
          <a:stretch>
            <a:fillRect/>
          </a:stretch>
        </p:blipFill>
        <p:spPr>
          <a:xfrm>
            <a:off x="1428089" y="2900269"/>
            <a:ext cx="125622" cy="125622"/>
          </a:xfrm>
          <a:prstGeom prst="rect">
            <a:avLst/>
          </a:prstGeom>
        </p:spPr>
      </p:pic>
      <p:pic>
        <p:nvPicPr>
          <p:cNvPr id="52" name="Picture 51"/>
          <p:cNvPicPr>
            <a:picLocks noChangeAspect="1"/>
          </p:cNvPicPr>
          <p:nvPr/>
        </p:nvPicPr>
        <p:blipFill>
          <a:blip r:embed="rId9"/>
          <a:stretch>
            <a:fillRect/>
          </a:stretch>
        </p:blipFill>
        <p:spPr>
          <a:xfrm>
            <a:off x="1428089" y="3114476"/>
            <a:ext cx="125622" cy="125622"/>
          </a:xfrm>
          <a:prstGeom prst="rect">
            <a:avLst/>
          </a:prstGeom>
        </p:spPr>
      </p:pic>
      <p:pic>
        <p:nvPicPr>
          <p:cNvPr id="53" name="Picture 52"/>
          <p:cNvPicPr>
            <a:picLocks noChangeAspect="1"/>
          </p:cNvPicPr>
          <p:nvPr/>
        </p:nvPicPr>
        <p:blipFill>
          <a:blip r:embed="rId10"/>
          <a:stretch>
            <a:fillRect/>
          </a:stretch>
        </p:blipFill>
        <p:spPr>
          <a:xfrm>
            <a:off x="1428089" y="3328683"/>
            <a:ext cx="125622" cy="125622"/>
          </a:xfrm>
          <a:prstGeom prst="rect">
            <a:avLst/>
          </a:prstGeom>
        </p:spPr>
      </p:pic>
      <p:pic>
        <p:nvPicPr>
          <p:cNvPr id="54" name="Picture 53"/>
          <p:cNvPicPr>
            <a:picLocks noChangeAspect="1"/>
          </p:cNvPicPr>
          <p:nvPr/>
        </p:nvPicPr>
        <p:blipFill>
          <a:blip r:embed="rId11"/>
          <a:stretch>
            <a:fillRect/>
          </a:stretch>
        </p:blipFill>
        <p:spPr>
          <a:xfrm>
            <a:off x="1428089" y="3542890"/>
            <a:ext cx="125622" cy="125622"/>
          </a:xfrm>
          <a:prstGeom prst="rect">
            <a:avLst/>
          </a:prstGeom>
        </p:spPr>
      </p:pic>
      <p:pic>
        <p:nvPicPr>
          <p:cNvPr id="55" name="Picture 54"/>
          <p:cNvPicPr>
            <a:picLocks noChangeAspect="1"/>
          </p:cNvPicPr>
          <p:nvPr/>
        </p:nvPicPr>
        <p:blipFill rotWithShape="1">
          <a:blip r:embed="rId12"/>
          <a:srcRect l="16081" r="19520"/>
          <a:stretch/>
        </p:blipFill>
        <p:spPr>
          <a:xfrm>
            <a:off x="1427032" y="3757097"/>
            <a:ext cx="127736" cy="125622"/>
          </a:xfrm>
          <a:prstGeom prst="rect">
            <a:avLst/>
          </a:prstGeom>
        </p:spPr>
      </p:pic>
      <p:pic>
        <p:nvPicPr>
          <p:cNvPr id="56" name="Picture 55"/>
          <p:cNvPicPr>
            <a:picLocks noChangeAspect="1"/>
          </p:cNvPicPr>
          <p:nvPr/>
        </p:nvPicPr>
        <p:blipFill>
          <a:blip r:embed="rId13"/>
          <a:stretch>
            <a:fillRect/>
          </a:stretch>
        </p:blipFill>
        <p:spPr>
          <a:xfrm>
            <a:off x="1428089" y="3971304"/>
            <a:ext cx="125622" cy="125622"/>
          </a:xfrm>
          <a:prstGeom prst="rect">
            <a:avLst/>
          </a:prstGeom>
        </p:spPr>
      </p:pic>
      <p:pic>
        <p:nvPicPr>
          <p:cNvPr id="57" name="Picture 56"/>
          <p:cNvPicPr>
            <a:picLocks noChangeAspect="1"/>
          </p:cNvPicPr>
          <p:nvPr/>
        </p:nvPicPr>
        <p:blipFill>
          <a:blip r:embed="rId14"/>
          <a:stretch>
            <a:fillRect/>
          </a:stretch>
        </p:blipFill>
        <p:spPr>
          <a:xfrm>
            <a:off x="1432277" y="4185511"/>
            <a:ext cx="117247" cy="117247"/>
          </a:xfrm>
          <a:prstGeom prst="rect">
            <a:avLst/>
          </a:prstGeom>
        </p:spPr>
      </p:pic>
      <p:pic>
        <p:nvPicPr>
          <p:cNvPr id="58" name="Picture 57"/>
          <p:cNvPicPr>
            <a:picLocks noChangeAspect="1"/>
          </p:cNvPicPr>
          <p:nvPr/>
        </p:nvPicPr>
        <p:blipFill>
          <a:blip r:embed="rId15"/>
          <a:stretch>
            <a:fillRect/>
          </a:stretch>
        </p:blipFill>
        <p:spPr>
          <a:xfrm>
            <a:off x="1428089" y="4391343"/>
            <a:ext cx="125622" cy="125622"/>
          </a:xfrm>
          <a:prstGeom prst="rect">
            <a:avLst/>
          </a:prstGeom>
        </p:spPr>
      </p:pic>
      <p:pic>
        <p:nvPicPr>
          <p:cNvPr id="59" name="Picture 58"/>
          <p:cNvPicPr>
            <a:picLocks noChangeAspect="1"/>
          </p:cNvPicPr>
          <p:nvPr/>
        </p:nvPicPr>
        <p:blipFill>
          <a:blip r:embed="rId16"/>
          <a:stretch>
            <a:fillRect/>
          </a:stretch>
        </p:blipFill>
        <p:spPr>
          <a:xfrm>
            <a:off x="1428089" y="4605547"/>
            <a:ext cx="125622" cy="125622"/>
          </a:xfrm>
          <a:prstGeom prst="rect">
            <a:avLst/>
          </a:prstGeom>
        </p:spPr>
      </p:pic>
      <p:sp>
        <p:nvSpPr>
          <p:cNvPr id="5"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progressBar"/>
          <p:cNvSpPr/>
          <p:nvPr/>
        </p:nvSpPr>
        <p:spPr>
          <a:xfrm>
            <a:off x="0" y="5099050"/>
            <a:ext cx="5912069"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8" name="TextBox 7"/>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
        <p:nvSpPr>
          <p:cNvPr id="24" name="Shape 112"/>
          <p:cNvSpPr txBox="1">
            <a:spLocks noGrp="1"/>
          </p:cNvSpPr>
          <p:nvPr>
            <p:ph type="body" idx="1"/>
          </p:nvPr>
        </p:nvSpPr>
        <p:spPr>
          <a:xfrm>
            <a:off x="238250" y="1616469"/>
            <a:ext cx="6809700" cy="3441305"/>
          </a:xfrm>
          <a:prstGeom prst="rect">
            <a:avLst/>
          </a:prstGeom>
        </p:spPr>
        <p:txBody>
          <a:bodyPr lIns="91425" tIns="91425" rIns="91425" bIns="91425" anchor="t" anchorCtr="0">
            <a:noAutofit/>
          </a:bodyPr>
          <a:lstStyle/>
          <a:p>
            <a:pPr marL="571500" indent="-342900">
              <a:spcBef>
                <a:spcPts val="0"/>
              </a:spcBef>
              <a:buClrTx/>
              <a:buFont typeface="Arial" panose="020B0604020202020204" pitchFamily="34" charset="0"/>
              <a:buChar char="•"/>
            </a:pPr>
            <a:r>
              <a:rPr lang="en-US" sz="1800" dirty="0"/>
              <a:t>Baseline: directly using the phone to run watch’s tasks</a:t>
            </a:r>
          </a:p>
          <a:p>
            <a:pPr marL="571500" indent="-342900">
              <a:spcBef>
                <a:spcPts val="0"/>
              </a:spcBef>
              <a:buClrTx/>
              <a:buFont typeface="Arial" panose="020B0604020202020204" pitchFamily="34" charset="0"/>
              <a:buChar char="•"/>
            </a:pPr>
            <a:endParaRPr lang="en-US" sz="1800" dirty="0"/>
          </a:p>
          <a:p>
            <a:pPr marL="571500" indent="-342900">
              <a:spcBef>
                <a:spcPts val="0"/>
              </a:spcBef>
              <a:buClrTx/>
              <a:buFont typeface="Arial" panose="020B0604020202020204" pitchFamily="34" charset="0"/>
              <a:buChar char="•"/>
            </a:pPr>
            <a:r>
              <a:rPr lang="en-US" sz="1800" dirty="0"/>
              <a:t>Metrics: accuracy and power</a:t>
            </a:r>
          </a:p>
          <a:p>
            <a:pPr marL="571500" indent="-342900">
              <a:spcBef>
                <a:spcPts val="0"/>
              </a:spcBef>
              <a:buClrTx/>
              <a:buFont typeface="Arial" panose="020B0604020202020204" pitchFamily="34" charset="0"/>
              <a:buChar char="•"/>
            </a:pPr>
            <a:endParaRPr lang="en-US" sz="1800" dirty="0"/>
          </a:p>
          <a:p>
            <a:pPr marL="571500" indent="-342900">
              <a:spcBef>
                <a:spcPts val="0"/>
              </a:spcBef>
              <a:buClrTx/>
              <a:buFont typeface="Arial" panose="020B0604020202020204" pitchFamily="34" charset="0"/>
              <a:buChar char="•"/>
            </a:pPr>
            <a:r>
              <a:rPr lang="en-US" sz="1800" dirty="0"/>
              <a:t>Applications</a:t>
            </a:r>
          </a:p>
          <a:p>
            <a:pPr marL="571500" indent="-342900">
              <a:spcBef>
                <a:spcPts val="0"/>
              </a:spcBef>
              <a:buClrTx/>
              <a:buFont typeface="Arial" panose="020B0604020202020204" pitchFamily="34" charset="0"/>
              <a:buChar char="•"/>
            </a:pPr>
            <a:endParaRPr lang="en-US" sz="1800" dirty="0"/>
          </a:p>
          <a:p>
            <a:pPr marL="571500" indent="-342900">
              <a:spcBef>
                <a:spcPts val="0"/>
              </a:spcBef>
              <a:buClrTx/>
              <a:buFont typeface="Arial" panose="020B0604020202020204" pitchFamily="34" charset="0"/>
              <a:buChar char="•"/>
            </a:pPr>
            <a:endParaRPr lang="en-US" sz="1800" dirty="0"/>
          </a:p>
          <a:p>
            <a:pPr marL="571500" indent="-342900">
              <a:spcBef>
                <a:spcPts val="0"/>
              </a:spcBef>
              <a:buClrTx/>
              <a:buFont typeface="Arial" panose="020B0604020202020204" pitchFamily="34" charset="0"/>
              <a:buChar char="•"/>
            </a:pPr>
            <a:endParaRPr sz="1800" kern="1200" dirty="0">
              <a:highlight>
                <a:srgbClr val="FFCD00"/>
              </a:highlight>
            </a:endParaRPr>
          </a:p>
          <a:p>
            <a:pPr>
              <a:spcBef>
                <a:spcPts val="0"/>
              </a:spcBef>
              <a:buClr>
                <a:schemeClr val="dk1"/>
              </a:buClr>
              <a:buSzPct val="45833"/>
              <a:buNone/>
            </a:pPr>
            <a:endParaRPr lang="en" sz="2000" dirty="0">
              <a:latin typeface="Quattrocento Sans" panose="020B0502050000020003" charset="0"/>
              <a:cs typeface="Calibri Light" panose="020F0302020204030204" pitchFamily="34" charset="0"/>
            </a:endParaRPr>
          </a:p>
          <a:p>
            <a:pPr>
              <a:spcBef>
                <a:spcPts val="0"/>
              </a:spcBef>
              <a:buNone/>
            </a:pPr>
            <a:endParaRPr sz="2000" dirty="0">
              <a:latin typeface="Quattrocento Sans" panose="020B0502050000020003" charset="0"/>
              <a:cs typeface="Calibri Light" panose="020F0302020204030204" pitchFamily="34" charset="0"/>
            </a:endParaRPr>
          </a:p>
        </p:txBody>
      </p:sp>
    </p:spTree>
    <p:extLst>
      <p:ext uri="{BB962C8B-B14F-4D97-AF65-F5344CB8AC3E}">
        <p14:creationId xmlns:p14="http://schemas.microsoft.com/office/powerpoint/2010/main" val="20793609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4">
                                            <p:txEl>
                                              <p:pRg st="0" end="0"/>
                                            </p:txEl>
                                          </p:spTgt>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4">
                                            <p:txEl>
                                              <p:pRg st="2" end="2"/>
                                            </p:txEl>
                                          </p:spTgt>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4">
                                            <p:txEl>
                                              <p:pRg st="4" end="4"/>
                                            </p:txEl>
                                          </p:spTgt>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build="p"/>
      <p:bldP spid="24" grpI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38251" y="922669"/>
            <a:ext cx="5695824" cy="435599"/>
          </a:xfrm>
          <a:prstGeom prst="rect">
            <a:avLst/>
          </a:prstGeom>
        </p:spPr>
        <p:txBody>
          <a:bodyPr lIns="91425" tIns="91425" rIns="91425" bIns="91425" anchor="ctr" anchorCtr="0">
            <a:noAutofit/>
          </a:bodyPr>
          <a:lstStyle/>
          <a:p>
            <a:r>
              <a:rPr lang="en-US" altLang="zh-CN" dirty="0"/>
              <a:t>Evaluation: Accuracy</a:t>
            </a:r>
            <a:endParaRPr lang="en" dirty="0">
              <a:highlight>
                <a:srgbClr val="FFCD00"/>
              </a:highlight>
            </a:endParaRPr>
          </a:p>
        </p:txBody>
      </p:sp>
      <p:sp>
        <p:nvSpPr>
          <p:cNvPr id="112" name="Shape 112"/>
          <p:cNvSpPr txBox="1">
            <a:spLocks noGrp="1"/>
          </p:cNvSpPr>
          <p:nvPr>
            <p:ph type="body" idx="1"/>
          </p:nvPr>
        </p:nvSpPr>
        <p:spPr>
          <a:xfrm>
            <a:off x="238250" y="1616469"/>
            <a:ext cx="6809700" cy="3441305"/>
          </a:xfrm>
          <a:prstGeom prst="rect">
            <a:avLst/>
          </a:prstGeom>
        </p:spPr>
        <p:txBody>
          <a:bodyPr lIns="91425" tIns="91425" rIns="91425" bIns="91425" anchor="t" anchorCtr="0">
            <a:noAutofit/>
          </a:bodyPr>
          <a:lstStyle/>
          <a:p>
            <a:pPr marL="571500" indent="-342900">
              <a:spcBef>
                <a:spcPts val="0"/>
              </a:spcBef>
              <a:buClrTx/>
              <a:buFont typeface="Arial" panose="020B0604020202020204" pitchFamily="34" charset="0"/>
              <a:buChar char="•"/>
            </a:pPr>
            <a:r>
              <a:rPr lang="en-US" sz="1800" dirty="0"/>
              <a:t>Telepath achieves on average 85% accuracy of the watch.</a:t>
            </a:r>
          </a:p>
          <a:p>
            <a:pPr marL="571500" indent="-342900">
              <a:spcBef>
                <a:spcPts val="0"/>
              </a:spcBef>
              <a:buClrTx/>
              <a:buFont typeface="Arial" panose="020B0604020202020204" pitchFamily="34" charset="0"/>
              <a:buChar char="•"/>
            </a:pPr>
            <a:endParaRPr lang="en-US" sz="1800" dirty="0"/>
          </a:p>
          <a:p>
            <a:pPr marL="571500" indent="-342900">
              <a:spcBef>
                <a:spcPts val="0"/>
              </a:spcBef>
              <a:buClrTx/>
              <a:buFont typeface="Arial" panose="020B0604020202020204" pitchFamily="34" charset="0"/>
              <a:buChar char="•"/>
            </a:pPr>
            <a:endParaRPr lang="en-US" sz="1800" dirty="0"/>
          </a:p>
          <a:p>
            <a:pPr marL="571500" indent="-342900">
              <a:spcBef>
                <a:spcPts val="0"/>
              </a:spcBef>
              <a:buClrTx/>
              <a:buFont typeface="Arial" panose="020B0604020202020204" pitchFamily="34" charset="0"/>
              <a:buChar char="•"/>
            </a:pPr>
            <a:endParaRPr sz="1800" kern="1200" dirty="0">
              <a:highlight>
                <a:srgbClr val="FFCD00"/>
              </a:highlight>
            </a:endParaRPr>
          </a:p>
          <a:p>
            <a:pPr>
              <a:spcBef>
                <a:spcPts val="0"/>
              </a:spcBef>
              <a:buClr>
                <a:schemeClr val="dk1"/>
              </a:buClr>
              <a:buSzPct val="45833"/>
              <a:buNone/>
            </a:pPr>
            <a:endParaRPr lang="en" sz="2000" dirty="0">
              <a:latin typeface="Quattrocento Sans" panose="020B0502050000020003" charset="0"/>
              <a:cs typeface="Calibri Light" panose="020F0302020204030204" pitchFamily="34" charset="0"/>
            </a:endParaRPr>
          </a:p>
          <a:p>
            <a:pPr>
              <a:spcBef>
                <a:spcPts val="0"/>
              </a:spcBef>
              <a:buNone/>
            </a:pPr>
            <a:endParaRPr sz="2000" dirty="0">
              <a:latin typeface="Quattrocento Sans" panose="020B0502050000020003" charset="0"/>
              <a:cs typeface="Calibri Light" panose="020F0302020204030204" pitchFamily="34" charset="0"/>
            </a:endParaRPr>
          </a:p>
        </p:txBody>
      </p:sp>
      <p:cxnSp>
        <p:nvCxnSpPr>
          <p:cNvPr id="11" name="Shape 124"/>
          <p:cNvCxnSpPr>
            <a:cxnSpLocks/>
            <a:endCxn id="111" idx="1"/>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cxnSp>
        <p:nvCxnSpPr>
          <p:cNvPr id="6" name="Shape 124"/>
          <p:cNvCxnSpPr>
            <a:cxnSpLocks/>
          </p:cNvCxnSpPr>
          <p:nvPr/>
        </p:nvCxnSpPr>
        <p:spPr>
          <a:xfrm>
            <a:off x="2904504" y="1136466"/>
            <a:ext cx="5142589" cy="0"/>
          </a:xfrm>
          <a:prstGeom prst="straightConnector1">
            <a:avLst/>
          </a:prstGeom>
          <a:noFill/>
          <a:ln w="9525" cap="flat" cmpd="sng">
            <a:solidFill>
              <a:srgbClr val="CCCCCC"/>
            </a:solidFill>
            <a:prstDash val="solid"/>
            <a:round/>
            <a:headEnd type="none" w="lg" len="lg"/>
            <a:tailEnd type="none" w="lg" len="lg"/>
          </a:ln>
        </p:spPr>
      </p:cxnSp>
      <p:sp>
        <p:nvSpPr>
          <p:cNvPr id="19" name="TextBox 18"/>
          <p:cNvSpPr txBox="1"/>
          <p:nvPr/>
        </p:nvSpPr>
        <p:spPr>
          <a:xfrm>
            <a:off x="1309669" y="4670611"/>
            <a:ext cx="4238661" cy="307777"/>
          </a:xfrm>
          <a:prstGeom prst="rect">
            <a:avLst/>
          </a:prstGeom>
          <a:noFill/>
        </p:spPr>
        <p:txBody>
          <a:bodyPr wrap="none" rtlCol="0">
            <a:spAutoFit/>
          </a:bodyPr>
          <a:lstStyle/>
          <a:p>
            <a:r>
              <a:rPr lang="en-US" dirty="0">
                <a:latin typeface="Quattrocento Sans" panose="020B0502050000020003" pitchFamily="34" charset="0"/>
              </a:rPr>
              <a:t>F1 Score = 2 * (precision * recall) / (precision + recall)</a:t>
            </a:r>
          </a:p>
        </p:txBody>
      </p:sp>
      <p:sp>
        <p:nvSpPr>
          <p:cNvPr id="5"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progressBar"/>
          <p:cNvSpPr/>
          <p:nvPr/>
        </p:nvSpPr>
        <p:spPr>
          <a:xfrm>
            <a:off x="0" y="5099050"/>
            <a:ext cx="6148552"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8" name="TextBox 7"/>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pic>
        <p:nvPicPr>
          <p:cNvPr id="9" name="Picture 8" descr="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720" y="2227580"/>
            <a:ext cx="4480560" cy="2474976"/>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720" y="2225740"/>
            <a:ext cx="4480560" cy="2474976"/>
          </a:xfrm>
          <a:prstGeom prst="rect">
            <a:avLst/>
          </a:prstGeom>
        </p:spPr>
      </p:pic>
      <p:pic>
        <p:nvPicPr>
          <p:cNvPr id="17" name="Picture 16" descr="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8720" y="2225740"/>
            <a:ext cx="4480560" cy="2474976"/>
          </a:xfrm>
          <a:prstGeom prst="rect">
            <a:avLst/>
          </a:prstGeom>
        </p:spPr>
      </p:pic>
    </p:spTree>
    <p:extLst>
      <p:ext uri="{BB962C8B-B14F-4D97-AF65-F5344CB8AC3E}">
        <p14:creationId xmlns:p14="http://schemas.microsoft.com/office/powerpoint/2010/main" val="16747188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uild="p"/>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38251" y="922669"/>
            <a:ext cx="5695824" cy="435599"/>
          </a:xfrm>
          <a:prstGeom prst="rect">
            <a:avLst/>
          </a:prstGeom>
        </p:spPr>
        <p:txBody>
          <a:bodyPr lIns="91425" tIns="91425" rIns="91425" bIns="91425" anchor="ctr" anchorCtr="0">
            <a:noAutofit/>
          </a:bodyPr>
          <a:lstStyle/>
          <a:p>
            <a:r>
              <a:rPr lang="en-US" altLang="zh-CN" dirty="0"/>
              <a:t>Evaluation: Power</a:t>
            </a:r>
            <a:endParaRPr lang="en" dirty="0">
              <a:highlight>
                <a:srgbClr val="FFCD00"/>
              </a:highlight>
            </a:endParaRPr>
          </a:p>
        </p:txBody>
      </p:sp>
      <p:sp>
        <p:nvSpPr>
          <p:cNvPr id="112" name="Shape 112"/>
          <p:cNvSpPr txBox="1">
            <a:spLocks noGrp="1"/>
          </p:cNvSpPr>
          <p:nvPr>
            <p:ph type="body" idx="1"/>
          </p:nvPr>
        </p:nvSpPr>
        <p:spPr>
          <a:xfrm>
            <a:off x="238250" y="1616469"/>
            <a:ext cx="6809700" cy="3441305"/>
          </a:xfrm>
          <a:prstGeom prst="rect">
            <a:avLst/>
          </a:prstGeom>
        </p:spPr>
        <p:txBody>
          <a:bodyPr lIns="91425" tIns="91425" rIns="91425" bIns="91425" anchor="t" anchorCtr="0">
            <a:noAutofit/>
          </a:bodyPr>
          <a:lstStyle/>
          <a:p>
            <a:pPr marL="571500" indent="-342900">
              <a:spcBef>
                <a:spcPts val="0"/>
              </a:spcBef>
              <a:buClrTx/>
              <a:buFont typeface="Arial" panose="020B0604020202020204" pitchFamily="34" charset="0"/>
              <a:buChar char="•"/>
            </a:pPr>
            <a:r>
              <a:rPr lang="en-US" sz="1800" dirty="0"/>
              <a:t>Telepath extends the watch’s battery life by 2.1x</a:t>
            </a:r>
          </a:p>
          <a:p>
            <a:pPr marL="571500" indent="-342900">
              <a:spcBef>
                <a:spcPts val="0"/>
              </a:spcBef>
              <a:buClrTx/>
              <a:buFont typeface="Arial" panose="020B0604020202020204" pitchFamily="34" charset="0"/>
              <a:buChar char="•"/>
            </a:pPr>
            <a:endParaRPr lang="en-US" sz="1800" dirty="0"/>
          </a:p>
          <a:p>
            <a:pPr marL="571500" indent="-342900">
              <a:spcBef>
                <a:spcPts val="0"/>
              </a:spcBef>
              <a:buClrTx/>
              <a:buFont typeface="Arial" panose="020B0604020202020204" pitchFamily="34" charset="0"/>
              <a:buChar char="•"/>
            </a:pPr>
            <a:endParaRPr lang="en-US" sz="1800" dirty="0"/>
          </a:p>
          <a:p>
            <a:pPr marL="571500" indent="-342900">
              <a:spcBef>
                <a:spcPts val="0"/>
              </a:spcBef>
              <a:buClrTx/>
              <a:buFont typeface="Arial" panose="020B0604020202020204" pitchFamily="34" charset="0"/>
              <a:buChar char="•"/>
            </a:pPr>
            <a:endParaRPr sz="1800" kern="1200" dirty="0">
              <a:highlight>
                <a:srgbClr val="FFCD00"/>
              </a:highlight>
            </a:endParaRPr>
          </a:p>
          <a:p>
            <a:pPr>
              <a:spcBef>
                <a:spcPts val="0"/>
              </a:spcBef>
              <a:buClr>
                <a:schemeClr val="dk1"/>
              </a:buClr>
              <a:buSzPct val="45833"/>
              <a:buNone/>
            </a:pPr>
            <a:endParaRPr lang="en" sz="2000" dirty="0">
              <a:latin typeface="Quattrocento Sans" panose="020B0502050000020003" charset="0"/>
              <a:cs typeface="Calibri Light" panose="020F0302020204030204" pitchFamily="34" charset="0"/>
            </a:endParaRPr>
          </a:p>
          <a:p>
            <a:pPr>
              <a:spcBef>
                <a:spcPts val="0"/>
              </a:spcBef>
              <a:buNone/>
            </a:pPr>
            <a:endParaRPr sz="2000" dirty="0">
              <a:latin typeface="Quattrocento Sans" panose="020B0502050000020003" charset="0"/>
              <a:cs typeface="Calibri Light" panose="020F0302020204030204" pitchFamily="34" charset="0"/>
            </a:endParaRPr>
          </a:p>
        </p:txBody>
      </p:sp>
      <p:cxnSp>
        <p:nvCxnSpPr>
          <p:cNvPr id="11" name="Shape 124"/>
          <p:cNvCxnSpPr>
            <a:cxnSpLocks/>
            <a:endCxn id="111" idx="1"/>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cxnSp>
        <p:nvCxnSpPr>
          <p:cNvPr id="6" name="Shape 124"/>
          <p:cNvCxnSpPr>
            <a:cxnSpLocks/>
          </p:cNvCxnSpPr>
          <p:nvPr/>
        </p:nvCxnSpPr>
        <p:spPr>
          <a:xfrm>
            <a:off x="2904504" y="1136466"/>
            <a:ext cx="5142589" cy="0"/>
          </a:xfrm>
          <a:prstGeom prst="straightConnector1">
            <a:avLst/>
          </a:prstGeom>
          <a:noFill/>
          <a:ln w="9525" cap="flat" cmpd="sng">
            <a:solidFill>
              <a:srgbClr val="CCCCCC"/>
            </a:solidFill>
            <a:prstDash val="solid"/>
            <a:round/>
            <a:headEnd type="none" w="lg" len="lg"/>
            <a:tailEnd type="none" w="lg" len="lg"/>
          </a:ln>
        </p:spPr>
      </p:cxnSp>
      <p:pic>
        <p:nvPicPr>
          <p:cNvPr id="7" name="Content Placeholder 3"/>
          <p:cNvPicPr>
            <a:picLocks noChangeAspect="1"/>
          </p:cNvPicPr>
          <p:nvPr/>
        </p:nvPicPr>
        <p:blipFill rotWithShape="1">
          <a:blip r:embed="rId3" cstate="screen">
            <a:extLst>
              <a:ext uri="{28A0092B-C50C-407E-A947-70E740481C1C}">
                <a14:useLocalDpi xmlns:a14="http://schemas.microsoft.com/office/drawing/2010/main"/>
              </a:ext>
            </a:extLst>
          </a:blip>
          <a:srcRect l="66574" t="3425" r="496" b="-5263"/>
          <a:stretch/>
        </p:blipFill>
        <p:spPr>
          <a:xfrm>
            <a:off x="2604096" y="2169659"/>
            <a:ext cx="1694664" cy="2616119"/>
          </a:xfrm>
          <a:prstGeom prst="rect">
            <a:avLst/>
          </a:prstGeom>
          <a:noFill/>
          <a:ln>
            <a:noFill/>
          </a:ln>
        </p:spPr>
      </p:pic>
      <p:pic>
        <p:nvPicPr>
          <p:cNvPr id="8" name="Content Placeholder 3"/>
          <p:cNvPicPr>
            <a:picLocks noChangeAspect="1"/>
          </p:cNvPicPr>
          <p:nvPr/>
        </p:nvPicPr>
        <p:blipFill rotWithShape="1">
          <a:blip r:embed="rId3" cstate="screen">
            <a:extLst>
              <a:ext uri="{28A0092B-C50C-407E-A947-70E740481C1C}">
                <a14:useLocalDpi xmlns:a14="http://schemas.microsoft.com/office/drawing/2010/main"/>
              </a:ext>
            </a:extLst>
          </a:blip>
          <a:srcRect l="33336" t="4091" r="34056" b="-5263"/>
          <a:stretch/>
        </p:blipFill>
        <p:spPr>
          <a:xfrm>
            <a:off x="4641030" y="2169659"/>
            <a:ext cx="1677968" cy="2599030"/>
          </a:xfrm>
          <a:prstGeom prst="rect">
            <a:avLst/>
          </a:prstGeom>
        </p:spPr>
      </p:pic>
      <p:sp>
        <p:nvSpPr>
          <p:cNvPr id="9" name="TextBox 8"/>
          <p:cNvSpPr txBox="1"/>
          <p:nvPr/>
        </p:nvSpPr>
        <p:spPr>
          <a:xfrm>
            <a:off x="360517" y="2211400"/>
            <a:ext cx="2196434" cy="523220"/>
          </a:xfrm>
          <a:prstGeom prst="rect">
            <a:avLst/>
          </a:prstGeom>
          <a:noFill/>
        </p:spPr>
        <p:txBody>
          <a:bodyPr wrap="none" rtlCol="0">
            <a:spAutoFit/>
          </a:bodyPr>
          <a:lstStyle/>
          <a:p>
            <a:pPr algn="r"/>
            <a:r>
              <a:rPr lang="en-US" dirty="0">
                <a:solidFill>
                  <a:schemeClr val="bg1">
                    <a:lumMod val="50000"/>
                  </a:schemeClr>
                </a:solidFill>
                <a:latin typeface="Quattrocento Sans" panose="020B0502050000020003" pitchFamily="34" charset="0"/>
              </a:rPr>
              <a:t>Sending raw sensing data </a:t>
            </a:r>
          </a:p>
          <a:p>
            <a:pPr algn="r"/>
            <a:r>
              <a:rPr lang="en-US" dirty="0">
                <a:solidFill>
                  <a:schemeClr val="bg1">
                    <a:lumMod val="50000"/>
                  </a:schemeClr>
                </a:solidFill>
                <a:latin typeface="Quattrocento Sans" panose="020B0502050000020003" pitchFamily="34" charset="0"/>
              </a:rPr>
              <a:t>to process in phone </a:t>
            </a:r>
          </a:p>
        </p:txBody>
      </p:sp>
      <p:sp>
        <p:nvSpPr>
          <p:cNvPr id="10" name="TextBox 9"/>
          <p:cNvSpPr txBox="1"/>
          <p:nvPr/>
        </p:nvSpPr>
        <p:spPr>
          <a:xfrm>
            <a:off x="299133" y="2750688"/>
            <a:ext cx="2255746" cy="523220"/>
          </a:xfrm>
          <a:prstGeom prst="rect">
            <a:avLst/>
          </a:prstGeom>
          <a:noFill/>
        </p:spPr>
        <p:txBody>
          <a:bodyPr wrap="none" rtlCol="0">
            <a:spAutoFit/>
          </a:bodyPr>
          <a:lstStyle/>
          <a:p>
            <a:pPr algn="r"/>
            <a:r>
              <a:rPr lang="en-US" dirty="0">
                <a:solidFill>
                  <a:srgbClr val="7F7F7F"/>
                </a:solidFill>
                <a:latin typeface="Quattrocento Sans" panose="020B0502050000020003" pitchFamily="34" charset="0"/>
              </a:rPr>
              <a:t>Sending extracted features</a:t>
            </a:r>
          </a:p>
          <a:p>
            <a:pPr algn="r"/>
            <a:r>
              <a:rPr lang="en-US" dirty="0">
                <a:solidFill>
                  <a:srgbClr val="7F7F7F"/>
                </a:solidFill>
                <a:latin typeface="Quattrocento Sans" panose="020B0502050000020003" pitchFamily="34" charset="0"/>
              </a:rPr>
              <a:t>to classify in phone </a:t>
            </a:r>
          </a:p>
        </p:txBody>
      </p:sp>
      <p:cxnSp>
        <p:nvCxnSpPr>
          <p:cNvPr id="12" name="Straight Arrow Connector 11"/>
          <p:cNvCxnSpPr>
            <a:endCxn id="9" idx="3"/>
          </p:cNvCxnSpPr>
          <p:nvPr/>
        </p:nvCxnSpPr>
        <p:spPr>
          <a:xfrm flipH="1" flipV="1">
            <a:off x="2556951" y="2473010"/>
            <a:ext cx="481247" cy="55617"/>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H="1">
            <a:off x="2503525" y="2754026"/>
            <a:ext cx="526324" cy="306208"/>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14"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15" name="progressBar"/>
          <p:cNvSpPr/>
          <p:nvPr/>
        </p:nvSpPr>
        <p:spPr>
          <a:xfrm>
            <a:off x="0" y="5099050"/>
            <a:ext cx="6385034"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16" name="TextBox 15"/>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
        <p:nvSpPr>
          <p:cNvPr id="17" name="TextBox 16"/>
          <p:cNvSpPr txBox="1"/>
          <p:nvPr/>
        </p:nvSpPr>
        <p:spPr>
          <a:xfrm>
            <a:off x="238250" y="4648319"/>
            <a:ext cx="4832798" cy="369332"/>
          </a:xfrm>
          <a:prstGeom prst="rect">
            <a:avLst/>
          </a:prstGeom>
          <a:noFill/>
        </p:spPr>
        <p:txBody>
          <a:bodyPr wrap="none" rtlCol="0">
            <a:spAutoFit/>
          </a:bodyPr>
          <a:lstStyle/>
          <a:p>
            <a:pPr marL="571500" indent="-342900">
              <a:buFont typeface="Arial" panose="020B0604020202020204" pitchFamily="34" charset="0"/>
              <a:buChar char="•"/>
            </a:pPr>
            <a:r>
              <a:rPr lang="en-US" sz="1800" kern="1200" dirty="0">
                <a:highlight>
                  <a:srgbClr val="FFCD00"/>
                </a:highlight>
                <a:latin typeface="Quattrocento Sans" panose="020B0502050000020003" pitchFamily="34" charset="0"/>
              </a:rPr>
              <a:t>Transfer battery life from phone to watch</a:t>
            </a:r>
          </a:p>
        </p:txBody>
      </p:sp>
    </p:spTree>
    <p:extLst>
      <p:ext uri="{BB962C8B-B14F-4D97-AF65-F5344CB8AC3E}">
        <p14:creationId xmlns:p14="http://schemas.microsoft.com/office/powerpoint/2010/main" val="26175813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uild="p"/>
      <p:bldP spid="9" grpId="0"/>
      <p:bldP spid="10"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38251" y="922669"/>
            <a:ext cx="5695824" cy="435599"/>
          </a:xfrm>
          <a:prstGeom prst="rect">
            <a:avLst/>
          </a:prstGeom>
        </p:spPr>
        <p:txBody>
          <a:bodyPr lIns="91425" tIns="91425" rIns="91425" bIns="91425" anchor="ctr" anchorCtr="0">
            <a:noAutofit/>
          </a:bodyPr>
          <a:lstStyle/>
          <a:p>
            <a:r>
              <a:rPr lang="en-US" altLang="zh-CN" dirty="0"/>
              <a:t>Conclusion</a:t>
            </a:r>
            <a:endParaRPr lang="en" dirty="0">
              <a:highlight>
                <a:srgbClr val="FFCD00"/>
              </a:highlight>
            </a:endParaRPr>
          </a:p>
        </p:txBody>
      </p:sp>
      <p:cxnSp>
        <p:nvCxnSpPr>
          <p:cNvPr id="11" name="Shape 124"/>
          <p:cNvCxnSpPr>
            <a:cxnSpLocks/>
            <a:endCxn id="111" idx="1"/>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cxnSp>
        <p:nvCxnSpPr>
          <p:cNvPr id="6" name="Shape 124"/>
          <p:cNvCxnSpPr>
            <a:cxnSpLocks/>
          </p:cNvCxnSpPr>
          <p:nvPr/>
        </p:nvCxnSpPr>
        <p:spPr>
          <a:xfrm>
            <a:off x="1748707" y="1136466"/>
            <a:ext cx="6298386" cy="0"/>
          </a:xfrm>
          <a:prstGeom prst="straightConnector1">
            <a:avLst/>
          </a:prstGeom>
          <a:noFill/>
          <a:ln w="9525" cap="flat" cmpd="sng">
            <a:solidFill>
              <a:srgbClr val="CCCCCC"/>
            </a:solidFill>
            <a:prstDash val="solid"/>
            <a:round/>
            <a:headEnd type="none" w="lg" len="lg"/>
            <a:tailEnd type="none" w="lg" len="lg"/>
          </a:ln>
        </p:spPr>
      </p:cxnSp>
      <p:sp>
        <p:nvSpPr>
          <p:cNvPr id="15" name="Shape 311"/>
          <p:cNvSpPr txBox="1">
            <a:spLocks/>
          </p:cNvSpPr>
          <p:nvPr/>
        </p:nvSpPr>
        <p:spPr>
          <a:xfrm>
            <a:off x="238252" y="1638975"/>
            <a:ext cx="2171226" cy="1211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buFont typeface="Quattrocento Sans"/>
              <a:buNone/>
            </a:pPr>
            <a:r>
              <a:rPr lang="en-US" sz="1200" b="1" dirty="0">
                <a:highlight>
                  <a:srgbClr val="FFCD00"/>
                </a:highlight>
              </a:rPr>
              <a:t>Collaboration of Devices</a:t>
            </a:r>
            <a:endParaRPr lang="en" sz="1200" b="1" dirty="0">
              <a:highlight>
                <a:srgbClr val="FFCD00"/>
              </a:highlight>
            </a:endParaRPr>
          </a:p>
          <a:p>
            <a:pPr>
              <a:buFont typeface="Quattrocento Sans"/>
              <a:buNone/>
            </a:pPr>
            <a:r>
              <a:rPr lang="en-US" sz="1200" dirty="0"/>
              <a:t>This work attempts to aggregate sensing resources from multiple mobile devices</a:t>
            </a:r>
            <a:endParaRPr lang="en" sz="1200" dirty="0"/>
          </a:p>
        </p:txBody>
      </p:sp>
      <p:sp>
        <p:nvSpPr>
          <p:cNvPr id="22" name="Shape 311"/>
          <p:cNvSpPr txBox="1">
            <a:spLocks/>
          </p:cNvSpPr>
          <p:nvPr/>
        </p:nvSpPr>
        <p:spPr>
          <a:xfrm>
            <a:off x="2383176" y="1638975"/>
            <a:ext cx="2167128" cy="1211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buFont typeface="Quattrocento Sans"/>
              <a:buNone/>
            </a:pPr>
            <a:r>
              <a:rPr lang="en-US" sz="1200" b="1" dirty="0">
                <a:highlight>
                  <a:srgbClr val="FFCD00"/>
                </a:highlight>
              </a:rPr>
              <a:t>Wearable Sensing Apps</a:t>
            </a:r>
            <a:endParaRPr lang="en" sz="1200" b="1" dirty="0">
              <a:highlight>
                <a:srgbClr val="FFCD00"/>
              </a:highlight>
            </a:endParaRPr>
          </a:p>
          <a:p>
            <a:pPr>
              <a:buFont typeface="Quattrocento Sans"/>
              <a:buNone/>
            </a:pPr>
            <a:r>
              <a:rPr lang="en-US" sz="1200" dirty="0"/>
              <a:t>A prototype for sensing data prediction, applied to wearable sensing apps</a:t>
            </a:r>
            <a:endParaRPr lang="en" sz="1200" dirty="0"/>
          </a:p>
        </p:txBody>
      </p:sp>
      <p:sp>
        <p:nvSpPr>
          <p:cNvPr id="23" name="Shape 311"/>
          <p:cNvSpPr txBox="1">
            <a:spLocks/>
          </p:cNvSpPr>
          <p:nvPr/>
        </p:nvSpPr>
        <p:spPr>
          <a:xfrm>
            <a:off x="238250" y="3032823"/>
            <a:ext cx="2167128" cy="1211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buFont typeface="Quattrocento Sans"/>
              <a:buNone/>
            </a:pPr>
            <a:r>
              <a:rPr lang="en-US" sz="1200" b="1" dirty="0">
                <a:highlight>
                  <a:srgbClr val="FFCD00"/>
                </a:highlight>
              </a:rPr>
              <a:t>Exploiting Signal Correlations</a:t>
            </a:r>
          </a:p>
          <a:p>
            <a:pPr>
              <a:buFont typeface="Quattrocento Sans"/>
              <a:buNone/>
            </a:pPr>
            <a:r>
              <a:rPr lang="en-US" sz="1200" dirty="0"/>
              <a:t>A training and prediction pipeline based on time series analysis and data clustering</a:t>
            </a:r>
            <a:endParaRPr lang="en" sz="1200" dirty="0"/>
          </a:p>
        </p:txBody>
      </p:sp>
      <p:sp>
        <p:nvSpPr>
          <p:cNvPr id="24" name="Shape 311"/>
          <p:cNvSpPr txBox="1">
            <a:spLocks/>
          </p:cNvSpPr>
          <p:nvPr/>
        </p:nvSpPr>
        <p:spPr>
          <a:xfrm>
            <a:off x="2405378" y="3032823"/>
            <a:ext cx="2167128" cy="1211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buFont typeface="Quattrocento Sans"/>
              <a:buNone/>
            </a:pPr>
            <a:r>
              <a:rPr lang="en-US" sz="1200" b="1" dirty="0">
                <a:highlight>
                  <a:srgbClr val="FFCD00"/>
                </a:highlight>
              </a:rPr>
              <a:t>Extending Wearables Battery</a:t>
            </a:r>
          </a:p>
          <a:p>
            <a:pPr>
              <a:buFont typeface="Quattrocento Sans"/>
              <a:buNone/>
            </a:pPr>
            <a:r>
              <a:rPr lang="en-US" sz="1200" dirty="0"/>
              <a:t>Trading 15% accuracy loss for 2x battery life improvement</a:t>
            </a:r>
            <a:endParaRPr lang="en" sz="1200" dirty="0"/>
          </a:p>
        </p:txBody>
      </p:sp>
      <p:sp>
        <p:nvSpPr>
          <p:cNvPr id="25" name="Shape 311"/>
          <p:cNvSpPr txBox="1">
            <a:spLocks/>
          </p:cNvSpPr>
          <p:nvPr/>
        </p:nvSpPr>
        <p:spPr>
          <a:xfrm>
            <a:off x="4524001" y="1638975"/>
            <a:ext cx="2167128" cy="1211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buFont typeface="Quattrocento Sans"/>
              <a:buNone/>
            </a:pPr>
            <a:r>
              <a:rPr lang="en-US" sz="1200" b="1" dirty="0">
                <a:highlight>
                  <a:srgbClr val="FFCD00"/>
                </a:highlight>
              </a:rPr>
              <a:t>Other Applications?</a:t>
            </a:r>
            <a:endParaRPr lang="en" sz="1200" b="1" dirty="0">
              <a:highlight>
                <a:srgbClr val="FFCD00"/>
              </a:highlight>
            </a:endParaRPr>
          </a:p>
          <a:p>
            <a:pPr>
              <a:buFont typeface="Quattrocento Sans"/>
              <a:buNone/>
            </a:pPr>
            <a:r>
              <a:rPr lang="en-US" sz="1200" dirty="0"/>
              <a:t>The idea of shared resources can be applied to other use cases for wearable devices. </a:t>
            </a:r>
            <a:endParaRPr lang="en" sz="1200" dirty="0"/>
          </a:p>
        </p:txBody>
      </p:sp>
      <p:sp>
        <p:nvSpPr>
          <p:cNvPr id="26" name="Shape 311"/>
          <p:cNvSpPr txBox="1">
            <a:spLocks/>
          </p:cNvSpPr>
          <p:nvPr/>
        </p:nvSpPr>
        <p:spPr>
          <a:xfrm>
            <a:off x="4524001" y="3032823"/>
            <a:ext cx="2167128" cy="1211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buFont typeface="Quattrocento Sans"/>
              <a:buNone/>
            </a:pPr>
            <a:r>
              <a:rPr lang="en-US" sz="1200" b="1" dirty="0">
                <a:highlight>
                  <a:srgbClr val="FFCD00"/>
                </a:highlight>
              </a:rPr>
              <a:t>Better Algorithms?</a:t>
            </a:r>
            <a:endParaRPr lang="en" sz="1200" b="1" dirty="0">
              <a:highlight>
                <a:srgbClr val="FFCD00"/>
              </a:highlight>
            </a:endParaRPr>
          </a:p>
          <a:p>
            <a:pPr>
              <a:buFont typeface="Quattrocento Sans"/>
              <a:buNone/>
            </a:pPr>
            <a:r>
              <a:rPr lang="en-US" sz="1200" dirty="0"/>
              <a:t>Advanced data processing &amp; management schemes can be applied for optimization</a:t>
            </a:r>
            <a:endParaRPr lang="en" sz="1200" dirty="0"/>
          </a:p>
        </p:txBody>
      </p:sp>
      <p:sp>
        <p:nvSpPr>
          <p:cNvPr id="5"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progressBar"/>
          <p:cNvSpPr/>
          <p:nvPr/>
        </p:nvSpPr>
        <p:spPr>
          <a:xfrm>
            <a:off x="0" y="5099050"/>
            <a:ext cx="6621518"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8" name="TextBox 7"/>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Tree>
    <p:extLst>
      <p:ext uri="{BB962C8B-B14F-4D97-AF65-F5344CB8AC3E}">
        <p14:creationId xmlns:p14="http://schemas.microsoft.com/office/powerpoint/2010/main" val="5991443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p:bldP spid="23" grpId="0"/>
      <p:bldP spid="24" grpId="0"/>
      <p:bldP spid="25"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1836738" y="2093913"/>
            <a:ext cx="5021262" cy="784225"/>
          </a:xfrm>
          <a:prstGeom prst="rect">
            <a:avLst/>
          </a:prstGeom>
        </p:spPr>
        <p:txBody>
          <a:bodyPr lIns="91425" tIns="91425" rIns="91425" bIns="91425" anchor="t" anchorCtr="0">
            <a:noAutofit/>
          </a:bodyPr>
          <a:lstStyle/>
          <a:p>
            <a:pPr>
              <a:spcBef>
                <a:spcPts val="0"/>
              </a:spcBef>
              <a:buNone/>
            </a:pPr>
            <a:r>
              <a:rPr lang="en" sz="3600" b="1" i="1" dirty="0">
                <a:latin typeface="Lora"/>
                <a:ea typeface="Lora"/>
                <a:cs typeface="Lora"/>
                <a:sym typeface="Lora"/>
              </a:rPr>
              <a:t>Any </a:t>
            </a:r>
            <a:r>
              <a:rPr lang="en" sz="3600" b="1" i="1" dirty="0">
                <a:highlight>
                  <a:srgbClr val="FFCD00"/>
                </a:highlight>
                <a:latin typeface="Lora"/>
                <a:ea typeface="Lora"/>
                <a:cs typeface="Lora"/>
                <a:sym typeface="Lora"/>
              </a:rPr>
              <a:t>questions</a:t>
            </a:r>
            <a:r>
              <a:rPr lang="en" sz="3600" b="1" i="1" dirty="0">
                <a:latin typeface="Lora"/>
                <a:ea typeface="Lora"/>
                <a:cs typeface="Lora"/>
                <a:sym typeface="Lora"/>
              </a:rPr>
              <a:t> ?</a:t>
            </a:r>
          </a:p>
        </p:txBody>
      </p:sp>
      <p:sp>
        <p:nvSpPr>
          <p:cNvPr id="378" name="Shape 378"/>
          <p:cNvSpPr txBox="1">
            <a:spLocks noGrp="1"/>
          </p:cNvSpPr>
          <p:nvPr>
            <p:ph type="ctrTitle" idx="4294967295"/>
          </p:nvPr>
        </p:nvSpPr>
        <p:spPr>
          <a:xfrm>
            <a:off x="1434619" y="812800"/>
            <a:ext cx="4908550" cy="1160463"/>
          </a:xfrm>
          <a:prstGeom prst="rect">
            <a:avLst/>
          </a:prstGeom>
        </p:spPr>
        <p:txBody>
          <a:bodyPr lIns="91425" tIns="91425" rIns="91425" bIns="91425" anchor="ctr" anchorCtr="0">
            <a:noAutofit/>
          </a:bodyPr>
          <a:lstStyle/>
          <a:p>
            <a:r>
              <a:rPr lang="en" sz="6000" dirty="0">
                <a:latin typeface="Lora" panose="00000500000000000000" pitchFamily="2" charset="0"/>
              </a:rPr>
              <a:t>Thanks!</a:t>
            </a:r>
          </a:p>
        </p:txBody>
      </p:sp>
      <p:cxnSp>
        <p:nvCxnSpPr>
          <p:cNvPr id="377" name="Shape 377"/>
          <p:cNvCxnSpPr/>
          <p:nvPr/>
        </p:nvCxnSpPr>
        <p:spPr>
          <a:xfrm>
            <a:off x="-1136550" y="1428750"/>
            <a:ext cx="2397299" cy="0"/>
          </a:xfrm>
          <a:prstGeom prst="straightConnector1">
            <a:avLst/>
          </a:prstGeom>
          <a:noFill/>
          <a:ln w="9525" cap="flat" cmpd="sng">
            <a:solidFill>
              <a:srgbClr val="CCCCCC"/>
            </a:solidFill>
            <a:prstDash val="solid"/>
            <a:round/>
            <a:headEnd type="none" w="lg" len="lg"/>
            <a:tailEnd type="none" w="lg" len="lg"/>
          </a:ln>
        </p:spPr>
      </p:cxnSp>
      <p:cxnSp>
        <p:nvCxnSpPr>
          <p:cNvPr id="379" name="Shape 379"/>
          <p:cNvCxnSpPr/>
          <p:nvPr/>
        </p:nvCxnSpPr>
        <p:spPr>
          <a:xfrm>
            <a:off x="4446800" y="1428750"/>
            <a:ext cx="3554100" cy="0"/>
          </a:xfrm>
          <a:prstGeom prst="straightConnector1">
            <a:avLst/>
          </a:prstGeom>
          <a:noFill/>
          <a:ln w="9525" cap="flat" cmpd="sng">
            <a:solidFill>
              <a:srgbClr val="CCCCCC"/>
            </a:solidFill>
            <a:prstDash val="solid"/>
            <a:round/>
            <a:headEnd type="none" w="lg" len="lg"/>
            <a:tailEnd type="none" w="lg" len="lg"/>
          </a:ln>
        </p:spPr>
      </p:cxnSp>
      <p:sp>
        <p:nvSpPr>
          <p:cNvPr id="11" name="Shape 407"/>
          <p:cNvSpPr/>
          <p:nvPr/>
        </p:nvSpPr>
        <p:spPr>
          <a:xfrm>
            <a:off x="-1" y="4707751"/>
            <a:ext cx="6858002" cy="435599"/>
          </a:xfrm>
          <a:prstGeom prst="rect">
            <a:avLst/>
          </a:prstGeom>
          <a:solidFill>
            <a:srgbClr val="FFCD00"/>
          </a:solidFill>
          <a:ln>
            <a:noFill/>
          </a:ln>
        </p:spPr>
        <p:txBody>
          <a:bodyPr lIns="91425" tIns="91425" rIns="91425" bIns="91425" anchor="ctr" anchorCtr="0">
            <a:noAutofit/>
          </a:bodyPr>
          <a:lstStyle/>
          <a:p>
            <a:endParaRPr dirty="0">
              <a:latin typeface="Quattrocento Sans" panose="020B0502050000020003" pitchFamily="34" charset="0"/>
            </a:endParaRPr>
          </a:p>
        </p:txBody>
      </p:sp>
      <p:sp>
        <p:nvSpPr>
          <p:cNvPr id="12" name="Shape 408"/>
          <p:cNvSpPr txBox="1"/>
          <p:nvPr/>
        </p:nvSpPr>
        <p:spPr>
          <a:xfrm>
            <a:off x="-1" y="4707751"/>
            <a:ext cx="6858001" cy="435599"/>
          </a:xfrm>
          <a:prstGeom prst="rect">
            <a:avLst/>
          </a:prstGeom>
          <a:noFill/>
          <a:ln>
            <a:noFill/>
          </a:ln>
        </p:spPr>
        <p:txBody>
          <a:bodyPr lIns="91425" tIns="91425" rIns="91425" bIns="91425" anchor="ctr" anchorCtr="0">
            <a:noAutofit/>
          </a:bodyPr>
          <a:lstStyle/>
          <a:p>
            <a:pPr>
              <a:buClr>
                <a:schemeClr val="dk1"/>
              </a:buClr>
              <a:buSzPct val="110000"/>
            </a:pPr>
            <a:r>
              <a:rPr lang="en-US" sz="1000" i="1" dirty="0">
                <a:latin typeface="Lora"/>
                <a:ea typeface="Lora"/>
                <a:cs typeface="Lora"/>
                <a:sym typeface="Lora"/>
              </a:rPr>
              <a:t>Read full paper at </a:t>
            </a:r>
            <a:r>
              <a:rPr lang="en-US" sz="1000" i="1" dirty="0">
                <a:latin typeface="Lora"/>
                <a:ea typeface="Lora"/>
                <a:cs typeface="Lora"/>
                <a:sym typeface="Lora"/>
                <a:hlinkClick r:id="rId3"/>
              </a:rPr>
              <a:t>https://schfan.github.io/files/hotmobile6_0120.pdf</a:t>
            </a:r>
            <a:r>
              <a:rPr lang="en-US" sz="1000" i="1" dirty="0">
                <a:latin typeface="Lora"/>
                <a:ea typeface="Lora"/>
                <a:cs typeface="Lora"/>
                <a:sym typeface="Lora"/>
              </a:rPr>
              <a:t>. </a:t>
            </a:r>
          </a:p>
          <a:p>
            <a:pPr>
              <a:buClr>
                <a:schemeClr val="dk1"/>
              </a:buClr>
              <a:buSzPct val="110000"/>
            </a:pPr>
            <a:r>
              <a:rPr lang="en-US" sz="1000" i="1" dirty="0">
                <a:latin typeface="Lora"/>
                <a:ea typeface="Lora"/>
                <a:cs typeface="Lora"/>
                <a:sym typeface="Lora"/>
              </a:rPr>
              <a:t>Email me at </a:t>
            </a:r>
            <a:r>
              <a:rPr lang="en-US" sz="1000" i="1" dirty="0">
                <a:latin typeface="Lora"/>
                <a:ea typeface="Lora"/>
                <a:cs typeface="Lora"/>
                <a:sym typeface="Lora"/>
                <a:hlinkClick r:id="rId4"/>
              </a:rPr>
              <a:t>schfan@google.com</a:t>
            </a:r>
            <a:r>
              <a:rPr lang="en-US" sz="1000" i="1" dirty="0">
                <a:latin typeface="Lora"/>
                <a:ea typeface="Lora"/>
                <a:cs typeface="Lora"/>
                <a:sym typeface="Lora"/>
              </a:rPr>
              <a:t> if you have any question. </a:t>
            </a:r>
            <a:endParaRPr lang="en" sz="1000" i="1" dirty="0">
              <a:latin typeface="Lora"/>
              <a:ea typeface="Lora"/>
              <a:cs typeface="Lora"/>
              <a:sym typeface="Lora"/>
            </a:endParaRPr>
          </a:p>
        </p:txBody>
      </p:sp>
      <p:sp>
        <p:nvSpPr>
          <p:cNvPr id="5"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6" name="progressBar"/>
          <p:cNvSpPr/>
          <p:nvPr/>
        </p:nvSpPr>
        <p:spPr>
          <a:xfrm>
            <a:off x="0" y="5099050"/>
            <a:ext cx="6858000"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TextBox 6"/>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100" name="Shape 100"/>
          <p:cNvSpPr txBox="1">
            <a:spLocks noGrp="1"/>
          </p:cNvSpPr>
          <p:nvPr>
            <p:ph type="subTitle" idx="1"/>
          </p:nvPr>
        </p:nvSpPr>
        <p:spPr>
          <a:xfrm>
            <a:off x="879226" y="2789388"/>
            <a:ext cx="5591400" cy="391629"/>
          </a:xfrm>
          <a:prstGeom prst="rect">
            <a:avLst/>
          </a:prstGeom>
        </p:spPr>
        <p:txBody>
          <a:bodyPr lIns="91425" tIns="91425" rIns="91425" bIns="91425" anchor="t" anchorCtr="0">
            <a:noAutofit/>
          </a:bodyPr>
          <a:lstStyle/>
          <a:p>
            <a:r>
              <a:rPr lang="en-US" altLang="zh-CN" dirty="0">
                <a:latin typeface="Quattrocento Sans" panose="020B0502050000020003" pitchFamily="34" charset="0"/>
              </a:rPr>
              <a:t>In this paper, we focus on…</a:t>
            </a:r>
            <a:endParaRPr lang="en" dirty="0">
              <a:latin typeface="Quattrocento Sans" panose="020B0502050000020003" pitchFamily="34" charset="0"/>
            </a:endParaRPr>
          </a:p>
        </p:txBody>
      </p:sp>
      <p:sp>
        <p:nvSpPr>
          <p:cNvPr id="99" name="Shape 99"/>
          <p:cNvSpPr txBox="1">
            <a:spLocks noGrp="1"/>
          </p:cNvSpPr>
          <p:nvPr>
            <p:ph type="ctrTitle"/>
          </p:nvPr>
        </p:nvSpPr>
        <p:spPr>
          <a:xfrm>
            <a:off x="879226" y="2696582"/>
            <a:ext cx="5746762" cy="1159799"/>
          </a:xfrm>
          <a:prstGeom prst="rect">
            <a:avLst/>
          </a:prstGeom>
        </p:spPr>
        <p:txBody>
          <a:bodyPr lIns="91425" tIns="91425" rIns="91425" bIns="91425" anchor="b" anchorCtr="0">
            <a:noAutofit/>
          </a:bodyPr>
          <a:lstStyle/>
          <a:p>
            <a:r>
              <a:rPr lang="en-US" sz="2400" dirty="0">
                <a:latin typeface="Lora" panose="00000500000000000000" pitchFamily="2" charset="0"/>
              </a:rPr>
              <a:t>Continuous-Sensing Wearable </a:t>
            </a:r>
            <a:r>
              <a:rPr lang="en-US" sz="2400" dirty="0" smtClean="0">
                <a:latin typeface="Lora" panose="00000500000000000000" pitchFamily="2" charset="0"/>
              </a:rPr>
              <a:t>Apps</a:t>
            </a:r>
            <a:br>
              <a:rPr lang="en-US" sz="2400" dirty="0" smtClean="0">
                <a:latin typeface="Lora" panose="00000500000000000000" pitchFamily="2" charset="0"/>
              </a:rPr>
            </a:br>
            <a:r>
              <a:rPr lang="en-US" sz="2400" dirty="0" smtClean="0">
                <a:latin typeface="Lora" panose="00000500000000000000" pitchFamily="2" charset="0"/>
              </a:rPr>
              <a:t>for Activity Tracking</a:t>
            </a:r>
            <a:endParaRPr lang="en" sz="2400" dirty="0">
              <a:latin typeface="Lora" panose="00000500000000000000" pitchFamily="2" charset="0"/>
            </a:endParaRPr>
          </a:p>
        </p:txBody>
      </p:sp>
      <p:cxnSp>
        <p:nvCxnSpPr>
          <p:cNvPr id="6" name="Shape 124"/>
          <p:cNvCxnSpPr/>
          <p:nvPr/>
        </p:nvCxnSpPr>
        <p:spPr>
          <a:xfrm>
            <a:off x="-1149025" y="1668728"/>
            <a:ext cx="9161999" cy="0"/>
          </a:xfrm>
          <a:prstGeom prst="straightConnector1">
            <a:avLst/>
          </a:prstGeom>
          <a:noFill/>
          <a:ln w="9525" cap="flat" cmpd="sng">
            <a:solidFill>
              <a:srgbClr val="CCCCCC"/>
            </a:solidFill>
            <a:prstDash val="solid"/>
            <a:round/>
            <a:headEnd type="none" w="lg" len="lg"/>
            <a:tailEnd type="none" w="lg" len="lg"/>
          </a:ln>
        </p:spPr>
      </p:cxnSp>
      <p:pic>
        <p:nvPicPr>
          <p:cNvPr id="5" name="Picture 4" descr="Image result for wearable technology"/>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168" r="21166"/>
          <a:stretch/>
        </p:blipFill>
        <p:spPr bwMode="auto">
          <a:xfrm>
            <a:off x="808576" y="1075129"/>
            <a:ext cx="1264818" cy="1264818"/>
          </a:xfrm>
          <a:prstGeom prst="ellipse">
            <a:avLst/>
          </a:prstGeom>
          <a:noFill/>
          <a:extLst>
            <a:ext uri="{909E8E84-426E-40dd-AFC4-6F175D3DCCD1}">
              <a14:hiddenFill xmlns:a14="http://schemas.microsoft.com/office/drawing/2010/main">
                <a:solidFill>
                  <a:srgbClr val="FFFFFF"/>
                </a:solidFill>
              </a14:hiddenFill>
            </a:ext>
          </a:extLst>
        </p:spPr>
      </p:pic>
      <p:sp>
        <p:nvSpPr>
          <p:cNvPr id="7"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8" name="progressBar"/>
          <p:cNvSpPr/>
          <p:nvPr/>
        </p:nvSpPr>
        <p:spPr>
          <a:xfrm>
            <a:off x="0" y="5099050"/>
            <a:ext cx="709448"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9" name="TextBox 8"/>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38251" y="918666"/>
            <a:ext cx="2908799" cy="435599"/>
          </a:xfrm>
        </p:spPr>
        <p:txBody>
          <a:bodyPr>
            <a:normAutofit fontScale="90000"/>
          </a:bodyPr>
          <a:lstStyle/>
          <a:p>
            <a:r>
              <a:rPr lang="en-US" dirty="0"/>
              <a:t>Backup Slides</a:t>
            </a:r>
          </a:p>
        </p:txBody>
      </p:sp>
      <p:cxnSp>
        <p:nvCxnSpPr>
          <p:cNvPr id="4" name="Shape 124"/>
          <p:cNvCxnSpPr>
            <a:cxnSpLocks/>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cxnSp>
        <p:nvCxnSpPr>
          <p:cNvPr id="5" name="Shape 124"/>
          <p:cNvCxnSpPr>
            <a:cxnSpLocks/>
          </p:cNvCxnSpPr>
          <p:nvPr/>
        </p:nvCxnSpPr>
        <p:spPr>
          <a:xfrm>
            <a:off x="2090057" y="1136466"/>
            <a:ext cx="5957036"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353079119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Telepath Deployment:  Code Example</a:t>
            </a:r>
          </a:p>
        </p:txBody>
      </p:sp>
      <p:sp>
        <p:nvSpPr>
          <p:cNvPr id="22" name="Rectangle 21"/>
          <p:cNvSpPr/>
          <p:nvPr/>
        </p:nvSpPr>
        <p:spPr>
          <a:xfrm>
            <a:off x="117736" y="1770354"/>
            <a:ext cx="4549638" cy="2516073"/>
          </a:xfrm>
          <a:prstGeom prst="rect">
            <a:avLst/>
          </a:prstGeom>
        </p:spPr>
        <p:txBody>
          <a:bodyPr wrap="square">
            <a:spAutoFit/>
          </a:bodyPr>
          <a:lstStyle/>
          <a:p>
            <a:pPr defTabSz="685800"/>
            <a:r>
              <a:rPr lang="en-US" sz="1050" kern="1200" dirty="0">
                <a:solidFill>
                  <a:srgbClr val="00B0F0"/>
                </a:solidFill>
                <a:latin typeface="Quattrocento Sans" panose="020B0502050000020003" pitchFamily="34" charset="0"/>
                <a:ea typeface="+mn-ea"/>
                <a:cs typeface="+mn-cs"/>
              </a:rPr>
              <a:t>public class </a:t>
            </a:r>
            <a:r>
              <a:rPr lang="en-US" sz="1050" kern="1200" dirty="0" err="1">
                <a:solidFill>
                  <a:prstClr val="black"/>
                </a:solidFill>
                <a:latin typeface="Quattrocento Sans" panose="020B0502050000020003" pitchFamily="34" charset="0"/>
                <a:ea typeface="+mn-ea"/>
                <a:cs typeface="+mn-cs"/>
              </a:rPr>
              <a:t>MainActivity</a:t>
            </a:r>
            <a:r>
              <a:rPr lang="en-US" sz="1050" kern="1200" dirty="0">
                <a:solidFill>
                  <a:prstClr val="black"/>
                </a:solidFill>
                <a:latin typeface="Quattrocento Sans" panose="020B0502050000020003" pitchFamily="34" charset="0"/>
                <a:ea typeface="+mn-ea"/>
                <a:cs typeface="+mn-cs"/>
              </a:rPr>
              <a:t> </a:t>
            </a:r>
            <a:r>
              <a:rPr lang="en-US" sz="1050" kern="1200" dirty="0">
                <a:solidFill>
                  <a:srgbClr val="00B0F0"/>
                </a:solidFill>
                <a:latin typeface="Quattrocento Sans" panose="020B0502050000020003" pitchFamily="34" charset="0"/>
                <a:ea typeface="+mn-ea"/>
                <a:cs typeface="+mn-cs"/>
              </a:rPr>
              <a:t>extends</a:t>
            </a:r>
            <a:r>
              <a:rPr lang="en-US" sz="1050" kern="1200" dirty="0">
                <a:solidFill>
                  <a:prstClr val="black"/>
                </a:solidFill>
                <a:latin typeface="Quattrocento Sans" panose="020B0502050000020003" pitchFamily="34" charset="0"/>
                <a:ea typeface="+mn-ea"/>
                <a:cs typeface="+mn-cs"/>
              </a:rPr>
              <a:t> </a:t>
            </a:r>
            <a:r>
              <a:rPr lang="en-US" sz="1050" kern="1200" dirty="0" err="1">
                <a:solidFill>
                  <a:prstClr val="black"/>
                </a:solidFill>
                <a:latin typeface="Quattrocento Sans" panose="020B0502050000020003" pitchFamily="34" charset="0"/>
                <a:ea typeface="+mn-ea"/>
                <a:cs typeface="+mn-cs"/>
              </a:rPr>
              <a:t>WearableActivity</a:t>
            </a:r>
            <a:endParaRPr lang="en-US" sz="1050" kern="1200" dirty="0">
              <a:solidFill>
                <a:prstClr val="black"/>
              </a:solidFill>
              <a:latin typeface="Quattrocento Sans" panose="020B0502050000020003" pitchFamily="34" charset="0"/>
              <a:ea typeface="+mn-ea"/>
              <a:cs typeface="+mn-cs"/>
            </a:endParaRPr>
          </a:p>
          <a:p>
            <a:pPr defTabSz="685800"/>
            <a:r>
              <a:rPr lang="en-US" sz="1050" kern="1200" dirty="0">
                <a:solidFill>
                  <a:srgbClr val="00B0F0"/>
                </a:solidFill>
                <a:latin typeface="Quattrocento Sans" panose="020B0502050000020003" pitchFamily="34" charset="0"/>
                <a:ea typeface="+mn-ea"/>
                <a:cs typeface="+mn-cs"/>
              </a:rPr>
              <a:t>implements</a:t>
            </a:r>
            <a:r>
              <a:rPr lang="en-US" sz="1050" kern="1200" dirty="0">
                <a:solidFill>
                  <a:prstClr val="black"/>
                </a:solidFill>
                <a:latin typeface="Quattrocento Sans" panose="020B0502050000020003" pitchFamily="34" charset="0"/>
                <a:ea typeface="+mn-ea"/>
                <a:cs typeface="+mn-cs"/>
              </a:rPr>
              <a:t> </a:t>
            </a:r>
            <a:r>
              <a:rPr lang="en-US" sz="1050" kern="1200" dirty="0" err="1">
                <a:solidFill>
                  <a:prstClr val="black"/>
                </a:solidFill>
                <a:latin typeface="Quattrocento Sans" panose="020B0502050000020003" pitchFamily="34" charset="0"/>
                <a:ea typeface="+mn-ea"/>
                <a:cs typeface="+mn-cs"/>
              </a:rPr>
              <a:t>SensorEventListener</a:t>
            </a:r>
            <a:r>
              <a:rPr lang="en-US" sz="1050" kern="1200" dirty="0">
                <a:solidFill>
                  <a:prstClr val="black"/>
                </a:solidFill>
                <a:latin typeface="Quattrocento Sans" panose="020B0502050000020003" pitchFamily="34" charset="0"/>
                <a:ea typeface="+mn-ea"/>
                <a:cs typeface="+mn-cs"/>
              </a:rPr>
              <a:t> {</a:t>
            </a:r>
          </a:p>
          <a:p>
            <a:pPr defTabSz="685800"/>
            <a:r>
              <a:rPr lang="en-US" sz="1050" kern="1200" dirty="0">
                <a:solidFill>
                  <a:prstClr val="black"/>
                </a:solidFill>
                <a:latin typeface="Quattrocento Sans" panose="020B0502050000020003" pitchFamily="34" charset="0"/>
                <a:ea typeface="+mn-ea"/>
                <a:cs typeface="+mn-cs"/>
              </a:rPr>
              <a:t>      </a:t>
            </a:r>
            <a:r>
              <a:rPr lang="en-US" sz="1050" kern="1200" dirty="0" err="1">
                <a:solidFill>
                  <a:prstClr val="black"/>
                </a:solidFill>
                <a:latin typeface="Quattrocento Sans" panose="020B0502050000020003" pitchFamily="34" charset="0"/>
                <a:ea typeface="+mn-ea"/>
                <a:cs typeface="+mn-cs"/>
              </a:rPr>
              <a:t>SensorManager</a:t>
            </a:r>
            <a:r>
              <a:rPr lang="en-US" sz="1050" kern="1200" dirty="0">
                <a:solidFill>
                  <a:prstClr val="black"/>
                </a:solidFill>
                <a:latin typeface="Quattrocento Sans" panose="020B0502050000020003" pitchFamily="34" charset="0"/>
                <a:ea typeface="+mn-ea"/>
                <a:cs typeface="+mn-cs"/>
              </a:rPr>
              <a:t> </a:t>
            </a:r>
            <a:r>
              <a:rPr lang="en-US" sz="1050" kern="1200" dirty="0" err="1">
                <a:solidFill>
                  <a:prstClr val="black"/>
                </a:solidFill>
                <a:latin typeface="Quattrocento Sans" panose="020B0502050000020003" pitchFamily="34" charset="0"/>
                <a:ea typeface="+mn-ea"/>
                <a:cs typeface="+mn-cs"/>
              </a:rPr>
              <a:t>sensorManager</a:t>
            </a:r>
            <a:r>
              <a:rPr lang="en-US" sz="1050" kern="1200" dirty="0">
                <a:solidFill>
                  <a:prstClr val="black"/>
                </a:solidFill>
                <a:latin typeface="Quattrocento Sans" panose="020B0502050000020003" pitchFamily="34" charset="0"/>
                <a:ea typeface="+mn-ea"/>
                <a:cs typeface="+mn-cs"/>
              </a:rPr>
              <a:t> = (</a:t>
            </a:r>
            <a:r>
              <a:rPr lang="en-US" sz="1050" kern="1200" dirty="0" err="1">
                <a:solidFill>
                  <a:prstClr val="black"/>
                </a:solidFill>
                <a:latin typeface="Quattrocento Sans" panose="020B0502050000020003" pitchFamily="34" charset="0"/>
                <a:ea typeface="+mn-ea"/>
                <a:cs typeface="+mn-cs"/>
              </a:rPr>
              <a:t>SensorManager</a:t>
            </a:r>
            <a:r>
              <a:rPr lang="en-US" sz="1050" kern="1200" dirty="0">
                <a:solidFill>
                  <a:prstClr val="black"/>
                </a:solidFill>
                <a:latin typeface="Quattrocento Sans" panose="020B0502050000020003" pitchFamily="34" charset="0"/>
                <a:ea typeface="+mn-ea"/>
                <a:cs typeface="+mn-cs"/>
              </a:rPr>
              <a:t>) </a:t>
            </a:r>
            <a:r>
              <a:rPr lang="en-US" sz="1050" kern="1200" dirty="0" err="1">
                <a:solidFill>
                  <a:prstClr val="black"/>
                </a:solidFill>
                <a:latin typeface="Quattrocento Sans" panose="020B0502050000020003" pitchFamily="34" charset="0"/>
                <a:ea typeface="+mn-ea"/>
                <a:cs typeface="+mn-cs"/>
              </a:rPr>
              <a:t>getContext</a:t>
            </a:r>
            <a:r>
              <a:rPr lang="en-US" sz="1050" kern="1200" dirty="0">
                <a:solidFill>
                  <a:prstClr val="black"/>
                </a:solidFill>
                <a:latin typeface="Quattrocento Sans" panose="020B0502050000020003" pitchFamily="34" charset="0"/>
                <a:ea typeface="+mn-ea"/>
                <a:cs typeface="+mn-cs"/>
              </a:rPr>
              <a:t>().</a:t>
            </a:r>
            <a:r>
              <a:rPr lang="en-US" sz="1050" kern="1200" dirty="0" err="1">
                <a:solidFill>
                  <a:prstClr val="black"/>
                </a:solidFill>
                <a:latin typeface="Quattrocento Sans" panose="020B0502050000020003" pitchFamily="34" charset="0"/>
                <a:ea typeface="+mn-ea"/>
                <a:cs typeface="+mn-cs"/>
              </a:rPr>
              <a:t>getSystemService</a:t>
            </a:r>
            <a:r>
              <a:rPr lang="en-US" sz="1050" kern="1200" dirty="0">
                <a:solidFill>
                  <a:prstClr val="black"/>
                </a:solidFill>
                <a:latin typeface="Quattrocento Sans" panose="020B0502050000020003" pitchFamily="34" charset="0"/>
                <a:ea typeface="+mn-ea"/>
                <a:cs typeface="+mn-cs"/>
              </a:rPr>
              <a:t>(SENSOR_SERVICE);</a:t>
            </a:r>
          </a:p>
          <a:p>
            <a:pPr defTabSz="685800"/>
            <a:r>
              <a:rPr lang="en-US" sz="1050" kern="1200" dirty="0">
                <a:solidFill>
                  <a:prstClr val="black"/>
                </a:solidFill>
                <a:latin typeface="Quattrocento Sans" panose="020B0502050000020003" pitchFamily="34" charset="0"/>
                <a:ea typeface="+mn-ea"/>
                <a:cs typeface="+mn-cs"/>
              </a:rPr>
              <a:t>      Sensor </a:t>
            </a:r>
            <a:r>
              <a:rPr lang="en-US" sz="1050" kern="1200" dirty="0" err="1">
                <a:solidFill>
                  <a:prstClr val="black"/>
                </a:solidFill>
                <a:latin typeface="Quattrocento Sans" panose="020B0502050000020003" pitchFamily="34" charset="0"/>
                <a:ea typeface="+mn-ea"/>
                <a:cs typeface="+mn-cs"/>
              </a:rPr>
              <a:t>mSensor</a:t>
            </a:r>
            <a:r>
              <a:rPr lang="en-US" sz="1050" kern="1200" dirty="0">
                <a:solidFill>
                  <a:prstClr val="black"/>
                </a:solidFill>
                <a:latin typeface="Quattrocento Sans" panose="020B0502050000020003" pitchFamily="34" charset="0"/>
                <a:ea typeface="+mn-ea"/>
                <a:cs typeface="+mn-cs"/>
              </a:rPr>
              <a:t> = </a:t>
            </a:r>
            <a:r>
              <a:rPr lang="en-US" sz="1050" kern="1200" dirty="0" err="1">
                <a:solidFill>
                  <a:prstClr val="black"/>
                </a:solidFill>
                <a:latin typeface="Quattrocento Sans" panose="020B0502050000020003" pitchFamily="34" charset="0"/>
                <a:ea typeface="+mn-ea"/>
                <a:cs typeface="+mn-cs"/>
              </a:rPr>
              <a:t>sensorManager.getDefaultSensor</a:t>
            </a:r>
            <a:r>
              <a:rPr lang="en-US" sz="1050" kern="1200" dirty="0">
                <a:solidFill>
                  <a:prstClr val="black"/>
                </a:solidFill>
                <a:latin typeface="Quattrocento Sans" panose="020B0502050000020003" pitchFamily="34" charset="0"/>
                <a:ea typeface="+mn-ea"/>
                <a:cs typeface="+mn-cs"/>
              </a:rPr>
              <a:t>(</a:t>
            </a:r>
          </a:p>
          <a:p>
            <a:pPr defTabSz="685800"/>
            <a:r>
              <a:rPr lang="en-US" sz="1050" kern="1200" dirty="0" err="1">
                <a:solidFill>
                  <a:prstClr val="black"/>
                </a:solidFill>
                <a:latin typeface="Quattrocento Sans" panose="020B0502050000020003" pitchFamily="34" charset="0"/>
                <a:ea typeface="+mn-ea"/>
                <a:cs typeface="+mn-cs"/>
              </a:rPr>
              <a:t>Sensor.TYPE_ACCELEROMETER</a:t>
            </a:r>
            <a:r>
              <a:rPr lang="en-US" sz="1050" kern="1200" dirty="0">
                <a:solidFill>
                  <a:prstClr val="black"/>
                </a:solidFill>
                <a:latin typeface="Quattrocento Sans" panose="020B0502050000020003" pitchFamily="34" charset="0"/>
                <a:ea typeface="+mn-ea"/>
                <a:cs typeface="+mn-cs"/>
              </a:rPr>
              <a:t>);</a:t>
            </a:r>
          </a:p>
          <a:p>
            <a:pPr defTabSz="685800"/>
            <a:r>
              <a:rPr lang="en-US" sz="1050" kern="1200" dirty="0">
                <a:solidFill>
                  <a:prstClr val="black"/>
                </a:solidFill>
                <a:latin typeface="Quattrocento Sans" panose="020B0502050000020003" pitchFamily="34" charset="0"/>
                <a:ea typeface="+mn-ea"/>
                <a:cs typeface="+mn-cs"/>
              </a:rPr>
              <a:t>      </a:t>
            </a:r>
            <a:r>
              <a:rPr lang="en-US" sz="1050" kern="1200" dirty="0" err="1">
                <a:solidFill>
                  <a:prstClr val="black"/>
                </a:solidFill>
                <a:latin typeface="Quattrocento Sans" panose="020B0502050000020003" pitchFamily="34" charset="0"/>
                <a:ea typeface="+mn-ea"/>
                <a:cs typeface="+mn-cs"/>
              </a:rPr>
              <a:t>sensorManager.registerListener</a:t>
            </a:r>
            <a:r>
              <a:rPr lang="en-US" sz="1050" kern="1200" dirty="0">
                <a:solidFill>
                  <a:prstClr val="black"/>
                </a:solidFill>
                <a:latin typeface="Quattrocento Sans" panose="020B0502050000020003" pitchFamily="34" charset="0"/>
                <a:ea typeface="+mn-ea"/>
                <a:cs typeface="+mn-cs"/>
              </a:rPr>
              <a:t>(</a:t>
            </a:r>
            <a:r>
              <a:rPr lang="en-US" sz="1050" kern="1200" dirty="0">
                <a:solidFill>
                  <a:srgbClr val="00B0F0"/>
                </a:solidFill>
                <a:latin typeface="Quattrocento Sans" panose="020B0502050000020003" pitchFamily="34" charset="0"/>
                <a:ea typeface="+mn-ea"/>
                <a:cs typeface="+mn-cs"/>
              </a:rPr>
              <a:t>this</a:t>
            </a:r>
            <a:r>
              <a:rPr lang="en-US" sz="1050" kern="1200" dirty="0">
                <a:solidFill>
                  <a:prstClr val="black"/>
                </a:solidFill>
                <a:latin typeface="Quattrocento Sans" panose="020B0502050000020003" pitchFamily="34" charset="0"/>
                <a:ea typeface="+mn-ea"/>
                <a:cs typeface="+mn-cs"/>
              </a:rPr>
              <a:t>, </a:t>
            </a:r>
            <a:r>
              <a:rPr lang="en-US" sz="1050" kern="1200" dirty="0" err="1">
                <a:solidFill>
                  <a:prstClr val="black"/>
                </a:solidFill>
                <a:latin typeface="Quattrocento Sans" panose="020B0502050000020003" pitchFamily="34" charset="0"/>
                <a:ea typeface="+mn-ea"/>
                <a:cs typeface="+mn-cs"/>
              </a:rPr>
              <a:t>mSensor</a:t>
            </a:r>
            <a:r>
              <a:rPr lang="en-US" sz="1050" kern="1200" dirty="0">
                <a:solidFill>
                  <a:prstClr val="black"/>
                </a:solidFill>
                <a:latin typeface="Quattrocento Sans" panose="020B0502050000020003" pitchFamily="34" charset="0"/>
                <a:ea typeface="+mn-ea"/>
                <a:cs typeface="+mn-cs"/>
              </a:rPr>
              <a:t>,</a:t>
            </a:r>
          </a:p>
          <a:p>
            <a:pPr defTabSz="685800"/>
            <a:r>
              <a:rPr lang="en-US" sz="1050" kern="1200" dirty="0" err="1">
                <a:solidFill>
                  <a:prstClr val="black"/>
                </a:solidFill>
                <a:latin typeface="Quattrocento Sans" panose="020B0502050000020003" pitchFamily="34" charset="0"/>
                <a:ea typeface="+mn-ea"/>
                <a:cs typeface="+mn-cs"/>
              </a:rPr>
              <a:t>SensorManager.SENSOR_DELAY_FASTEST</a:t>
            </a:r>
            <a:r>
              <a:rPr lang="en-US" sz="1050" kern="1200" dirty="0">
                <a:solidFill>
                  <a:prstClr val="black"/>
                </a:solidFill>
                <a:latin typeface="Quattrocento Sans" panose="020B0502050000020003" pitchFamily="34" charset="0"/>
                <a:ea typeface="+mn-ea"/>
                <a:cs typeface="+mn-cs"/>
              </a:rPr>
              <a:t>);</a:t>
            </a:r>
          </a:p>
          <a:p>
            <a:pPr defTabSz="685800"/>
            <a:r>
              <a:rPr lang="en-US" sz="1050" kern="1200" dirty="0">
                <a:solidFill>
                  <a:prstClr val="black"/>
                </a:solidFill>
                <a:latin typeface="Quattrocento Sans" panose="020B0502050000020003" pitchFamily="34" charset="0"/>
                <a:ea typeface="+mn-ea"/>
                <a:cs typeface="+mn-cs"/>
              </a:rPr>
              <a:t>      </a:t>
            </a:r>
            <a:r>
              <a:rPr lang="en-US" sz="1050" kern="1200" dirty="0">
                <a:solidFill>
                  <a:srgbClr val="00B0F0"/>
                </a:solidFill>
                <a:latin typeface="Quattrocento Sans" panose="020B0502050000020003" pitchFamily="34" charset="0"/>
                <a:ea typeface="+mn-ea"/>
                <a:cs typeface="+mn-cs"/>
              </a:rPr>
              <a:t>public void </a:t>
            </a:r>
            <a:r>
              <a:rPr lang="en-US" sz="1050" kern="1200" dirty="0" err="1">
                <a:solidFill>
                  <a:prstClr val="black"/>
                </a:solidFill>
                <a:latin typeface="Quattrocento Sans" panose="020B0502050000020003" pitchFamily="34" charset="0"/>
                <a:ea typeface="+mn-ea"/>
                <a:cs typeface="+mn-cs"/>
              </a:rPr>
              <a:t>onSensorChanged</a:t>
            </a:r>
            <a:r>
              <a:rPr lang="en-US" sz="1050" kern="1200" dirty="0">
                <a:solidFill>
                  <a:prstClr val="black"/>
                </a:solidFill>
                <a:latin typeface="Quattrocento Sans" panose="020B0502050000020003" pitchFamily="34" charset="0"/>
                <a:ea typeface="+mn-ea"/>
                <a:cs typeface="+mn-cs"/>
              </a:rPr>
              <a:t>(</a:t>
            </a:r>
            <a:r>
              <a:rPr lang="en-US" sz="1050" kern="1200" dirty="0" err="1">
                <a:solidFill>
                  <a:prstClr val="black"/>
                </a:solidFill>
                <a:latin typeface="Quattrocento Sans" panose="020B0502050000020003" pitchFamily="34" charset="0"/>
                <a:ea typeface="+mn-ea"/>
                <a:cs typeface="+mn-cs"/>
              </a:rPr>
              <a:t>SensorEvent</a:t>
            </a:r>
            <a:r>
              <a:rPr lang="en-US" sz="1050" kern="1200" dirty="0">
                <a:solidFill>
                  <a:prstClr val="black"/>
                </a:solidFill>
                <a:latin typeface="Quattrocento Sans" panose="020B0502050000020003" pitchFamily="34" charset="0"/>
                <a:ea typeface="+mn-ea"/>
                <a:cs typeface="+mn-cs"/>
              </a:rPr>
              <a:t> event){</a:t>
            </a:r>
          </a:p>
          <a:p>
            <a:pPr defTabSz="685800"/>
            <a:r>
              <a:rPr lang="en-US" sz="1050" kern="1200" dirty="0">
                <a:solidFill>
                  <a:prstClr val="black"/>
                </a:solidFill>
                <a:latin typeface="Quattrocento Sans" panose="020B0502050000020003" pitchFamily="34" charset="0"/>
                <a:ea typeface="+mn-ea"/>
                <a:cs typeface="+mn-cs"/>
              </a:rPr>
              <a:t>              </a:t>
            </a:r>
            <a:r>
              <a:rPr lang="en-US" sz="1050" kern="1200" dirty="0">
                <a:solidFill>
                  <a:srgbClr val="00B0F0"/>
                </a:solidFill>
                <a:latin typeface="Quattrocento Sans" panose="020B0502050000020003" pitchFamily="34" charset="0"/>
                <a:ea typeface="+mn-ea"/>
                <a:cs typeface="+mn-cs"/>
              </a:rPr>
              <a:t>float</a:t>
            </a:r>
            <a:r>
              <a:rPr lang="en-US" sz="1050" kern="1200" dirty="0">
                <a:solidFill>
                  <a:prstClr val="black"/>
                </a:solidFill>
                <a:latin typeface="Quattrocento Sans" panose="020B0502050000020003" pitchFamily="34" charset="0"/>
                <a:ea typeface="+mn-ea"/>
                <a:cs typeface="+mn-cs"/>
              </a:rPr>
              <a:t>[] </a:t>
            </a:r>
            <a:r>
              <a:rPr lang="en-US" sz="1050" kern="1200" dirty="0" err="1">
                <a:solidFill>
                  <a:prstClr val="black"/>
                </a:solidFill>
                <a:latin typeface="Quattrocento Sans" panose="020B0502050000020003" pitchFamily="34" charset="0"/>
                <a:ea typeface="+mn-ea"/>
                <a:cs typeface="+mn-cs"/>
              </a:rPr>
              <a:t>accel</a:t>
            </a:r>
            <a:r>
              <a:rPr lang="en-US" sz="1050" kern="1200" dirty="0">
                <a:solidFill>
                  <a:prstClr val="black"/>
                </a:solidFill>
                <a:latin typeface="Quattrocento Sans" panose="020B0502050000020003" pitchFamily="34" charset="0"/>
                <a:ea typeface="+mn-ea"/>
                <a:cs typeface="+mn-cs"/>
              </a:rPr>
              <a:t> = </a:t>
            </a:r>
            <a:r>
              <a:rPr lang="en-US" sz="1050" kern="1200" dirty="0" err="1">
                <a:solidFill>
                  <a:prstClr val="black"/>
                </a:solidFill>
                <a:latin typeface="Quattrocento Sans" panose="020B0502050000020003" pitchFamily="34" charset="0"/>
                <a:ea typeface="+mn-ea"/>
                <a:cs typeface="+mn-cs"/>
              </a:rPr>
              <a:t>event.values</a:t>
            </a:r>
            <a:r>
              <a:rPr lang="en-US" sz="1050" kern="1200" dirty="0">
                <a:solidFill>
                  <a:prstClr val="black"/>
                </a:solidFill>
                <a:latin typeface="Quattrocento Sans" panose="020B0502050000020003" pitchFamily="34" charset="0"/>
                <a:ea typeface="+mn-ea"/>
                <a:cs typeface="+mn-cs"/>
              </a:rPr>
              <a:t>;</a:t>
            </a:r>
          </a:p>
          <a:p>
            <a:pPr defTabSz="685800"/>
            <a:r>
              <a:rPr lang="en-US" sz="1050" kern="1200" dirty="0">
                <a:solidFill>
                  <a:prstClr val="black"/>
                </a:solidFill>
                <a:latin typeface="Quattrocento Sans" panose="020B0502050000020003" pitchFamily="34" charset="0"/>
                <a:ea typeface="+mn-ea"/>
                <a:cs typeface="+mn-cs"/>
              </a:rPr>
              <a:t>              </a:t>
            </a:r>
            <a:r>
              <a:rPr lang="en-US" sz="1050" kern="1200" dirty="0">
                <a:solidFill>
                  <a:srgbClr val="00B0F0"/>
                </a:solidFill>
                <a:latin typeface="Quattrocento Sans" panose="020B0502050000020003" pitchFamily="34" charset="0"/>
                <a:ea typeface="+mn-ea"/>
                <a:cs typeface="+mn-cs"/>
              </a:rPr>
              <a:t>double</a:t>
            </a:r>
            <a:r>
              <a:rPr lang="en-US" sz="1050" kern="1200" dirty="0">
                <a:solidFill>
                  <a:prstClr val="black"/>
                </a:solidFill>
                <a:latin typeface="Quattrocento Sans" panose="020B0502050000020003" pitchFamily="34" charset="0"/>
                <a:ea typeface="+mn-ea"/>
                <a:cs typeface="+mn-cs"/>
              </a:rPr>
              <a:t> feature = </a:t>
            </a:r>
            <a:r>
              <a:rPr lang="en-US" sz="1050" kern="1200" dirty="0" err="1">
                <a:solidFill>
                  <a:prstClr val="black"/>
                </a:solidFill>
                <a:latin typeface="Quattrocento Sans" panose="020B0502050000020003" pitchFamily="34" charset="0"/>
                <a:ea typeface="+mn-ea"/>
                <a:cs typeface="+mn-cs"/>
              </a:rPr>
              <a:t>getStandardDeviation</a:t>
            </a:r>
            <a:r>
              <a:rPr lang="en-US" sz="1050" kern="1200" dirty="0">
                <a:solidFill>
                  <a:prstClr val="black"/>
                </a:solidFill>
                <a:latin typeface="Quattrocento Sans" panose="020B0502050000020003" pitchFamily="34" charset="0"/>
                <a:ea typeface="+mn-ea"/>
                <a:cs typeface="+mn-cs"/>
              </a:rPr>
              <a:t>(</a:t>
            </a:r>
            <a:r>
              <a:rPr lang="en-US" sz="1050" kern="1200" dirty="0" err="1">
                <a:solidFill>
                  <a:prstClr val="black"/>
                </a:solidFill>
                <a:latin typeface="Quattrocento Sans" panose="020B0502050000020003" pitchFamily="34" charset="0"/>
                <a:ea typeface="+mn-ea"/>
                <a:cs typeface="+mn-cs"/>
              </a:rPr>
              <a:t>accel</a:t>
            </a:r>
            <a:r>
              <a:rPr lang="en-US" sz="1050" kern="1200" dirty="0">
                <a:solidFill>
                  <a:prstClr val="black"/>
                </a:solidFill>
                <a:latin typeface="Quattrocento Sans" panose="020B0502050000020003" pitchFamily="34" charset="0"/>
                <a:ea typeface="+mn-ea"/>
                <a:cs typeface="+mn-cs"/>
              </a:rPr>
              <a:t> );</a:t>
            </a:r>
          </a:p>
          <a:p>
            <a:pPr defTabSz="685800"/>
            <a:r>
              <a:rPr lang="en-US" sz="1050" kern="1200" dirty="0">
                <a:solidFill>
                  <a:prstClr val="black"/>
                </a:solidFill>
                <a:latin typeface="Quattrocento Sans" panose="020B0502050000020003" pitchFamily="34" charset="0"/>
                <a:ea typeface="+mn-ea"/>
                <a:cs typeface="+mn-cs"/>
              </a:rPr>
              <a:t>              </a:t>
            </a:r>
            <a:r>
              <a:rPr lang="en-US" sz="1050" kern="1200" dirty="0" err="1">
                <a:solidFill>
                  <a:srgbClr val="00B0F0"/>
                </a:solidFill>
                <a:latin typeface="Quattrocento Sans" panose="020B0502050000020003" pitchFamily="34" charset="0"/>
                <a:ea typeface="+mn-ea"/>
                <a:cs typeface="+mn-cs"/>
              </a:rPr>
              <a:t>int</a:t>
            </a:r>
            <a:r>
              <a:rPr lang="en-US" sz="1050" kern="1200" dirty="0">
                <a:solidFill>
                  <a:srgbClr val="00B0F0"/>
                </a:solidFill>
                <a:latin typeface="Quattrocento Sans" panose="020B0502050000020003" pitchFamily="34" charset="0"/>
                <a:ea typeface="+mn-ea"/>
                <a:cs typeface="+mn-cs"/>
              </a:rPr>
              <a:t> </a:t>
            </a:r>
            <a:r>
              <a:rPr lang="en-US" sz="1050" kern="1200" dirty="0">
                <a:solidFill>
                  <a:prstClr val="black"/>
                </a:solidFill>
                <a:latin typeface="Quattrocento Sans" panose="020B0502050000020003" pitchFamily="34" charset="0"/>
                <a:ea typeface="+mn-ea"/>
                <a:cs typeface="+mn-cs"/>
              </a:rPr>
              <a:t>label = (</a:t>
            </a:r>
            <a:r>
              <a:rPr lang="en-US" sz="1050" kern="1200" dirty="0" err="1">
                <a:solidFill>
                  <a:srgbClr val="00B0F0"/>
                </a:solidFill>
                <a:latin typeface="Quattrocento Sans" panose="020B0502050000020003" pitchFamily="34" charset="0"/>
                <a:ea typeface="+mn-ea"/>
                <a:cs typeface="+mn-cs"/>
              </a:rPr>
              <a:t>int</a:t>
            </a:r>
            <a:r>
              <a:rPr lang="en-US" sz="1050" kern="1200" dirty="0">
                <a:solidFill>
                  <a:prstClr val="black"/>
                </a:solidFill>
                <a:latin typeface="Quattrocento Sans" panose="020B0502050000020003" pitchFamily="34" charset="0"/>
                <a:ea typeface="+mn-ea"/>
                <a:cs typeface="+mn-cs"/>
              </a:rPr>
              <a:t>) </a:t>
            </a:r>
            <a:r>
              <a:rPr lang="en-US" sz="1050" kern="1200" dirty="0" err="1">
                <a:solidFill>
                  <a:prstClr val="black"/>
                </a:solidFill>
                <a:latin typeface="Quattrocento Sans" panose="020B0502050000020003" pitchFamily="34" charset="0"/>
                <a:ea typeface="+mn-ea"/>
                <a:cs typeface="+mn-cs"/>
              </a:rPr>
              <a:t>svm.predict</a:t>
            </a:r>
            <a:r>
              <a:rPr lang="en-US" sz="1050" kern="1200" dirty="0">
                <a:solidFill>
                  <a:prstClr val="black"/>
                </a:solidFill>
                <a:latin typeface="Quattrocento Sans" panose="020B0502050000020003" pitchFamily="34" charset="0"/>
                <a:ea typeface="+mn-ea"/>
                <a:cs typeface="+mn-cs"/>
              </a:rPr>
              <a:t>(</a:t>
            </a:r>
            <a:r>
              <a:rPr lang="en-US" sz="1050" kern="1200" dirty="0" err="1">
                <a:solidFill>
                  <a:prstClr val="black"/>
                </a:solidFill>
                <a:latin typeface="Quattrocento Sans" panose="020B0502050000020003" pitchFamily="34" charset="0"/>
                <a:ea typeface="+mn-ea"/>
                <a:cs typeface="+mn-cs"/>
              </a:rPr>
              <a:t>svmModel</a:t>
            </a:r>
            <a:r>
              <a:rPr lang="en-US" sz="1050" kern="1200" dirty="0">
                <a:solidFill>
                  <a:prstClr val="black"/>
                </a:solidFill>
                <a:latin typeface="Quattrocento Sans" panose="020B0502050000020003" pitchFamily="34" charset="0"/>
                <a:ea typeface="+mn-ea"/>
                <a:cs typeface="+mn-cs"/>
              </a:rPr>
              <a:t>, feature);</a:t>
            </a:r>
          </a:p>
          <a:p>
            <a:pPr defTabSz="685800"/>
            <a:r>
              <a:rPr lang="en-US" sz="1050" kern="1200" dirty="0">
                <a:solidFill>
                  <a:prstClr val="black"/>
                </a:solidFill>
                <a:latin typeface="Quattrocento Sans" panose="020B0502050000020003" pitchFamily="34" charset="0"/>
                <a:ea typeface="+mn-ea"/>
                <a:cs typeface="+mn-cs"/>
              </a:rPr>
              <a:t>              display(label);</a:t>
            </a:r>
          </a:p>
          <a:p>
            <a:pPr defTabSz="685800"/>
            <a:r>
              <a:rPr lang="en-US" sz="1050" kern="1200" dirty="0">
                <a:solidFill>
                  <a:prstClr val="black"/>
                </a:solidFill>
                <a:latin typeface="Quattrocento Sans" panose="020B0502050000020003" pitchFamily="34" charset="0"/>
                <a:ea typeface="+mn-ea"/>
                <a:cs typeface="+mn-cs"/>
              </a:rPr>
              <a:t>      }</a:t>
            </a:r>
          </a:p>
          <a:p>
            <a:pPr defTabSz="685800"/>
            <a:r>
              <a:rPr lang="en-US" sz="1050" kern="1200" dirty="0">
                <a:solidFill>
                  <a:prstClr val="black"/>
                </a:solidFill>
                <a:latin typeface="Quattrocento Sans" panose="020B0502050000020003" pitchFamily="34" charset="0"/>
                <a:ea typeface="+mn-ea"/>
                <a:cs typeface="+mn-cs"/>
              </a:rPr>
              <a:t>}</a:t>
            </a:r>
          </a:p>
        </p:txBody>
      </p:sp>
      <p:sp>
        <p:nvSpPr>
          <p:cNvPr id="23" name="Rectangle 22"/>
          <p:cNvSpPr/>
          <p:nvPr/>
        </p:nvSpPr>
        <p:spPr>
          <a:xfrm>
            <a:off x="3559030" y="1771204"/>
            <a:ext cx="4546854" cy="2839239"/>
          </a:xfrm>
          <a:prstGeom prst="rect">
            <a:avLst/>
          </a:prstGeom>
        </p:spPr>
        <p:txBody>
          <a:bodyPr wrap="square">
            <a:spAutoFit/>
          </a:bodyPr>
          <a:lstStyle/>
          <a:p>
            <a:pPr defTabSz="685800"/>
            <a:r>
              <a:rPr lang="en-US" sz="1050" kern="1200" dirty="0">
                <a:solidFill>
                  <a:srgbClr val="00B0F0"/>
                </a:solidFill>
                <a:latin typeface="Quattrocento Sans" panose="020B0502050000020003" pitchFamily="34" charset="0"/>
                <a:ea typeface="+mn-ea"/>
                <a:cs typeface="+mn-cs"/>
              </a:rPr>
              <a:t>public class </a:t>
            </a:r>
            <a:r>
              <a:rPr lang="en-US" sz="1050" kern="1200" dirty="0" err="1">
                <a:solidFill>
                  <a:prstClr val="black"/>
                </a:solidFill>
                <a:latin typeface="Quattrocento Sans" panose="020B0502050000020003" pitchFamily="34" charset="0"/>
                <a:ea typeface="+mn-ea"/>
                <a:cs typeface="+mn-cs"/>
              </a:rPr>
              <a:t>MainActivity</a:t>
            </a:r>
            <a:r>
              <a:rPr lang="en-US" sz="1050" kern="1200" dirty="0">
                <a:solidFill>
                  <a:prstClr val="black"/>
                </a:solidFill>
                <a:latin typeface="Quattrocento Sans" panose="020B0502050000020003" pitchFamily="34" charset="0"/>
                <a:ea typeface="+mn-ea"/>
                <a:cs typeface="+mn-cs"/>
              </a:rPr>
              <a:t> </a:t>
            </a:r>
            <a:r>
              <a:rPr lang="en-US" sz="1050" kern="1200" dirty="0">
                <a:solidFill>
                  <a:srgbClr val="00B0F0"/>
                </a:solidFill>
                <a:latin typeface="Quattrocento Sans" panose="020B0502050000020003" pitchFamily="34" charset="0"/>
                <a:ea typeface="+mn-ea"/>
                <a:cs typeface="+mn-cs"/>
              </a:rPr>
              <a:t>extends</a:t>
            </a:r>
            <a:r>
              <a:rPr lang="en-US" sz="1050" kern="1200" dirty="0">
                <a:solidFill>
                  <a:prstClr val="black"/>
                </a:solidFill>
                <a:latin typeface="Quattrocento Sans" panose="020B0502050000020003" pitchFamily="34" charset="0"/>
                <a:ea typeface="+mn-ea"/>
                <a:cs typeface="+mn-cs"/>
              </a:rPr>
              <a:t> </a:t>
            </a:r>
            <a:r>
              <a:rPr lang="en-US" sz="1050" kern="1200" dirty="0" err="1">
                <a:solidFill>
                  <a:prstClr val="black"/>
                </a:solidFill>
                <a:latin typeface="Quattrocento Sans" panose="020B0502050000020003" pitchFamily="34" charset="0"/>
                <a:ea typeface="+mn-ea"/>
                <a:cs typeface="+mn-cs"/>
              </a:rPr>
              <a:t>WearableActivity</a:t>
            </a:r>
            <a:endParaRPr lang="en-US" sz="1050" kern="1200" dirty="0">
              <a:solidFill>
                <a:prstClr val="black"/>
              </a:solidFill>
              <a:latin typeface="Quattrocento Sans" panose="020B0502050000020003" pitchFamily="34" charset="0"/>
              <a:ea typeface="+mn-ea"/>
              <a:cs typeface="+mn-cs"/>
            </a:endParaRPr>
          </a:p>
          <a:p>
            <a:pPr defTabSz="685800"/>
            <a:r>
              <a:rPr lang="en-US" sz="1050" kern="1200" dirty="0">
                <a:solidFill>
                  <a:srgbClr val="00B0F0"/>
                </a:solidFill>
                <a:latin typeface="Quattrocento Sans" panose="020B0502050000020003" pitchFamily="34" charset="0"/>
                <a:ea typeface="+mn-ea"/>
                <a:cs typeface="+mn-cs"/>
              </a:rPr>
              <a:t>implements</a:t>
            </a:r>
            <a:r>
              <a:rPr lang="en-US" sz="1050" kern="1200" dirty="0">
                <a:solidFill>
                  <a:prstClr val="black"/>
                </a:solidFill>
                <a:latin typeface="Quattrocento Sans" panose="020B0502050000020003" pitchFamily="34" charset="0"/>
                <a:ea typeface="+mn-ea"/>
                <a:cs typeface="+mn-cs"/>
              </a:rPr>
              <a:t> </a:t>
            </a:r>
            <a:r>
              <a:rPr lang="en-US" sz="1050" kern="1200" dirty="0" err="1">
                <a:solidFill>
                  <a:prstClr val="black"/>
                </a:solidFill>
                <a:latin typeface="Quattrocento Sans" panose="020B0502050000020003" pitchFamily="34" charset="0"/>
                <a:ea typeface="+mn-ea"/>
                <a:cs typeface="+mn-cs"/>
              </a:rPr>
              <a:t>TelepathSensorListener</a:t>
            </a:r>
            <a:r>
              <a:rPr lang="en-US" sz="1050" kern="1200" dirty="0">
                <a:solidFill>
                  <a:prstClr val="black"/>
                </a:solidFill>
                <a:latin typeface="Quattrocento Sans" panose="020B0502050000020003" pitchFamily="34" charset="0"/>
                <a:ea typeface="+mn-ea"/>
                <a:cs typeface="+mn-cs"/>
              </a:rPr>
              <a:t>{</a:t>
            </a:r>
          </a:p>
          <a:p>
            <a:pPr defTabSz="685800"/>
            <a:r>
              <a:rPr lang="en-US" sz="1050" kern="1200" dirty="0">
                <a:solidFill>
                  <a:prstClr val="black"/>
                </a:solidFill>
                <a:latin typeface="Quattrocento Sans" panose="020B0502050000020003" pitchFamily="34" charset="0"/>
                <a:ea typeface="+mn-ea"/>
                <a:cs typeface="+mn-cs"/>
              </a:rPr>
              <a:t>      </a:t>
            </a:r>
            <a:r>
              <a:rPr lang="en-US" sz="1050" kern="1200" dirty="0" err="1">
                <a:solidFill>
                  <a:prstClr val="black"/>
                </a:solidFill>
                <a:latin typeface="Quattrocento Sans" panose="020B0502050000020003" pitchFamily="34" charset="0"/>
                <a:ea typeface="+mn-ea"/>
                <a:cs typeface="+mn-cs"/>
              </a:rPr>
              <a:t>TelepathWear</a:t>
            </a:r>
            <a:r>
              <a:rPr lang="en-US" sz="1050" kern="1200" dirty="0">
                <a:solidFill>
                  <a:prstClr val="black"/>
                </a:solidFill>
                <a:latin typeface="Quattrocento Sans" panose="020B0502050000020003" pitchFamily="34" charset="0"/>
                <a:ea typeface="+mn-ea"/>
                <a:cs typeface="+mn-cs"/>
              </a:rPr>
              <a:t> </a:t>
            </a:r>
            <a:r>
              <a:rPr lang="en-US" sz="1050" kern="1200" dirty="0" err="1">
                <a:solidFill>
                  <a:prstClr val="black"/>
                </a:solidFill>
                <a:latin typeface="Quattrocento Sans" panose="020B0502050000020003" pitchFamily="34" charset="0"/>
                <a:ea typeface="+mn-ea"/>
                <a:cs typeface="+mn-cs"/>
              </a:rPr>
              <a:t>tp</a:t>
            </a:r>
            <a:r>
              <a:rPr lang="en-US" sz="1050" kern="1200" dirty="0">
                <a:solidFill>
                  <a:prstClr val="black"/>
                </a:solidFill>
                <a:latin typeface="Quattrocento Sans" panose="020B0502050000020003" pitchFamily="34" charset="0"/>
                <a:ea typeface="+mn-ea"/>
                <a:cs typeface="+mn-cs"/>
              </a:rPr>
              <a:t> = </a:t>
            </a:r>
            <a:r>
              <a:rPr lang="en-US" sz="1050" kern="1200" dirty="0">
                <a:solidFill>
                  <a:srgbClr val="00B0F0"/>
                </a:solidFill>
                <a:latin typeface="Quattrocento Sans" panose="020B0502050000020003" pitchFamily="34" charset="0"/>
                <a:ea typeface="+mn-ea"/>
                <a:cs typeface="+mn-cs"/>
              </a:rPr>
              <a:t>new</a:t>
            </a:r>
            <a:r>
              <a:rPr lang="en-US" sz="1050" kern="1200" dirty="0">
                <a:solidFill>
                  <a:prstClr val="black"/>
                </a:solidFill>
                <a:latin typeface="Quattrocento Sans" panose="020B0502050000020003" pitchFamily="34" charset="0"/>
                <a:ea typeface="+mn-ea"/>
                <a:cs typeface="+mn-cs"/>
              </a:rPr>
              <a:t> </a:t>
            </a:r>
            <a:r>
              <a:rPr lang="en-US" sz="1050" kern="1200" dirty="0" err="1">
                <a:solidFill>
                  <a:prstClr val="black"/>
                </a:solidFill>
                <a:latin typeface="Quattrocento Sans" panose="020B0502050000020003" pitchFamily="34" charset="0"/>
                <a:ea typeface="+mn-ea"/>
                <a:cs typeface="+mn-cs"/>
              </a:rPr>
              <a:t>TelepathWear</a:t>
            </a:r>
            <a:r>
              <a:rPr lang="en-US" sz="1050" kern="1200" dirty="0">
                <a:solidFill>
                  <a:prstClr val="black"/>
                </a:solidFill>
                <a:latin typeface="Quattrocento Sans" panose="020B0502050000020003" pitchFamily="34" charset="0"/>
                <a:ea typeface="+mn-ea"/>
                <a:cs typeface="+mn-cs"/>
              </a:rPr>
              <a:t>(context, </a:t>
            </a:r>
            <a:r>
              <a:rPr lang="en-US" sz="1050" kern="1200" dirty="0">
                <a:solidFill>
                  <a:srgbClr val="00B0F0"/>
                </a:solidFill>
                <a:latin typeface="Quattrocento Sans" panose="020B0502050000020003" pitchFamily="34" charset="0"/>
                <a:ea typeface="+mn-ea"/>
                <a:cs typeface="+mn-cs"/>
              </a:rPr>
              <a:t>this</a:t>
            </a:r>
            <a:r>
              <a:rPr lang="en-US" sz="1050" kern="1200" dirty="0">
                <a:solidFill>
                  <a:prstClr val="black"/>
                </a:solidFill>
                <a:latin typeface="Quattrocento Sans" panose="020B0502050000020003" pitchFamily="34" charset="0"/>
                <a:ea typeface="+mn-ea"/>
                <a:cs typeface="+mn-cs"/>
              </a:rPr>
              <a:t>);</a:t>
            </a:r>
          </a:p>
          <a:p>
            <a:pPr defTabSz="685800"/>
            <a:r>
              <a:rPr lang="en-US" sz="1050" kern="1200" dirty="0">
                <a:solidFill>
                  <a:prstClr val="black"/>
                </a:solidFill>
                <a:latin typeface="Quattrocento Sans" panose="020B0502050000020003" pitchFamily="34" charset="0"/>
                <a:ea typeface="+mn-ea"/>
                <a:cs typeface="+mn-cs"/>
              </a:rPr>
              <a:t>      </a:t>
            </a:r>
            <a:r>
              <a:rPr lang="en-US" sz="1050" kern="1200" dirty="0" err="1">
                <a:solidFill>
                  <a:prstClr val="black"/>
                </a:solidFill>
                <a:latin typeface="Quattrocento Sans" panose="020B0502050000020003" pitchFamily="34" charset="0"/>
                <a:ea typeface="+mn-ea"/>
                <a:cs typeface="+mn-cs"/>
              </a:rPr>
              <a:t>tp.getTelepathSensor</a:t>
            </a:r>
            <a:r>
              <a:rPr lang="en-US" sz="1050" kern="1200" dirty="0">
                <a:solidFill>
                  <a:prstClr val="black"/>
                </a:solidFill>
                <a:latin typeface="Quattrocento Sans" panose="020B0502050000020003" pitchFamily="34" charset="0"/>
                <a:ea typeface="+mn-ea"/>
                <a:cs typeface="+mn-cs"/>
              </a:rPr>
              <a:t>(</a:t>
            </a:r>
            <a:r>
              <a:rPr lang="en-US" sz="1050" kern="1200" dirty="0" err="1">
                <a:solidFill>
                  <a:prstClr val="black"/>
                </a:solidFill>
                <a:latin typeface="Quattrocento Sans" panose="020B0502050000020003" pitchFamily="34" charset="0"/>
                <a:ea typeface="+mn-ea"/>
                <a:cs typeface="+mn-cs"/>
              </a:rPr>
              <a:t>Sensor.TYPE_ACCELEROMETER</a:t>
            </a:r>
            <a:r>
              <a:rPr lang="en-US" sz="1050" kern="1200" dirty="0">
                <a:solidFill>
                  <a:prstClr val="black"/>
                </a:solidFill>
                <a:latin typeface="Quattrocento Sans" panose="020B0502050000020003" pitchFamily="34" charset="0"/>
                <a:ea typeface="+mn-ea"/>
                <a:cs typeface="+mn-cs"/>
              </a:rPr>
              <a:t>,</a:t>
            </a:r>
          </a:p>
          <a:p>
            <a:pPr defTabSz="685800"/>
            <a:r>
              <a:rPr lang="en-US" sz="1050" kern="1200" dirty="0" err="1">
                <a:solidFill>
                  <a:prstClr val="black"/>
                </a:solidFill>
                <a:latin typeface="Quattrocento Sans" panose="020B0502050000020003" pitchFamily="34" charset="0"/>
                <a:ea typeface="+mn-ea"/>
                <a:cs typeface="+mn-cs"/>
              </a:rPr>
              <a:t>SensorManager.SENSOR_DELAY_FASTEST</a:t>
            </a:r>
            <a:r>
              <a:rPr lang="en-US" sz="1050" kern="1200" dirty="0">
                <a:solidFill>
                  <a:prstClr val="black"/>
                </a:solidFill>
                <a:latin typeface="Quattrocento Sans" panose="020B0502050000020003" pitchFamily="34" charset="0"/>
                <a:ea typeface="+mn-ea"/>
                <a:cs typeface="+mn-cs"/>
              </a:rPr>
              <a:t>);</a:t>
            </a:r>
          </a:p>
          <a:p>
            <a:pPr defTabSz="685800"/>
            <a:r>
              <a:rPr lang="en-US" sz="1050" kern="1200" dirty="0">
                <a:solidFill>
                  <a:srgbClr val="00B0F0"/>
                </a:solidFill>
                <a:latin typeface="Quattrocento Sans" panose="020B0502050000020003" pitchFamily="34" charset="0"/>
                <a:ea typeface="+mn-ea"/>
                <a:cs typeface="+mn-cs"/>
              </a:rPr>
              <a:t>      public void </a:t>
            </a:r>
            <a:r>
              <a:rPr lang="en-US" sz="1050" kern="1200" dirty="0" err="1">
                <a:solidFill>
                  <a:prstClr val="black"/>
                </a:solidFill>
                <a:latin typeface="Quattrocento Sans" panose="020B0502050000020003" pitchFamily="34" charset="0"/>
                <a:ea typeface="+mn-ea"/>
                <a:cs typeface="+mn-cs"/>
              </a:rPr>
              <a:t>onTelepathEvent</a:t>
            </a:r>
            <a:r>
              <a:rPr lang="en-US" sz="1050" kern="1200" dirty="0">
                <a:solidFill>
                  <a:prstClr val="black"/>
                </a:solidFill>
                <a:latin typeface="Quattrocento Sans" panose="020B0502050000020003" pitchFamily="34" charset="0"/>
                <a:ea typeface="+mn-ea"/>
                <a:cs typeface="+mn-cs"/>
              </a:rPr>
              <a:t>(</a:t>
            </a:r>
            <a:r>
              <a:rPr lang="en-US" sz="1050" kern="1200" dirty="0" err="1">
                <a:solidFill>
                  <a:prstClr val="black"/>
                </a:solidFill>
                <a:latin typeface="Quattrocento Sans" panose="020B0502050000020003" pitchFamily="34" charset="0"/>
                <a:ea typeface="+mn-ea"/>
                <a:cs typeface="+mn-cs"/>
              </a:rPr>
              <a:t>TelepathEvent</a:t>
            </a:r>
            <a:r>
              <a:rPr lang="en-US" sz="1050" kern="1200" dirty="0">
                <a:solidFill>
                  <a:prstClr val="black"/>
                </a:solidFill>
                <a:latin typeface="Quattrocento Sans" panose="020B0502050000020003" pitchFamily="34" charset="0"/>
                <a:ea typeface="+mn-ea"/>
                <a:cs typeface="+mn-cs"/>
              </a:rPr>
              <a:t> event){</a:t>
            </a:r>
          </a:p>
          <a:p>
            <a:pPr defTabSz="685800"/>
            <a:r>
              <a:rPr lang="en-US" sz="1050" kern="1200" dirty="0">
                <a:solidFill>
                  <a:srgbClr val="00B0F0"/>
                </a:solidFill>
                <a:latin typeface="Quattrocento Sans" panose="020B0502050000020003" pitchFamily="34" charset="0"/>
                <a:ea typeface="+mn-ea"/>
                <a:cs typeface="+mn-cs"/>
              </a:rPr>
              <a:t>              </a:t>
            </a:r>
            <a:r>
              <a:rPr lang="en-US" sz="1050" kern="1200" dirty="0" err="1">
                <a:solidFill>
                  <a:srgbClr val="00B0F0"/>
                </a:solidFill>
                <a:latin typeface="Quattrocento Sans" panose="020B0502050000020003" pitchFamily="34" charset="0"/>
                <a:ea typeface="+mn-ea"/>
                <a:cs typeface="+mn-cs"/>
              </a:rPr>
              <a:t>int</a:t>
            </a:r>
            <a:r>
              <a:rPr lang="en-US" sz="1050" kern="1200" dirty="0">
                <a:solidFill>
                  <a:srgbClr val="00B0F0"/>
                </a:solidFill>
                <a:latin typeface="Quattrocento Sans" panose="020B0502050000020003" pitchFamily="34" charset="0"/>
                <a:ea typeface="+mn-ea"/>
                <a:cs typeface="+mn-cs"/>
              </a:rPr>
              <a:t> </a:t>
            </a:r>
            <a:r>
              <a:rPr lang="en-US" sz="1050" kern="1200" dirty="0">
                <a:solidFill>
                  <a:prstClr val="black"/>
                </a:solidFill>
                <a:latin typeface="Quattrocento Sans" panose="020B0502050000020003" pitchFamily="34" charset="0"/>
                <a:ea typeface="+mn-ea"/>
                <a:cs typeface="+mn-cs"/>
              </a:rPr>
              <a:t>label = </a:t>
            </a:r>
            <a:r>
              <a:rPr lang="en-US" sz="1050" kern="1200" dirty="0" err="1">
                <a:solidFill>
                  <a:prstClr val="black"/>
                </a:solidFill>
                <a:latin typeface="Quattrocento Sans" panose="020B0502050000020003" pitchFamily="34" charset="0"/>
                <a:ea typeface="+mn-ea"/>
                <a:cs typeface="+mn-cs"/>
              </a:rPr>
              <a:t>tp.getResults</a:t>
            </a:r>
            <a:r>
              <a:rPr lang="en-US" sz="1050" kern="1200" dirty="0">
                <a:solidFill>
                  <a:prstClr val="black"/>
                </a:solidFill>
                <a:latin typeface="Quattrocento Sans" panose="020B0502050000020003" pitchFamily="34" charset="0"/>
                <a:ea typeface="+mn-ea"/>
                <a:cs typeface="+mn-cs"/>
              </a:rPr>
              <a:t>(event); </a:t>
            </a:r>
            <a:r>
              <a:rPr lang="en-US" sz="1050" i="1" kern="1200" dirty="0">
                <a:solidFill>
                  <a:prstClr val="white">
                    <a:lumMod val="50000"/>
                  </a:prstClr>
                </a:solidFill>
                <a:latin typeface="Quattrocento Sans" panose="020B0502050000020003" pitchFamily="34" charset="0"/>
                <a:ea typeface="+mn-ea"/>
                <a:cs typeface="+mn-cs"/>
              </a:rPr>
              <a:t>//dynamic</a:t>
            </a:r>
          </a:p>
          <a:p>
            <a:pPr defTabSz="685800"/>
            <a:r>
              <a:rPr lang="en-US" sz="1050" kern="1200" dirty="0">
                <a:solidFill>
                  <a:prstClr val="black"/>
                </a:solidFill>
                <a:latin typeface="Quattrocento Sans" panose="020B0502050000020003" pitchFamily="34" charset="0"/>
                <a:ea typeface="+mn-ea"/>
                <a:cs typeface="+mn-cs"/>
              </a:rPr>
              <a:t>              display(label);</a:t>
            </a:r>
          </a:p>
          <a:p>
            <a:pPr defTabSz="685800"/>
            <a:r>
              <a:rPr lang="en-US" sz="1050" kern="1200" dirty="0">
                <a:solidFill>
                  <a:prstClr val="black"/>
                </a:solidFill>
                <a:latin typeface="Quattrocento Sans" panose="020B0502050000020003" pitchFamily="34" charset="0"/>
                <a:ea typeface="+mn-ea"/>
                <a:cs typeface="+mn-cs"/>
              </a:rPr>
              <a:t>       }</a:t>
            </a:r>
          </a:p>
          <a:p>
            <a:pPr defTabSz="685800"/>
            <a:r>
              <a:rPr lang="en-US" sz="1050" kern="1200" dirty="0">
                <a:solidFill>
                  <a:prstClr val="black"/>
                </a:solidFill>
                <a:latin typeface="Quattrocento Sans" panose="020B0502050000020003" pitchFamily="34" charset="0"/>
                <a:ea typeface="+mn-ea"/>
                <a:cs typeface="+mn-cs"/>
              </a:rPr>
              <a:t>       </a:t>
            </a:r>
            <a:r>
              <a:rPr lang="en-US" sz="1050" i="1" kern="1200" dirty="0">
                <a:solidFill>
                  <a:prstClr val="white">
                    <a:lumMod val="50000"/>
                  </a:prstClr>
                </a:solidFill>
                <a:latin typeface="Quattrocento Sans" panose="020B0502050000020003" pitchFamily="34" charset="0"/>
                <a:ea typeface="+mn-ea"/>
                <a:cs typeface="+mn-cs"/>
              </a:rPr>
              <a:t>@override</a:t>
            </a:r>
          </a:p>
          <a:p>
            <a:pPr defTabSz="685800"/>
            <a:r>
              <a:rPr lang="en-US" sz="1050" kern="1200" dirty="0">
                <a:solidFill>
                  <a:prstClr val="black"/>
                </a:solidFill>
                <a:latin typeface="Quattrocento Sans" panose="020B0502050000020003" pitchFamily="34" charset="0"/>
                <a:ea typeface="+mn-ea"/>
                <a:cs typeface="+mn-cs"/>
              </a:rPr>
              <a:t>       public </a:t>
            </a:r>
            <a:r>
              <a:rPr lang="en-US" sz="1050" kern="1200" dirty="0" err="1">
                <a:solidFill>
                  <a:prstClr val="black"/>
                </a:solidFill>
                <a:latin typeface="Quattrocento Sans" panose="020B0502050000020003" pitchFamily="34" charset="0"/>
                <a:ea typeface="+mn-ea"/>
                <a:cs typeface="+mn-cs"/>
              </a:rPr>
              <a:t>int</a:t>
            </a:r>
            <a:r>
              <a:rPr lang="en-US" sz="1050" kern="1200" dirty="0">
                <a:solidFill>
                  <a:prstClr val="black"/>
                </a:solidFill>
                <a:latin typeface="Quattrocento Sans" panose="020B0502050000020003" pitchFamily="34" charset="0"/>
                <a:ea typeface="+mn-ea"/>
                <a:cs typeface="+mn-cs"/>
              </a:rPr>
              <a:t> compute(</a:t>
            </a:r>
            <a:r>
              <a:rPr lang="en-US" sz="1050" kern="1200" dirty="0" err="1">
                <a:solidFill>
                  <a:prstClr val="black"/>
                </a:solidFill>
                <a:latin typeface="Quattrocento Sans" panose="020B0502050000020003" pitchFamily="34" charset="0"/>
                <a:ea typeface="+mn-ea"/>
                <a:cs typeface="+mn-cs"/>
              </a:rPr>
              <a:t>TelepathEvent</a:t>
            </a:r>
            <a:r>
              <a:rPr lang="en-US" sz="1050" kern="1200" dirty="0">
                <a:solidFill>
                  <a:prstClr val="black"/>
                </a:solidFill>
                <a:latin typeface="Quattrocento Sans" panose="020B0502050000020003" pitchFamily="34" charset="0"/>
                <a:ea typeface="+mn-ea"/>
                <a:cs typeface="+mn-cs"/>
              </a:rPr>
              <a:t> event){</a:t>
            </a:r>
          </a:p>
          <a:p>
            <a:pPr defTabSz="685800"/>
            <a:r>
              <a:rPr lang="en-US" sz="1050" kern="1200" dirty="0">
                <a:solidFill>
                  <a:prstClr val="black"/>
                </a:solidFill>
                <a:latin typeface="Quattrocento Sans" panose="020B0502050000020003" pitchFamily="34" charset="0"/>
                <a:ea typeface="+mn-ea"/>
                <a:cs typeface="+mn-cs"/>
              </a:rPr>
              <a:t>              </a:t>
            </a:r>
            <a:r>
              <a:rPr lang="en-US" sz="1050" kern="1200" dirty="0">
                <a:solidFill>
                  <a:srgbClr val="00B0F0"/>
                </a:solidFill>
                <a:latin typeface="Quattrocento Sans" panose="020B0502050000020003" pitchFamily="34" charset="0"/>
                <a:ea typeface="+mn-ea"/>
                <a:cs typeface="+mn-cs"/>
              </a:rPr>
              <a:t>float</a:t>
            </a:r>
            <a:r>
              <a:rPr lang="en-US" sz="1050" kern="1200" dirty="0">
                <a:solidFill>
                  <a:prstClr val="black"/>
                </a:solidFill>
                <a:latin typeface="Quattrocento Sans" panose="020B0502050000020003" pitchFamily="34" charset="0"/>
                <a:ea typeface="+mn-ea"/>
                <a:cs typeface="+mn-cs"/>
              </a:rPr>
              <a:t>[] </a:t>
            </a:r>
            <a:r>
              <a:rPr lang="en-US" sz="1050" kern="1200" dirty="0" err="1">
                <a:solidFill>
                  <a:prstClr val="black"/>
                </a:solidFill>
                <a:latin typeface="Quattrocento Sans" panose="020B0502050000020003" pitchFamily="34" charset="0"/>
                <a:ea typeface="+mn-ea"/>
                <a:cs typeface="+mn-cs"/>
              </a:rPr>
              <a:t>accel</a:t>
            </a:r>
            <a:r>
              <a:rPr lang="en-US" sz="1050" kern="1200" dirty="0">
                <a:solidFill>
                  <a:prstClr val="black"/>
                </a:solidFill>
                <a:latin typeface="Quattrocento Sans" panose="020B0502050000020003" pitchFamily="34" charset="0"/>
                <a:ea typeface="+mn-ea"/>
                <a:cs typeface="+mn-cs"/>
              </a:rPr>
              <a:t> = </a:t>
            </a:r>
            <a:r>
              <a:rPr lang="en-US" sz="1050" kern="1200" dirty="0" err="1">
                <a:solidFill>
                  <a:prstClr val="black"/>
                </a:solidFill>
                <a:latin typeface="Quattrocento Sans" panose="020B0502050000020003" pitchFamily="34" charset="0"/>
                <a:ea typeface="+mn-ea"/>
                <a:cs typeface="+mn-cs"/>
              </a:rPr>
              <a:t>event.values</a:t>
            </a:r>
            <a:r>
              <a:rPr lang="en-US" sz="1050" kern="1200" dirty="0">
                <a:solidFill>
                  <a:prstClr val="black"/>
                </a:solidFill>
                <a:latin typeface="Quattrocento Sans" panose="020B0502050000020003" pitchFamily="34" charset="0"/>
                <a:ea typeface="+mn-ea"/>
                <a:cs typeface="+mn-cs"/>
              </a:rPr>
              <a:t>;</a:t>
            </a:r>
          </a:p>
          <a:p>
            <a:pPr defTabSz="685800"/>
            <a:r>
              <a:rPr lang="en-US" sz="1050" kern="1200" dirty="0">
                <a:solidFill>
                  <a:prstClr val="black"/>
                </a:solidFill>
                <a:latin typeface="Quattrocento Sans" panose="020B0502050000020003" pitchFamily="34" charset="0"/>
                <a:ea typeface="+mn-ea"/>
                <a:cs typeface="+mn-cs"/>
              </a:rPr>
              <a:t>              </a:t>
            </a:r>
            <a:r>
              <a:rPr lang="en-US" sz="1050" kern="1200" dirty="0">
                <a:solidFill>
                  <a:srgbClr val="00B0F0"/>
                </a:solidFill>
                <a:latin typeface="Quattrocento Sans" panose="020B0502050000020003" pitchFamily="34" charset="0"/>
                <a:ea typeface="+mn-ea"/>
                <a:cs typeface="+mn-cs"/>
              </a:rPr>
              <a:t>double</a:t>
            </a:r>
            <a:r>
              <a:rPr lang="en-US" sz="1050" kern="1200" dirty="0">
                <a:solidFill>
                  <a:prstClr val="black"/>
                </a:solidFill>
                <a:latin typeface="Quattrocento Sans" panose="020B0502050000020003" pitchFamily="34" charset="0"/>
                <a:ea typeface="+mn-ea"/>
                <a:cs typeface="+mn-cs"/>
              </a:rPr>
              <a:t> feature = </a:t>
            </a:r>
            <a:r>
              <a:rPr lang="en-US" sz="1050" kern="1200" dirty="0" err="1">
                <a:solidFill>
                  <a:prstClr val="black"/>
                </a:solidFill>
                <a:latin typeface="Quattrocento Sans" panose="020B0502050000020003" pitchFamily="34" charset="0"/>
                <a:ea typeface="+mn-ea"/>
                <a:cs typeface="+mn-cs"/>
              </a:rPr>
              <a:t>getStandardDeviation</a:t>
            </a:r>
            <a:r>
              <a:rPr lang="en-US" sz="1050" kern="1200" dirty="0">
                <a:solidFill>
                  <a:prstClr val="black"/>
                </a:solidFill>
                <a:latin typeface="Quattrocento Sans" panose="020B0502050000020003" pitchFamily="34" charset="0"/>
                <a:ea typeface="+mn-ea"/>
                <a:cs typeface="+mn-cs"/>
              </a:rPr>
              <a:t>(</a:t>
            </a:r>
            <a:r>
              <a:rPr lang="en-US" sz="1050" kern="1200" dirty="0" err="1">
                <a:solidFill>
                  <a:prstClr val="black"/>
                </a:solidFill>
                <a:latin typeface="Quattrocento Sans" panose="020B0502050000020003" pitchFamily="34" charset="0"/>
                <a:ea typeface="+mn-ea"/>
                <a:cs typeface="+mn-cs"/>
              </a:rPr>
              <a:t>accel</a:t>
            </a:r>
            <a:r>
              <a:rPr lang="en-US" sz="1050" kern="1200" dirty="0">
                <a:solidFill>
                  <a:prstClr val="black"/>
                </a:solidFill>
                <a:latin typeface="Quattrocento Sans" panose="020B0502050000020003" pitchFamily="34" charset="0"/>
                <a:ea typeface="+mn-ea"/>
                <a:cs typeface="+mn-cs"/>
              </a:rPr>
              <a:t> );</a:t>
            </a:r>
          </a:p>
          <a:p>
            <a:pPr defTabSz="685800"/>
            <a:r>
              <a:rPr lang="en-US" sz="1050" kern="1200" dirty="0">
                <a:solidFill>
                  <a:prstClr val="black"/>
                </a:solidFill>
                <a:latin typeface="Quattrocento Sans" panose="020B0502050000020003" pitchFamily="34" charset="0"/>
                <a:ea typeface="+mn-ea"/>
                <a:cs typeface="+mn-cs"/>
              </a:rPr>
              <a:t>              </a:t>
            </a:r>
            <a:r>
              <a:rPr lang="en-US" sz="1050" kern="1200" dirty="0" err="1">
                <a:solidFill>
                  <a:srgbClr val="00B0F0"/>
                </a:solidFill>
                <a:latin typeface="Quattrocento Sans" panose="020B0502050000020003" pitchFamily="34" charset="0"/>
                <a:ea typeface="+mn-ea"/>
                <a:cs typeface="+mn-cs"/>
              </a:rPr>
              <a:t>int</a:t>
            </a:r>
            <a:r>
              <a:rPr lang="en-US" sz="1050" kern="1200" dirty="0">
                <a:solidFill>
                  <a:srgbClr val="00B0F0"/>
                </a:solidFill>
                <a:latin typeface="Quattrocento Sans" panose="020B0502050000020003" pitchFamily="34" charset="0"/>
                <a:ea typeface="+mn-ea"/>
                <a:cs typeface="+mn-cs"/>
              </a:rPr>
              <a:t> </a:t>
            </a:r>
            <a:r>
              <a:rPr lang="en-US" sz="1050" kern="1200" dirty="0">
                <a:solidFill>
                  <a:prstClr val="black"/>
                </a:solidFill>
                <a:latin typeface="Quattrocento Sans" panose="020B0502050000020003" pitchFamily="34" charset="0"/>
                <a:ea typeface="+mn-ea"/>
                <a:cs typeface="+mn-cs"/>
              </a:rPr>
              <a:t>label = (</a:t>
            </a:r>
            <a:r>
              <a:rPr lang="en-US" sz="1050" kern="1200" dirty="0" err="1">
                <a:solidFill>
                  <a:srgbClr val="00B0F0"/>
                </a:solidFill>
                <a:latin typeface="Quattrocento Sans" panose="020B0502050000020003" pitchFamily="34" charset="0"/>
                <a:ea typeface="+mn-ea"/>
                <a:cs typeface="+mn-cs"/>
              </a:rPr>
              <a:t>int</a:t>
            </a:r>
            <a:r>
              <a:rPr lang="en-US" sz="1050" kern="1200" dirty="0">
                <a:solidFill>
                  <a:prstClr val="black"/>
                </a:solidFill>
                <a:latin typeface="Quattrocento Sans" panose="020B0502050000020003" pitchFamily="34" charset="0"/>
                <a:ea typeface="+mn-ea"/>
                <a:cs typeface="+mn-cs"/>
              </a:rPr>
              <a:t>) </a:t>
            </a:r>
            <a:r>
              <a:rPr lang="en-US" sz="1050" kern="1200" dirty="0" err="1">
                <a:solidFill>
                  <a:prstClr val="black"/>
                </a:solidFill>
                <a:latin typeface="Quattrocento Sans" panose="020B0502050000020003" pitchFamily="34" charset="0"/>
                <a:ea typeface="+mn-ea"/>
                <a:cs typeface="+mn-cs"/>
              </a:rPr>
              <a:t>svm.predict</a:t>
            </a:r>
            <a:r>
              <a:rPr lang="en-US" sz="1050" kern="1200" dirty="0">
                <a:solidFill>
                  <a:prstClr val="black"/>
                </a:solidFill>
                <a:latin typeface="Quattrocento Sans" panose="020B0502050000020003" pitchFamily="34" charset="0"/>
                <a:ea typeface="+mn-ea"/>
                <a:cs typeface="+mn-cs"/>
              </a:rPr>
              <a:t>(</a:t>
            </a:r>
            <a:r>
              <a:rPr lang="en-US" sz="1050" kern="1200" dirty="0" err="1">
                <a:solidFill>
                  <a:prstClr val="black"/>
                </a:solidFill>
                <a:latin typeface="Quattrocento Sans" panose="020B0502050000020003" pitchFamily="34" charset="0"/>
                <a:ea typeface="+mn-ea"/>
                <a:cs typeface="+mn-cs"/>
              </a:rPr>
              <a:t>svmModel</a:t>
            </a:r>
            <a:r>
              <a:rPr lang="en-US" sz="1050" kern="1200" dirty="0">
                <a:solidFill>
                  <a:prstClr val="black"/>
                </a:solidFill>
                <a:latin typeface="Quattrocento Sans" panose="020B0502050000020003" pitchFamily="34" charset="0"/>
                <a:ea typeface="+mn-ea"/>
                <a:cs typeface="+mn-cs"/>
              </a:rPr>
              <a:t>, feature);</a:t>
            </a:r>
          </a:p>
          <a:p>
            <a:pPr defTabSz="685800"/>
            <a:r>
              <a:rPr lang="en-US" sz="1050" kern="1200" dirty="0">
                <a:solidFill>
                  <a:prstClr val="black"/>
                </a:solidFill>
                <a:latin typeface="Quattrocento Sans" panose="020B0502050000020003" pitchFamily="34" charset="0"/>
                <a:ea typeface="+mn-ea"/>
                <a:cs typeface="+mn-cs"/>
              </a:rPr>
              <a:t>              return label;</a:t>
            </a:r>
          </a:p>
          <a:p>
            <a:pPr defTabSz="685800"/>
            <a:r>
              <a:rPr lang="en-US" sz="1050" kern="1200" dirty="0">
                <a:solidFill>
                  <a:prstClr val="black"/>
                </a:solidFill>
                <a:latin typeface="Quattrocento Sans" panose="020B0502050000020003" pitchFamily="34" charset="0"/>
                <a:ea typeface="+mn-ea"/>
                <a:cs typeface="+mn-cs"/>
              </a:rPr>
              <a:t>       }</a:t>
            </a:r>
          </a:p>
          <a:p>
            <a:pPr defTabSz="685800"/>
            <a:r>
              <a:rPr lang="en-US" sz="1050" kern="1200" dirty="0">
                <a:solidFill>
                  <a:prstClr val="black"/>
                </a:solidFill>
                <a:latin typeface="Quattrocento Sans" panose="020B0502050000020003" pitchFamily="34" charset="0"/>
                <a:ea typeface="+mn-ea"/>
                <a:cs typeface="+mn-cs"/>
              </a:rPr>
              <a:t>}</a:t>
            </a:r>
          </a:p>
        </p:txBody>
      </p:sp>
      <p:cxnSp>
        <p:nvCxnSpPr>
          <p:cNvPr id="24" name="Straight Connector 23"/>
          <p:cNvCxnSpPr/>
          <p:nvPr/>
        </p:nvCxnSpPr>
        <p:spPr>
          <a:xfrm flipH="1">
            <a:off x="117738" y="1770354"/>
            <a:ext cx="3136001" cy="0"/>
          </a:xfrm>
          <a:prstGeom prst="line">
            <a:avLst/>
          </a:prstGeom>
        </p:spPr>
        <p:style>
          <a:lnRef idx="1">
            <a:schemeClr val="dk1"/>
          </a:lnRef>
          <a:fillRef idx="0">
            <a:schemeClr val="dk1"/>
          </a:fillRef>
          <a:effectRef idx="0">
            <a:schemeClr val="dk1"/>
          </a:effectRef>
          <a:fontRef idx="minor">
            <a:schemeClr val="tx1"/>
          </a:fontRef>
        </p:style>
      </p:cxnSp>
      <p:sp>
        <p:nvSpPr>
          <p:cNvPr id="25" name="Rectangle 24"/>
          <p:cNvSpPr/>
          <p:nvPr/>
        </p:nvSpPr>
        <p:spPr>
          <a:xfrm>
            <a:off x="205606" y="1436717"/>
            <a:ext cx="2602287" cy="33363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a:r>
              <a:rPr lang="en-US" sz="1050" kern="1200" dirty="0">
                <a:solidFill>
                  <a:prstClr val="black"/>
                </a:solidFill>
                <a:latin typeface="Quattrocento Sans" panose="020B0502050000020003" pitchFamily="34" charset="0"/>
              </a:rPr>
              <a:t>w/o Telepath</a:t>
            </a:r>
          </a:p>
        </p:txBody>
      </p:sp>
      <p:sp>
        <p:nvSpPr>
          <p:cNvPr id="26" name="Rectangle 25"/>
          <p:cNvSpPr/>
          <p:nvPr/>
        </p:nvSpPr>
        <p:spPr>
          <a:xfrm>
            <a:off x="3840872" y="1436717"/>
            <a:ext cx="2602287" cy="33363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a:r>
              <a:rPr lang="en-US" sz="1050" kern="1200" dirty="0">
                <a:solidFill>
                  <a:prstClr val="black"/>
                </a:solidFill>
                <a:latin typeface="Quattrocento Sans" panose="020B0502050000020003" pitchFamily="34" charset="0"/>
              </a:rPr>
              <a:t>w/ Telepath</a:t>
            </a:r>
          </a:p>
        </p:txBody>
      </p:sp>
      <p:cxnSp>
        <p:nvCxnSpPr>
          <p:cNvPr id="29" name="Straight Connector 28"/>
          <p:cNvCxnSpPr/>
          <p:nvPr/>
        </p:nvCxnSpPr>
        <p:spPr>
          <a:xfrm flipH="1">
            <a:off x="3485775" y="1766936"/>
            <a:ext cx="3136001"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p:cNvSpPr/>
          <p:nvPr/>
        </p:nvSpPr>
        <p:spPr>
          <a:xfrm>
            <a:off x="192656" y="3092789"/>
            <a:ext cx="3103894" cy="963152"/>
          </a:xfrm>
          <a:prstGeom prst="rect">
            <a:avLst/>
          </a:prstGeom>
          <a:no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kern="1200" dirty="0">
              <a:solidFill>
                <a:srgbClr val="FF6600"/>
              </a:solidFill>
              <a:latin typeface="Quattrocento Sans" panose="020B0502050000020003" pitchFamily="34" charset="0"/>
            </a:endParaRPr>
          </a:p>
        </p:txBody>
      </p:sp>
      <p:sp>
        <p:nvSpPr>
          <p:cNvPr id="31" name="Rectangle 30"/>
          <p:cNvSpPr/>
          <p:nvPr/>
        </p:nvSpPr>
        <p:spPr>
          <a:xfrm>
            <a:off x="3624911" y="2618495"/>
            <a:ext cx="3103894" cy="1769198"/>
          </a:xfrm>
          <a:prstGeom prst="rect">
            <a:avLst/>
          </a:prstGeom>
          <a:no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kern="1200" dirty="0">
              <a:solidFill>
                <a:srgbClr val="FF6600"/>
              </a:solidFill>
              <a:latin typeface="Quattrocento Sans" panose="020B0502050000020003" pitchFamily="34" charset="0"/>
            </a:endParaRPr>
          </a:p>
        </p:txBody>
      </p:sp>
    </p:spTree>
    <p:custDataLst>
      <p:tags r:id="rId1"/>
    </p:custDataLst>
    <p:extLst>
      <p:ext uri="{BB962C8B-B14F-4D97-AF65-F5344CB8AC3E}">
        <p14:creationId xmlns:p14="http://schemas.microsoft.com/office/powerpoint/2010/main" val="17540500"/>
      </p:ext>
    </p:extLst>
  </p:cSld>
  <p:clrMapOvr>
    <a:masterClrMapping/>
  </p:clrMapOvr>
  <mc:AlternateContent xmlns:mc="http://schemas.openxmlformats.org/markup-compatibility/2006" xmlns:p14="http://schemas.microsoft.com/office/powerpoint/2010/main">
    <mc:Choice Requires="p14">
      <p:transition spd="slow" p14:dur="2000" advTm="1653"/>
    </mc:Choice>
    <mc:Fallback xmlns="">
      <p:transition xmlns:p14="http://schemas.microsoft.com/office/powerpoint/2010/main" spd="slow" advTm="165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Evaluation: Accuracy in Activity Recognition</a:t>
            </a:r>
          </a:p>
        </p:txBody>
      </p:sp>
      <p:pic>
        <p:nvPicPr>
          <p:cNvPr id="4" name="Content Placeholder 3"/>
          <p:cNvPicPr>
            <a:picLocks noGrp="1" noChangeAspect="1"/>
          </p:cNvPicPr>
          <p:nvPr>
            <p:ph idx="1"/>
          </p:nvPr>
        </p:nvPicPr>
        <p:blipFill rotWithShape="1">
          <a:blip r:embed="rId3" cstate="screen">
            <a:extLst>
              <a:ext uri="{28A0092B-C50C-407E-A947-70E740481C1C}">
                <a14:useLocalDpi xmlns:a14="http://schemas.microsoft.com/office/drawing/2010/main"/>
              </a:ext>
            </a:extLst>
          </a:blip>
          <a:stretch/>
        </p:blipFill>
        <p:spPr>
          <a:xfrm>
            <a:off x="471488" y="1591982"/>
            <a:ext cx="5915025" cy="2817977"/>
          </a:xfrm>
          <a:prstGeom prst="rect">
            <a:avLst/>
          </a:prstGeom>
        </p:spPr>
      </p:pic>
      <p:sp>
        <p:nvSpPr>
          <p:cNvPr id="6" name="TextBox 5"/>
          <p:cNvSpPr txBox="1"/>
          <p:nvPr/>
        </p:nvSpPr>
        <p:spPr>
          <a:xfrm>
            <a:off x="963278" y="4441202"/>
            <a:ext cx="2866490" cy="253916"/>
          </a:xfrm>
          <a:prstGeom prst="rect">
            <a:avLst/>
          </a:prstGeom>
          <a:noFill/>
        </p:spPr>
        <p:txBody>
          <a:bodyPr wrap="none" rtlCol="0">
            <a:spAutoFit/>
          </a:bodyPr>
          <a:lstStyle/>
          <a:p>
            <a:r>
              <a:rPr lang="en-US" sz="1050" dirty="0">
                <a:latin typeface="Quattrocento Sans" panose="020B0502050000020003" pitchFamily="34" charset="0"/>
              </a:rPr>
              <a:t>F1 = 2 * (precision * recall) / (precision + recall)</a:t>
            </a:r>
          </a:p>
        </p:txBody>
      </p:sp>
    </p:spTree>
    <p:extLst>
      <p:ext uri="{BB962C8B-B14F-4D97-AF65-F5344CB8AC3E}">
        <p14:creationId xmlns:p14="http://schemas.microsoft.com/office/powerpoint/2010/main" val="572108339"/>
      </p:ext>
    </p:extLst>
  </p:cSld>
  <p:clrMapOvr>
    <a:masterClrMapping/>
  </p:clrMapOvr>
  <mc:AlternateContent xmlns:mc="http://schemas.openxmlformats.org/markup-compatibility/2006" xmlns:p14="http://schemas.microsoft.com/office/powerpoint/2010/main">
    <mc:Choice Requires="p14">
      <p:transition spd="slow" p14:dur="2000" advTm="511"/>
    </mc:Choice>
    <mc:Fallback xmlns="">
      <p:transition xmlns:p14="http://schemas.microsoft.com/office/powerpoint/2010/main" spd="slow" advTm="511"/>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on Latency</a:t>
            </a:r>
          </a:p>
        </p:txBody>
      </p:sp>
      <p:sp>
        <p:nvSpPr>
          <p:cNvPr id="3" name="Content Placeholder 2"/>
          <p:cNvSpPr>
            <a:spLocks noGrp="1"/>
          </p:cNvSpPr>
          <p:nvPr>
            <p:ph idx="1"/>
          </p:nvPr>
        </p:nvSpPr>
        <p:spPr/>
        <p:txBody>
          <a:bodyPr/>
          <a:lstStyle/>
          <a:p>
            <a:r>
              <a:rPr lang="en-US" dirty="0"/>
              <a:t>Logging apps are not latency sensitive</a:t>
            </a:r>
          </a:p>
          <a:p>
            <a:endParaRPr lang="en-US" dirty="0"/>
          </a:p>
          <a:p>
            <a:r>
              <a:rPr lang="en-US" dirty="0"/>
              <a:t>Prediction </a:t>
            </a:r>
            <a:r>
              <a:rPr lang="en-US" dirty="0" smtClean="0"/>
              <a:t>latency per data point </a:t>
            </a:r>
            <a:r>
              <a:rPr lang="en-US" dirty="0"/>
              <a:t>is 3.42ms &lt; sampling period</a:t>
            </a:r>
          </a:p>
        </p:txBody>
      </p:sp>
    </p:spTree>
    <p:extLst>
      <p:ext uri="{BB962C8B-B14F-4D97-AF65-F5344CB8AC3E}">
        <p14:creationId xmlns:p14="http://schemas.microsoft.com/office/powerpoint/2010/main" val="3804975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xfrm>
            <a:off x="238251" y="922669"/>
            <a:ext cx="3878399" cy="435599"/>
          </a:xfrm>
          <a:prstGeom prst="rect">
            <a:avLst/>
          </a:prstGeom>
        </p:spPr>
        <p:txBody>
          <a:bodyPr lIns="91425" tIns="91425" rIns="91425" bIns="91425" anchor="ctr" anchorCtr="0">
            <a:noAutofit/>
          </a:bodyPr>
          <a:lstStyle/>
          <a:p>
            <a:r>
              <a:rPr lang="en" dirty="0"/>
              <a:t>Credits </a:t>
            </a:r>
            <a:r>
              <a:rPr lang="en-US" dirty="0"/>
              <a:t>for template</a:t>
            </a:r>
            <a:endParaRPr lang="en" dirty="0"/>
          </a:p>
        </p:txBody>
      </p:sp>
      <p:sp>
        <p:nvSpPr>
          <p:cNvPr id="389" name="Shape 389"/>
          <p:cNvSpPr txBox="1">
            <a:spLocks noGrp="1"/>
          </p:cNvSpPr>
          <p:nvPr>
            <p:ph type="body" idx="1"/>
          </p:nvPr>
        </p:nvSpPr>
        <p:spPr>
          <a:xfrm>
            <a:off x="238250" y="1616470"/>
            <a:ext cx="6809700" cy="3112200"/>
          </a:xfrm>
          <a:prstGeom prst="rect">
            <a:avLst/>
          </a:prstGeom>
        </p:spPr>
        <p:txBody>
          <a:bodyPr lIns="91425" tIns="91425" rIns="91425" bIns="91425" anchor="t" anchorCtr="0">
            <a:noAutofit/>
          </a:bodyPr>
          <a:lstStyle/>
          <a:p>
            <a:pPr>
              <a:spcBef>
                <a:spcPts val="0"/>
              </a:spcBef>
              <a:buClr>
                <a:schemeClr val="dk1"/>
              </a:buClr>
              <a:buSzPct val="45833"/>
              <a:buNone/>
            </a:pPr>
            <a:r>
              <a:rPr lang="en" dirty="0"/>
              <a:t>Special thanks to all the people who made and released these awesome resources for free:</a:t>
            </a:r>
          </a:p>
          <a:p>
            <a:pPr marL="457200" indent="-228600">
              <a:lnSpc>
                <a:spcPct val="115000"/>
              </a:lnSpc>
              <a:spcBef>
                <a:spcPts val="0"/>
              </a:spcBef>
              <a:buClr>
                <a:srgbClr val="000000"/>
              </a:buClr>
            </a:pPr>
            <a:r>
              <a:rPr lang="en" dirty="0"/>
              <a:t>Presentation template by </a:t>
            </a:r>
            <a:r>
              <a:rPr lang="en" u="sng" dirty="0">
                <a:highlight>
                  <a:srgbClr val="FFCD00"/>
                </a:highlight>
                <a:hlinkClick r:id="rId3"/>
              </a:rPr>
              <a:t>SlidesCarnival</a:t>
            </a:r>
          </a:p>
          <a:p>
            <a:pPr marL="457200" indent="-228600">
              <a:lnSpc>
                <a:spcPct val="115000"/>
              </a:lnSpc>
              <a:spcBef>
                <a:spcPts val="0"/>
              </a:spcBef>
              <a:buClr>
                <a:srgbClr val="000000"/>
              </a:buClr>
            </a:pPr>
            <a:r>
              <a:rPr lang="en" dirty="0"/>
              <a:t>Photographs by </a:t>
            </a:r>
            <a:r>
              <a:rPr lang="en" u="sng" dirty="0">
                <a:highlight>
                  <a:srgbClr val="FFCD00"/>
                </a:highlight>
                <a:hlinkClick r:id="rId4"/>
              </a:rPr>
              <a:t>Unsplash</a:t>
            </a:r>
          </a:p>
          <a:p>
            <a:pPr>
              <a:spcBef>
                <a:spcPts val="0"/>
              </a:spcBef>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41"/>
        <p:cNvGrpSpPr/>
        <p:nvPr/>
      </p:nvGrpSpPr>
      <p:grpSpPr>
        <a:xfrm>
          <a:off x="0" y="0"/>
          <a:ext cx="0" cy="0"/>
          <a:chOff x="0" y="0"/>
          <a:chExt cx="0" cy="0"/>
        </a:xfrm>
      </p:grpSpPr>
      <p:sp>
        <p:nvSpPr>
          <p:cNvPr id="143" name="Shape 143"/>
          <p:cNvSpPr txBox="1">
            <a:spLocks noGrp="1"/>
          </p:cNvSpPr>
          <p:nvPr>
            <p:ph type="title"/>
          </p:nvPr>
        </p:nvSpPr>
        <p:spPr>
          <a:xfrm>
            <a:off x="238251" y="922669"/>
            <a:ext cx="3878399" cy="435599"/>
          </a:xfrm>
          <a:prstGeom prst="rect">
            <a:avLst/>
          </a:prstGeom>
        </p:spPr>
        <p:txBody>
          <a:bodyPr lIns="91425" tIns="91425" rIns="91425" bIns="91425" anchor="ctr" anchorCtr="0">
            <a:noAutofit/>
          </a:bodyPr>
          <a:lstStyle/>
          <a:p>
            <a:pPr>
              <a:buSzPct val="100000"/>
            </a:pPr>
            <a:r>
              <a:rPr lang="en-US" sz="2000" b="1" dirty="0">
                <a:latin typeface="Lora"/>
                <a:sym typeface="Lora"/>
              </a:rPr>
              <a:t>Today’s wearable devices</a:t>
            </a:r>
            <a:endParaRPr lang="en" sz="2000" b="1" dirty="0">
              <a:latin typeface="Lora"/>
              <a:sym typeface="Lora"/>
            </a:endParaRPr>
          </a:p>
        </p:txBody>
      </p:sp>
      <p:sp>
        <p:nvSpPr>
          <p:cNvPr id="142" name="Shape 142"/>
          <p:cNvSpPr txBox="1">
            <a:spLocks noGrp="1"/>
          </p:cNvSpPr>
          <p:nvPr>
            <p:ph type="body" idx="1"/>
          </p:nvPr>
        </p:nvSpPr>
        <p:spPr>
          <a:xfrm>
            <a:off x="318343" y="1618700"/>
            <a:ext cx="3425400" cy="3231000"/>
          </a:xfrm>
          <a:prstGeom prst="rect">
            <a:avLst/>
          </a:prstGeom>
        </p:spPr>
        <p:txBody>
          <a:bodyPr lIns="91425" tIns="91425" rIns="91425" bIns="91425" anchor="t" anchorCtr="0">
            <a:noAutofit/>
          </a:bodyPr>
          <a:lstStyle/>
          <a:p>
            <a:pPr>
              <a:buNone/>
            </a:pPr>
            <a:r>
              <a:rPr lang="en-US" b="1" dirty="0">
                <a:highlight>
                  <a:srgbClr val="00FF00"/>
                </a:highlight>
              </a:rPr>
              <a:t>Computing power</a:t>
            </a:r>
            <a:endParaRPr lang="en" b="1" dirty="0">
              <a:highlight>
                <a:srgbClr val="00FF00"/>
              </a:highlight>
            </a:endParaRPr>
          </a:p>
        </p:txBody>
      </p:sp>
      <p:sp>
        <p:nvSpPr>
          <p:cNvPr id="144" name="Shape 144"/>
          <p:cNvSpPr txBox="1">
            <a:spLocks noGrp="1"/>
          </p:cNvSpPr>
          <p:nvPr>
            <p:ph type="body" idx="2"/>
          </p:nvPr>
        </p:nvSpPr>
        <p:spPr>
          <a:xfrm>
            <a:off x="3580479" y="1618700"/>
            <a:ext cx="3425400" cy="3231000"/>
          </a:xfrm>
          <a:prstGeom prst="rect">
            <a:avLst/>
          </a:prstGeom>
        </p:spPr>
        <p:txBody>
          <a:bodyPr lIns="91425" tIns="91425" rIns="91425" bIns="91425" anchor="t" anchorCtr="0">
            <a:noAutofit/>
          </a:bodyPr>
          <a:lstStyle/>
          <a:p>
            <a:pPr>
              <a:buNone/>
            </a:pPr>
            <a:r>
              <a:rPr lang="en-US" b="1" dirty="0">
                <a:highlight>
                  <a:srgbClr val="FF0000"/>
                </a:highlight>
              </a:rPr>
              <a:t>Battery capacity</a:t>
            </a:r>
            <a:endParaRPr lang="en" b="1" dirty="0">
              <a:highlight>
                <a:srgbClr val="FF0000"/>
              </a:highlight>
            </a:endParaRPr>
          </a:p>
        </p:txBody>
      </p:sp>
      <p:pic>
        <p:nvPicPr>
          <p:cNvPr id="10" name="Content Placeholder 9"/>
          <p:cNvPicPr>
            <a:picLocks noChangeAspect="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p:blipFill>
        <p:spPr>
          <a:xfrm>
            <a:off x="-380444" y="2062407"/>
            <a:ext cx="3710632" cy="1966464"/>
          </a:xfrm>
          <a:prstGeom prst="rect">
            <a:avLst/>
          </a:prstGeom>
          <a:noFill/>
          <a:ln>
            <a:noFill/>
          </a:ln>
        </p:spPr>
      </p:pic>
      <p:pic>
        <p:nvPicPr>
          <p:cNvPr id="11" name="Content Placeholder 9"/>
          <p:cNvPicPr>
            <a:picLocks noChangeAspect="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p:blipFill>
        <p:spPr>
          <a:xfrm>
            <a:off x="2883364" y="2057409"/>
            <a:ext cx="3724344" cy="1966464"/>
          </a:xfrm>
          <a:prstGeom prst="rect">
            <a:avLst/>
          </a:prstGeom>
          <a:noFill/>
          <a:ln>
            <a:noFill/>
          </a:ln>
        </p:spPr>
      </p:pic>
      <p:sp>
        <p:nvSpPr>
          <p:cNvPr id="2" name="Rectangle 1"/>
          <p:cNvSpPr/>
          <p:nvPr/>
        </p:nvSpPr>
        <p:spPr>
          <a:xfrm>
            <a:off x="387118" y="2769898"/>
            <a:ext cx="2803270" cy="153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13" name="Rectangle 12"/>
          <p:cNvSpPr/>
          <p:nvPr/>
        </p:nvSpPr>
        <p:spPr>
          <a:xfrm>
            <a:off x="3669836" y="2461760"/>
            <a:ext cx="2782688" cy="3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14" name="Rectangle 13"/>
          <p:cNvSpPr/>
          <p:nvPr/>
        </p:nvSpPr>
        <p:spPr>
          <a:xfrm>
            <a:off x="3669836" y="2946383"/>
            <a:ext cx="2937872" cy="878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15" name="Shape 167"/>
          <p:cNvSpPr txBox="1">
            <a:spLocks/>
          </p:cNvSpPr>
          <p:nvPr/>
        </p:nvSpPr>
        <p:spPr>
          <a:xfrm>
            <a:off x="329831" y="3815950"/>
            <a:ext cx="2954893" cy="656628"/>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spcBef>
                <a:spcPts val="0"/>
              </a:spcBef>
              <a:buFont typeface="Quattrocento Sans"/>
              <a:buNone/>
            </a:pPr>
            <a:r>
              <a:rPr lang="en-US" altLang="zh-CN" sz="1600" dirty="0"/>
              <a:t>As powerful as phones</a:t>
            </a:r>
            <a:endParaRPr lang="en" sz="1600" dirty="0"/>
          </a:p>
        </p:txBody>
      </p:sp>
      <p:sp>
        <p:nvSpPr>
          <p:cNvPr id="16" name="Shape 167"/>
          <p:cNvSpPr txBox="1">
            <a:spLocks/>
          </p:cNvSpPr>
          <p:nvPr/>
        </p:nvSpPr>
        <p:spPr>
          <a:xfrm>
            <a:off x="3580479" y="3815950"/>
            <a:ext cx="2954893" cy="656628"/>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spcBef>
                <a:spcPts val="0"/>
              </a:spcBef>
              <a:buFont typeface="Quattrocento Sans"/>
              <a:buNone/>
            </a:pPr>
            <a:r>
              <a:rPr lang="en-US" sz="1600" dirty="0"/>
              <a:t>11% of phones on average</a:t>
            </a:r>
            <a:endParaRPr lang="en" sz="1600" dirty="0"/>
          </a:p>
        </p:txBody>
      </p:sp>
      <p:pic>
        <p:nvPicPr>
          <p:cNvPr id="19" name="Picture 18" descr="Image result for wearable technology"/>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168" r="21166"/>
          <a:stretch/>
        </p:blipFill>
        <p:spPr bwMode="auto">
          <a:xfrm>
            <a:off x="3462786" y="873255"/>
            <a:ext cx="561914" cy="561914"/>
          </a:xfrm>
          <a:prstGeom prst="ellipse">
            <a:avLst/>
          </a:prstGeom>
          <a:noFill/>
          <a:extLst>
            <a:ext uri="{909E8E84-426E-40dd-AFC4-6F175D3DCCD1}">
              <a14:hiddenFill xmlns:a14="http://schemas.microsoft.com/office/drawing/2010/main">
                <a:solidFill>
                  <a:srgbClr val="FFFFFF"/>
                </a:solidFill>
              </a14:hiddenFill>
            </a:ext>
          </a:extLst>
        </p:spPr>
      </p:pic>
      <p:sp>
        <p:nvSpPr>
          <p:cNvPr id="6"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progressBar"/>
          <p:cNvSpPr/>
          <p:nvPr/>
        </p:nvSpPr>
        <p:spPr>
          <a:xfrm>
            <a:off x="0" y="5099050"/>
            <a:ext cx="945931"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8" name="TextBox 7"/>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cxnSp>
        <p:nvCxnSpPr>
          <p:cNvPr id="20" name="Shape 124"/>
          <p:cNvCxnSpPr>
            <a:cxnSpLocks/>
            <a:stCxn id="143" idx="3"/>
          </p:cNvCxnSpPr>
          <p:nvPr/>
        </p:nvCxnSpPr>
        <p:spPr>
          <a:xfrm flipV="1">
            <a:off x="4116650" y="1136467"/>
            <a:ext cx="3930443" cy="4002"/>
          </a:xfrm>
          <a:prstGeom prst="straightConnector1">
            <a:avLst/>
          </a:prstGeom>
          <a:noFill/>
          <a:ln w="9525" cap="flat" cmpd="sng">
            <a:solidFill>
              <a:srgbClr val="CCCCCC"/>
            </a:solidFill>
            <a:prstDash val="solid"/>
            <a:round/>
            <a:headEnd type="none" w="lg" len="lg"/>
            <a:tailEnd type="none" w="lg" len="lg"/>
          </a:ln>
        </p:spPr>
      </p:cxnSp>
      <p:cxnSp>
        <p:nvCxnSpPr>
          <p:cNvPr id="21" name="Shape 124"/>
          <p:cNvCxnSpPr>
            <a:cxnSpLocks/>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build="p"/>
      <p:bldP spid="144" grpId="0" build="p"/>
      <p:bldP spid="2" grpId="0" animBg="1"/>
      <p:bldP spid="13" grpId="0" animBg="1"/>
      <p:bldP spid="14" grpId="0" animBg="1"/>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38251" y="922669"/>
            <a:ext cx="4841007" cy="435599"/>
          </a:xfrm>
          <a:prstGeom prst="rect">
            <a:avLst/>
          </a:prstGeom>
        </p:spPr>
        <p:txBody>
          <a:bodyPr lIns="91425" tIns="91425" rIns="91425" bIns="91425" anchor="ctr" anchorCtr="0">
            <a:noAutofit/>
          </a:bodyPr>
          <a:lstStyle/>
          <a:p>
            <a:r>
              <a:rPr lang="en-US" dirty="0"/>
              <a:t>Continuous </a:t>
            </a:r>
            <a:r>
              <a:rPr lang="en-US" altLang="zh-CN" dirty="0"/>
              <a:t>Sensing Wearable Apps</a:t>
            </a:r>
            <a:endParaRPr lang="en" dirty="0">
              <a:highlight>
                <a:srgbClr val="FFCD00"/>
              </a:highlight>
            </a:endParaRPr>
          </a:p>
        </p:txBody>
      </p:sp>
      <p:sp>
        <p:nvSpPr>
          <p:cNvPr id="112" name="Shape 112"/>
          <p:cNvSpPr txBox="1">
            <a:spLocks noGrp="1"/>
          </p:cNvSpPr>
          <p:nvPr>
            <p:ph type="body" idx="1"/>
          </p:nvPr>
        </p:nvSpPr>
        <p:spPr>
          <a:xfrm>
            <a:off x="238250" y="1616470"/>
            <a:ext cx="6809700" cy="3112200"/>
          </a:xfrm>
          <a:prstGeom prst="rect">
            <a:avLst/>
          </a:prstGeom>
        </p:spPr>
        <p:txBody>
          <a:bodyPr lIns="91425" tIns="91425" rIns="91425" bIns="91425" anchor="t" anchorCtr="0">
            <a:noAutofit/>
          </a:bodyPr>
          <a:lstStyle/>
          <a:p>
            <a:pPr marL="571500" indent="-342900">
              <a:spcBef>
                <a:spcPts val="0"/>
              </a:spcBef>
              <a:buClrTx/>
              <a:buFont typeface="Wingdings" panose="05000000000000000000" pitchFamily="2" charset="2"/>
              <a:buChar char="ü"/>
            </a:pPr>
            <a:r>
              <a:rPr lang="en-US" sz="2000" dirty="0">
                <a:latin typeface="Quattrocento Sans" panose="020B0502050000020003" charset="0"/>
                <a:cs typeface="Calibri Light" panose="020F0302020204030204" pitchFamily="34" charset="0"/>
              </a:rPr>
              <a:t>Activity tracking</a:t>
            </a:r>
          </a:p>
          <a:p>
            <a:pPr marL="571500" indent="-342900">
              <a:spcBef>
                <a:spcPts val="0"/>
              </a:spcBef>
              <a:buClrTx/>
              <a:buFont typeface="Wingdings" panose="05000000000000000000" pitchFamily="2" charset="2"/>
              <a:buChar char="ü"/>
            </a:pPr>
            <a:endParaRPr lang="en-US" sz="2000" dirty="0">
              <a:latin typeface="Quattrocento Sans" panose="020B0502050000020003" charset="0"/>
              <a:cs typeface="Calibri Light" panose="020F0302020204030204" pitchFamily="34" charset="0"/>
            </a:endParaRPr>
          </a:p>
          <a:p>
            <a:pPr marL="571500" indent="-342900">
              <a:spcBef>
                <a:spcPts val="0"/>
              </a:spcBef>
              <a:buClrTx/>
              <a:buFont typeface="Wingdings" panose="05000000000000000000" pitchFamily="2" charset="2"/>
              <a:buChar char="ü"/>
            </a:pPr>
            <a:endParaRPr lang="en-US" sz="2000" dirty="0">
              <a:latin typeface="Quattrocento Sans" panose="020B0502050000020003" charset="0"/>
              <a:cs typeface="Calibri Light" panose="020F0302020204030204" pitchFamily="34" charset="0"/>
            </a:endParaRPr>
          </a:p>
          <a:p>
            <a:pPr marL="571500" indent="-342900">
              <a:spcBef>
                <a:spcPts val="0"/>
              </a:spcBef>
              <a:buClrTx/>
              <a:buFont typeface="Wingdings" panose="05000000000000000000" pitchFamily="2" charset="2"/>
              <a:buChar char="ü"/>
            </a:pPr>
            <a:r>
              <a:rPr lang="en-US" sz="2000" dirty="0">
                <a:latin typeface="Quattrocento Sans" panose="020B0502050000020003" charset="0"/>
                <a:cs typeface="Calibri Light" panose="020F0302020204030204" pitchFamily="34" charset="0"/>
              </a:rPr>
              <a:t>Gesture recognition</a:t>
            </a:r>
          </a:p>
          <a:p>
            <a:pPr marL="571500" indent="-342900">
              <a:spcBef>
                <a:spcPts val="0"/>
              </a:spcBef>
              <a:buClrTx/>
              <a:buFont typeface="Wingdings" panose="05000000000000000000" pitchFamily="2" charset="2"/>
              <a:buChar char="ü"/>
            </a:pPr>
            <a:endParaRPr lang="en-US" sz="2000" dirty="0">
              <a:latin typeface="Quattrocento Sans" panose="020B0502050000020003" charset="0"/>
              <a:cs typeface="Calibri Light" panose="020F0302020204030204" pitchFamily="34" charset="0"/>
            </a:endParaRPr>
          </a:p>
          <a:p>
            <a:pPr marL="571500" indent="-342900">
              <a:spcBef>
                <a:spcPts val="0"/>
              </a:spcBef>
              <a:buClrTx/>
              <a:buFont typeface="Wingdings" panose="05000000000000000000" pitchFamily="2" charset="2"/>
              <a:buChar char="ü"/>
            </a:pPr>
            <a:endParaRPr lang="en-US" sz="2000" dirty="0">
              <a:latin typeface="Quattrocento Sans" panose="020B0502050000020003" charset="0"/>
              <a:cs typeface="Calibri Light" panose="020F0302020204030204" pitchFamily="34" charset="0"/>
            </a:endParaRPr>
          </a:p>
          <a:p>
            <a:pPr marL="571500" indent="-342900">
              <a:spcBef>
                <a:spcPts val="0"/>
              </a:spcBef>
              <a:buClrTx/>
              <a:buFont typeface="Wingdings" panose="05000000000000000000" pitchFamily="2" charset="2"/>
              <a:buChar char="ü"/>
            </a:pPr>
            <a:r>
              <a:rPr lang="en-US" sz="2000" dirty="0">
                <a:latin typeface="Quattrocento Sans" panose="020B0502050000020003" charset="0"/>
                <a:cs typeface="Calibri Light" panose="020F0302020204030204" pitchFamily="34" charset="0"/>
              </a:rPr>
              <a:t>Health monitoring</a:t>
            </a:r>
          </a:p>
          <a:p>
            <a:pPr>
              <a:spcBef>
                <a:spcPts val="0"/>
              </a:spcBef>
              <a:buClr>
                <a:schemeClr val="dk1"/>
              </a:buClr>
              <a:buSzPct val="45833"/>
              <a:buNone/>
            </a:pPr>
            <a:endParaRPr sz="2000" dirty="0">
              <a:latin typeface="Quattrocento Sans" panose="020B0502050000020003" charset="0"/>
              <a:cs typeface="Calibri Light" panose="020F0302020204030204" pitchFamily="34" charset="0"/>
            </a:endParaRPr>
          </a:p>
          <a:p>
            <a:pPr>
              <a:spcBef>
                <a:spcPts val="0"/>
              </a:spcBef>
              <a:buClr>
                <a:schemeClr val="dk1"/>
              </a:buClr>
              <a:buSzPct val="45833"/>
              <a:buNone/>
            </a:pPr>
            <a:endParaRPr lang="en" sz="2000" dirty="0">
              <a:latin typeface="Quattrocento Sans" panose="020B0502050000020003" charset="0"/>
              <a:cs typeface="Calibri Light" panose="020F0302020204030204" pitchFamily="34" charset="0"/>
            </a:endParaRPr>
          </a:p>
          <a:p>
            <a:pPr>
              <a:spcBef>
                <a:spcPts val="0"/>
              </a:spcBef>
              <a:buNone/>
            </a:pPr>
            <a:endParaRPr sz="2000" dirty="0">
              <a:latin typeface="Quattrocento Sans" panose="020B0502050000020003" charset="0"/>
              <a:cs typeface="Calibri Light" panose="020F0302020204030204" pitchFamily="34" charset="0"/>
            </a:endParaRPr>
          </a:p>
        </p:txBody>
      </p:sp>
      <p:cxnSp>
        <p:nvCxnSpPr>
          <p:cNvPr id="9" name="Shape 124"/>
          <p:cNvCxnSpPr>
            <a:cxnSpLocks/>
          </p:cNvCxnSpPr>
          <p:nvPr/>
        </p:nvCxnSpPr>
        <p:spPr>
          <a:xfrm>
            <a:off x="4694830" y="1136466"/>
            <a:ext cx="3352263" cy="0"/>
          </a:xfrm>
          <a:prstGeom prst="straightConnector1">
            <a:avLst/>
          </a:prstGeom>
          <a:noFill/>
          <a:ln w="9525" cap="flat" cmpd="sng">
            <a:solidFill>
              <a:srgbClr val="CCCCCC"/>
            </a:solidFill>
            <a:prstDash val="solid"/>
            <a:round/>
            <a:headEnd type="none" w="lg" len="lg"/>
            <a:tailEnd type="none" w="lg" len="lg"/>
          </a:ln>
        </p:spPr>
      </p:cxnSp>
      <p:cxnSp>
        <p:nvCxnSpPr>
          <p:cNvPr id="11" name="Shape 124"/>
          <p:cNvCxnSpPr>
            <a:cxnSpLocks/>
            <a:endCxn id="111" idx="1"/>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pic>
        <p:nvPicPr>
          <p:cNvPr id="14" name="Picture 13"/>
          <p:cNvPicPr>
            <a:picLocks noChangeAspect="1"/>
          </p:cNvPicPr>
          <p:nvPr/>
        </p:nvPicPr>
        <p:blipFill>
          <a:blip r:embed="rId3"/>
          <a:stretch>
            <a:fillRect/>
          </a:stretch>
        </p:blipFill>
        <p:spPr>
          <a:xfrm>
            <a:off x="3145155" y="1711636"/>
            <a:ext cx="365760" cy="365760"/>
          </a:xfrm>
          <a:prstGeom prst="rect">
            <a:avLst/>
          </a:prstGeom>
        </p:spPr>
      </p:pic>
      <p:pic>
        <p:nvPicPr>
          <p:cNvPr id="15" name="Picture 14"/>
          <p:cNvPicPr>
            <a:picLocks noChangeAspect="1"/>
          </p:cNvPicPr>
          <p:nvPr/>
        </p:nvPicPr>
        <p:blipFill>
          <a:blip r:embed="rId4"/>
          <a:stretch>
            <a:fillRect/>
          </a:stretch>
        </p:blipFill>
        <p:spPr>
          <a:xfrm>
            <a:off x="4972402" y="1713367"/>
            <a:ext cx="365760" cy="365760"/>
          </a:xfrm>
          <a:prstGeom prst="rect">
            <a:avLst/>
          </a:prstGeom>
        </p:spPr>
      </p:pic>
      <p:pic>
        <p:nvPicPr>
          <p:cNvPr id="16" name="Picture 15"/>
          <p:cNvPicPr>
            <a:picLocks noChangeAspect="1"/>
          </p:cNvPicPr>
          <p:nvPr/>
        </p:nvPicPr>
        <p:blipFill>
          <a:blip r:embed="rId5"/>
          <a:stretch>
            <a:fillRect/>
          </a:stretch>
        </p:blipFill>
        <p:spPr>
          <a:xfrm>
            <a:off x="3881135" y="1720988"/>
            <a:ext cx="365760" cy="365760"/>
          </a:xfrm>
          <a:prstGeom prst="rect">
            <a:avLst/>
          </a:prstGeom>
        </p:spPr>
      </p:pic>
      <p:pic>
        <p:nvPicPr>
          <p:cNvPr id="17" name="Picture 16"/>
          <p:cNvPicPr>
            <a:picLocks noChangeAspect="1"/>
          </p:cNvPicPr>
          <p:nvPr/>
        </p:nvPicPr>
        <p:blipFill>
          <a:blip r:embed="rId6"/>
          <a:stretch>
            <a:fillRect/>
          </a:stretch>
        </p:blipFill>
        <p:spPr>
          <a:xfrm>
            <a:off x="3535217" y="1703320"/>
            <a:ext cx="365760" cy="365760"/>
          </a:xfrm>
          <a:prstGeom prst="rect">
            <a:avLst/>
          </a:prstGeom>
        </p:spPr>
      </p:pic>
      <p:pic>
        <p:nvPicPr>
          <p:cNvPr id="18" name="Picture 17"/>
          <p:cNvPicPr>
            <a:picLocks noChangeAspect="1"/>
          </p:cNvPicPr>
          <p:nvPr/>
        </p:nvPicPr>
        <p:blipFill>
          <a:blip r:embed="rId7"/>
          <a:stretch>
            <a:fillRect/>
          </a:stretch>
        </p:blipFill>
        <p:spPr>
          <a:xfrm>
            <a:off x="5365640" y="1705051"/>
            <a:ext cx="365760" cy="365760"/>
          </a:xfrm>
          <a:prstGeom prst="rect">
            <a:avLst/>
          </a:prstGeom>
        </p:spPr>
      </p:pic>
      <p:pic>
        <p:nvPicPr>
          <p:cNvPr id="19" name="Picture 18"/>
          <p:cNvPicPr>
            <a:picLocks noChangeAspect="1"/>
          </p:cNvPicPr>
          <p:nvPr/>
        </p:nvPicPr>
        <p:blipFill rotWithShape="1">
          <a:blip r:embed="rId8"/>
          <a:srcRect l="16081" r="19520"/>
          <a:stretch/>
        </p:blipFill>
        <p:spPr>
          <a:xfrm>
            <a:off x="4262637" y="1712672"/>
            <a:ext cx="371915" cy="365760"/>
          </a:xfrm>
          <a:prstGeom prst="rect">
            <a:avLst/>
          </a:prstGeom>
        </p:spPr>
      </p:pic>
      <p:pic>
        <p:nvPicPr>
          <p:cNvPr id="20" name="Picture 19"/>
          <p:cNvPicPr>
            <a:picLocks noChangeAspect="1"/>
          </p:cNvPicPr>
          <p:nvPr/>
        </p:nvPicPr>
        <p:blipFill>
          <a:blip r:embed="rId9"/>
          <a:stretch>
            <a:fillRect/>
          </a:stretch>
        </p:blipFill>
        <p:spPr>
          <a:xfrm>
            <a:off x="4625676" y="1717246"/>
            <a:ext cx="365760" cy="365760"/>
          </a:xfrm>
          <a:prstGeom prst="rect">
            <a:avLst/>
          </a:prstGeom>
        </p:spPr>
      </p:pic>
      <p:pic>
        <p:nvPicPr>
          <p:cNvPr id="21" name="Picture 20"/>
          <p:cNvPicPr>
            <a:picLocks noChangeAspect="1"/>
          </p:cNvPicPr>
          <p:nvPr/>
        </p:nvPicPr>
        <p:blipFill>
          <a:blip r:embed="rId10"/>
          <a:stretch>
            <a:fillRect/>
          </a:stretch>
        </p:blipFill>
        <p:spPr>
          <a:xfrm>
            <a:off x="3131163" y="3529583"/>
            <a:ext cx="365760" cy="365760"/>
          </a:xfrm>
          <a:prstGeom prst="rect">
            <a:avLst/>
          </a:prstGeom>
        </p:spPr>
      </p:pic>
      <p:pic>
        <p:nvPicPr>
          <p:cNvPr id="22" name="Picture 21"/>
          <p:cNvPicPr>
            <a:picLocks noChangeAspect="1"/>
          </p:cNvPicPr>
          <p:nvPr/>
        </p:nvPicPr>
        <p:blipFill>
          <a:blip r:embed="rId11"/>
          <a:stretch>
            <a:fillRect/>
          </a:stretch>
        </p:blipFill>
        <p:spPr>
          <a:xfrm>
            <a:off x="3545680" y="3525274"/>
            <a:ext cx="365760" cy="365760"/>
          </a:xfrm>
          <a:prstGeom prst="rect">
            <a:avLst/>
          </a:prstGeom>
        </p:spPr>
      </p:pic>
      <p:pic>
        <p:nvPicPr>
          <p:cNvPr id="23" name="Picture 22"/>
          <p:cNvPicPr>
            <a:picLocks noChangeAspect="1"/>
          </p:cNvPicPr>
          <p:nvPr/>
        </p:nvPicPr>
        <p:blipFill rotWithShape="1">
          <a:blip r:embed="rId12"/>
          <a:srcRect l="11584" t="12673" r="11814" b="12255"/>
          <a:stretch/>
        </p:blipFill>
        <p:spPr>
          <a:xfrm>
            <a:off x="3923142" y="3532210"/>
            <a:ext cx="373210" cy="365760"/>
          </a:xfrm>
          <a:prstGeom prst="rect">
            <a:avLst/>
          </a:prstGeom>
        </p:spPr>
      </p:pic>
      <p:pic>
        <p:nvPicPr>
          <p:cNvPr id="24" name="Picture 23"/>
          <p:cNvPicPr>
            <a:picLocks noChangeAspect="1"/>
          </p:cNvPicPr>
          <p:nvPr/>
        </p:nvPicPr>
        <p:blipFill>
          <a:blip r:embed="rId13"/>
          <a:stretch>
            <a:fillRect/>
          </a:stretch>
        </p:blipFill>
        <p:spPr>
          <a:xfrm>
            <a:off x="4306676" y="3529583"/>
            <a:ext cx="365760" cy="365760"/>
          </a:xfrm>
          <a:prstGeom prst="rect">
            <a:avLst/>
          </a:prstGeom>
        </p:spPr>
      </p:pic>
      <p:pic>
        <p:nvPicPr>
          <p:cNvPr id="25" name="Picture 24"/>
          <p:cNvPicPr>
            <a:picLocks noChangeAspect="1"/>
          </p:cNvPicPr>
          <p:nvPr/>
        </p:nvPicPr>
        <p:blipFill>
          <a:blip r:embed="rId14"/>
          <a:stretch>
            <a:fillRect/>
          </a:stretch>
        </p:blipFill>
        <p:spPr>
          <a:xfrm>
            <a:off x="4644467" y="3529583"/>
            <a:ext cx="365760" cy="365760"/>
          </a:xfrm>
          <a:prstGeom prst="rect">
            <a:avLst/>
          </a:prstGeom>
        </p:spPr>
      </p:pic>
      <p:pic>
        <p:nvPicPr>
          <p:cNvPr id="26" name="Picture 25"/>
          <p:cNvPicPr>
            <a:picLocks noChangeAspect="1"/>
          </p:cNvPicPr>
          <p:nvPr/>
        </p:nvPicPr>
        <p:blipFill>
          <a:blip r:embed="rId15"/>
          <a:stretch>
            <a:fillRect/>
          </a:stretch>
        </p:blipFill>
        <p:spPr>
          <a:xfrm>
            <a:off x="5002549" y="3536323"/>
            <a:ext cx="365760" cy="365760"/>
          </a:xfrm>
          <a:prstGeom prst="rect">
            <a:avLst/>
          </a:prstGeom>
        </p:spPr>
      </p:pic>
      <p:pic>
        <p:nvPicPr>
          <p:cNvPr id="27" name="Picture 26"/>
          <p:cNvPicPr>
            <a:picLocks noChangeAspect="1"/>
          </p:cNvPicPr>
          <p:nvPr/>
        </p:nvPicPr>
        <p:blipFill>
          <a:blip r:embed="rId16"/>
          <a:stretch>
            <a:fillRect/>
          </a:stretch>
        </p:blipFill>
        <p:spPr>
          <a:xfrm>
            <a:off x="5380875" y="3536323"/>
            <a:ext cx="365760" cy="365760"/>
          </a:xfrm>
          <a:prstGeom prst="rect">
            <a:avLst/>
          </a:prstGeom>
        </p:spPr>
      </p:pic>
      <p:pic>
        <p:nvPicPr>
          <p:cNvPr id="28" name="Picture 27"/>
          <p:cNvPicPr>
            <a:picLocks noChangeAspect="1"/>
          </p:cNvPicPr>
          <p:nvPr/>
        </p:nvPicPr>
        <p:blipFill rotWithShape="1">
          <a:blip r:embed="rId17"/>
          <a:srcRect l="25779" t="23125" r="25298" b="22617"/>
          <a:stretch/>
        </p:blipFill>
        <p:spPr>
          <a:xfrm>
            <a:off x="3881135" y="2600649"/>
            <a:ext cx="329801" cy="365760"/>
          </a:xfrm>
          <a:prstGeom prst="rect">
            <a:avLst/>
          </a:prstGeom>
        </p:spPr>
      </p:pic>
      <p:pic>
        <p:nvPicPr>
          <p:cNvPr id="29" name="Picture 28"/>
          <p:cNvPicPr>
            <a:picLocks noChangeAspect="1"/>
          </p:cNvPicPr>
          <p:nvPr/>
        </p:nvPicPr>
        <p:blipFill>
          <a:blip r:embed="rId18"/>
          <a:stretch>
            <a:fillRect/>
          </a:stretch>
        </p:blipFill>
        <p:spPr>
          <a:xfrm>
            <a:off x="4251156" y="2598021"/>
            <a:ext cx="365760" cy="365760"/>
          </a:xfrm>
          <a:prstGeom prst="rect">
            <a:avLst/>
          </a:prstGeom>
        </p:spPr>
      </p:pic>
      <p:pic>
        <p:nvPicPr>
          <p:cNvPr id="30" name="Picture 29"/>
          <p:cNvPicPr>
            <a:picLocks noChangeAspect="1"/>
          </p:cNvPicPr>
          <p:nvPr/>
        </p:nvPicPr>
        <p:blipFill>
          <a:blip r:embed="rId19"/>
          <a:stretch>
            <a:fillRect/>
          </a:stretch>
        </p:blipFill>
        <p:spPr>
          <a:xfrm>
            <a:off x="4656505" y="2598022"/>
            <a:ext cx="365760" cy="365760"/>
          </a:xfrm>
          <a:prstGeom prst="rect">
            <a:avLst/>
          </a:prstGeom>
        </p:spPr>
      </p:pic>
      <p:pic>
        <p:nvPicPr>
          <p:cNvPr id="31" name="Picture 30"/>
          <p:cNvPicPr>
            <a:picLocks noChangeAspect="1"/>
          </p:cNvPicPr>
          <p:nvPr/>
        </p:nvPicPr>
        <p:blipFill>
          <a:blip r:embed="rId20"/>
          <a:stretch>
            <a:fillRect/>
          </a:stretch>
        </p:blipFill>
        <p:spPr>
          <a:xfrm>
            <a:off x="4980785" y="2557491"/>
            <a:ext cx="457200" cy="457200"/>
          </a:xfrm>
          <a:prstGeom prst="rect">
            <a:avLst/>
          </a:prstGeom>
        </p:spPr>
      </p:pic>
      <p:pic>
        <p:nvPicPr>
          <p:cNvPr id="32" name="Picture 31"/>
          <p:cNvPicPr>
            <a:picLocks noChangeAspect="1"/>
          </p:cNvPicPr>
          <p:nvPr/>
        </p:nvPicPr>
        <p:blipFill>
          <a:blip r:embed="rId21"/>
          <a:stretch>
            <a:fillRect/>
          </a:stretch>
        </p:blipFill>
        <p:spPr>
          <a:xfrm>
            <a:off x="5399646" y="2625041"/>
            <a:ext cx="365760" cy="365760"/>
          </a:xfrm>
          <a:prstGeom prst="rect">
            <a:avLst/>
          </a:prstGeom>
        </p:spPr>
      </p:pic>
      <p:sp>
        <p:nvSpPr>
          <p:cNvPr id="33" name="TextBox 32"/>
          <p:cNvSpPr txBox="1"/>
          <p:nvPr/>
        </p:nvSpPr>
        <p:spPr>
          <a:xfrm>
            <a:off x="5751387" y="1634703"/>
            <a:ext cx="405880" cy="307777"/>
          </a:xfrm>
          <a:prstGeom prst="rect">
            <a:avLst/>
          </a:prstGeom>
          <a:noFill/>
        </p:spPr>
        <p:txBody>
          <a:bodyPr wrap="none" rtlCol="0">
            <a:spAutoFit/>
          </a:bodyPr>
          <a:lstStyle/>
          <a:p>
            <a:r>
              <a:rPr lang="en-US" dirty="0">
                <a:latin typeface="Quattrocento Sans" panose="020B0502050000020003" pitchFamily="34" charset="0"/>
              </a:rPr>
              <a:t>……</a:t>
            </a:r>
          </a:p>
        </p:txBody>
      </p:sp>
      <p:sp>
        <p:nvSpPr>
          <p:cNvPr id="34" name="TextBox 33"/>
          <p:cNvSpPr txBox="1"/>
          <p:nvPr/>
        </p:nvSpPr>
        <p:spPr>
          <a:xfrm>
            <a:off x="5745555" y="2552732"/>
            <a:ext cx="405880" cy="307777"/>
          </a:xfrm>
          <a:prstGeom prst="rect">
            <a:avLst/>
          </a:prstGeom>
          <a:noFill/>
        </p:spPr>
        <p:txBody>
          <a:bodyPr wrap="none" rtlCol="0">
            <a:spAutoFit/>
          </a:bodyPr>
          <a:lstStyle/>
          <a:p>
            <a:r>
              <a:rPr lang="en-US" dirty="0">
                <a:latin typeface="Quattrocento Sans" panose="020B0502050000020003" pitchFamily="34" charset="0"/>
              </a:rPr>
              <a:t>……</a:t>
            </a:r>
          </a:p>
        </p:txBody>
      </p:sp>
      <p:sp>
        <p:nvSpPr>
          <p:cNvPr id="35" name="TextBox 34"/>
          <p:cNvSpPr txBox="1"/>
          <p:nvPr/>
        </p:nvSpPr>
        <p:spPr>
          <a:xfrm>
            <a:off x="5746635" y="3469547"/>
            <a:ext cx="405880" cy="307777"/>
          </a:xfrm>
          <a:prstGeom prst="rect">
            <a:avLst/>
          </a:prstGeom>
          <a:noFill/>
        </p:spPr>
        <p:txBody>
          <a:bodyPr wrap="none" rtlCol="0">
            <a:spAutoFit/>
          </a:bodyPr>
          <a:lstStyle/>
          <a:p>
            <a:r>
              <a:rPr lang="en-US" dirty="0">
                <a:latin typeface="Quattrocento Sans" panose="020B0502050000020003" pitchFamily="34" charset="0"/>
              </a:rPr>
              <a:t>……</a:t>
            </a:r>
          </a:p>
        </p:txBody>
      </p:sp>
      <p:sp>
        <p:nvSpPr>
          <p:cNvPr id="5"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6" name="progressBar"/>
          <p:cNvSpPr/>
          <p:nvPr/>
        </p:nvSpPr>
        <p:spPr>
          <a:xfrm>
            <a:off x="0" y="5099050"/>
            <a:ext cx="1182414"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TextBox 6"/>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38251" y="922669"/>
            <a:ext cx="4841007" cy="435599"/>
          </a:xfrm>
          <a:prstGeom prst="rect">
            <a:avLst/>
          </a:prstGeom>
        </p:spPr>
        <p:txBody>
          <a:bodyPr lIns="91425" tIns="91425" rIns="91425" bIns="91425" anchor="ctr" anchorCtr="0">
            <a:noAutofit/>
          </a:bodyPr>
          <a:lstStyle/>
          <a:p>
            <a:r>
              <a:rPr lang="en-US" dirty="0"/>
              <a:t>Problem: High sensing cost</a:t>
            </a:r>
            <a:endParaRPr lang="en" dirty="0">
              <a:highlight>
                <a:srgbClr val="FFCD00"/>
              </a:highlight>
            </a:endParaRPr>
          </a:p>
        </p:txBody>
      </p:sp>
      <p:cxnSp>
        <p:nvCxnSpPr>
          <p:cNvPr id="9" name="Shape 124"/>
          <p:cNvCxnSpPr>
            <a:cxnSpLocks/>
          </p:cNvCxnSpPr>
          <p:nvPr/>
        </p:nvCxnSpPr>
        <p:spPr>
          <a:xfrm>
            <a:off x="3725839" y="1136466"/>
            <a:ext cx="4321254" cy="0"/>
          </a:xfrm>
          <a:prstGeom prst="straightConnector1">
            <a:avLst/>
          </a:prstGeom>
          <a:noFill/>
          <a:ln w="9525" cap="flat" cmpd="sng">
            <a:solidFill>
              <a:srgbClr val="CCCCCC"/>
            </a:solidFill>
            <a:prstDash val="solid"/>
            <a:round/>
            <a:headEnd type="none" w="lg" len="lg"/>
            <a:tailEnd type="none" w="lg" len="lg"/>
          </a:ln>
        </p:spPr>
      </p:cxnSp>
      <p:cxnSp>
        <p:nvCxnSpPr>
          <p:cNvPr id="11" name="Shape 124"/>
          <p:cNvCxnSpPr>
            <a:cxnSpLocks/>
            <a:endCxn id="111" idx="1"/>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sp>
        <p:nvSpPr>
          <p:cNvPr id="36" name="Content Placeholder 2"/>
          <p:cNvSpPr txBox="1">
            <a:spLocks/>
          </p:cNvSpPr>
          <p:nvPr/>
        </p:nvSpPr>
        <p:spPr>
          <a:xfrm>
            <a:off x="-57616" y="1136466"/>
            <a:ext cx="7886700" cy="4351338"/>
          </a:xfrm>
          <a:prstGeom prst="rect">
            <a:avLst/>
          </a:prstGeom>
          <a:noFill/>
          <a:ln>
            <a:noFill/>
          </a:ln>
        </p:spPr>
        <p:txBody>
          <a:bodyPr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a:buNone/>
            </a:pPr>
            <a:endParaRPr lang="en-US" dirty="0">
              <a:latin typeface="Quattrocento Sans" panose="020B0502050000020003" pitchFamily="34" charset="0"/>
            </a:endParaRPr>
          </a:p>
        </p:txBody>
      </p:sp>
      <p:pic>
        <p:nvPicPr>
          <p:cNvPr id="37" name="Picture 36"/>
          <p:cNvPicPr>
            <a:picLocks noChangeAspect="1"/>
          </p:cNvPicPr>
          <p:nvPr/>
        </p:nvPicPr>
        <p:blipFill>
          <a:blip r:embed="rId3"/>
          <a:stretch>
            <a:fillRect/>
          </a:stretch>
        </p:blipFill>
        <p:spPr>
          <a:xfrm>
            <a:off x="238251" y="2272291"/>
            <a:ext cx="1195294" cy="1195294"/>
          </a:xfrm>
          <a:prstGeom prst="rect">
            <a:avLst/>
          </a:prstGeom>
        </p:spPr>
      </p:pic>
      <p:grpSp>
        <p:nvGrpSpPr>
          <p:cNvPr id="38" name="Group 37"/>
          <p:cNvGrpSpPr/>
          <p:nvPr/>
        </p:nvGrpSpPr>
        <p:grpSpPr>
          <a:xfrm rot="1548772">
            <a:off x="978294" y="2293132"/>
            <a:ext cx="304564" cy="608113"/>
            <a:chOff x="5505477" y="2385597"/>
            <a:chExt cx="1043637" cy="2083795"/>
          </a:xfrm>
        </p:grpSpPr>
        <p:pic>
          <p:nvPicPr>
            <p:cNvPr id="39" name="Picture 2" descr="Smartwatch-EC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flipV="1">
              <a:off x="5505477" y="2385597"/>
              <a:ext cx="1043637" cy="2083795"/>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p:cNvSpPr/>
            <p:nvPr/>
          </p:nvSpPr>
          <p:spPr>
            <a:xfrm>
              <a:off x="5726242" y="3177915"/>
              <a:ext cx="614597" cy="479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grpSp>
      <p:sp>
        <p:nvSpPr>
          <p:cNvPr id="41" name="Line Callout 1 (Border and Accent Bar) 8"/>
          <p:cNvSpPr/>
          <p:nvPr/>
        </p:nvSpPr>
        <p:spPr>
          <a:xfrm>
            <a:off x="1956491" y="1622346"/>
            <a:ext cx="4437530" cy="2465295"/>
          </a:xfrm>
          <a:prstGeom prst="accentBorderCallout1">
            <a:avLst>
              <a:gd name="adj1" fmla="val 18750"/>
              <a:gd name="adj2" fmla="val -4232"/>
              <a:gd name="adj3" fmla="val 34924"/>
              <a:gd name="adj4" fmla="val -14923"/>
            </a:avLst>
          </a:prstGeom>
          <a:solidFill>
            <a:schemeClr val="bg1">
              <a:lumMod val="95000"/>
            </a:schemeClr>
          </a:solidFill>
          <a:ln w="19050">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42" name="TextBox 41"/>
          <p:cNvSpPr txBox="1"/>
          <p:nvPr/>
        </p:nvSpPr>
        <p:spPr>
          <a:xfrm>
            <a:off x="2347518" y="1687271"/>
            <a:ext cx="1828800" cy="338554"/>
          </a:xfrm>
          <a:prstGeom prst="rect">
            <a:avLst/>
          </a:prstGeom>
          <a:noFill/>
          <a:ln>
            <a:noFill/>
          </a:ln>
        </p:spPr>
        <p:txBody>
          <a:bodyPr wrap="square" rtlCol="0">
            <a:spAutoFit/>
          </a:bodyPr>
          <a:lstStyle/>
          <a:p>
            <a:pPr algn="ctr"/>
            <a:r>
              <a:rPr lang="en-US" sz="1600" i="1" dirty="0" err="1">
                <a:latin typeface="Quattrocento Sans" panose="020B0502050000020003" pitchFamily="34" charset="0"/>
              </a:rPr>
              <a:t>ExampleApp</a:t>
            </a:r>
            <a:endParaRPr lang="en-US" sz="1600" i="1" dirty="0">
              <a:latin typeface="Quattrocento Sans" panose="020B0502050000020003" pitchFamily="34" charset="0"/>
            </a:endParaRPr>
          </a:p>
        </p:txBody>
      </p:sp>
      <p:sp>
        <p:nvSpPr>
          <p:cNvPr id="43" name="TextBox 42"/>
          <p:cNvSpPr txBox="1"/>
          <p:nvPr/>
        </p:nvSpPr>
        <p:spPr>
          <a:xfrm>
            <a:off x="2338980" y="3422743"/>
            <a:ext cx="1828800" cy="338554"/>
          </a:xfrm>
          <a:prstGeom prst="rect">
            <a:avLst/>
          </a:prstGeom>
          <a:solidFill>
            <a:schemeClr val="bg1"/>
          </a:solidFill>
          <a:ln>
            <a:solidFill>
              <a:schemeClr val="bg1"/>
            </a:solidFill>
          </a:ln>
          <a:effectLst>
            <a:outerShdw blurRad="63500" sx="102000" sy="102000" algn="ctr" rotWithShape="0">
              <a:prstClr val="black">
                <a:alpha val="40000"/>
              </a:prstClr>
            </a:outerShdw>
          </a:effectLst>
        </p:spPr>
        <p:txBody>
          <a:bodyPr wrap="none" rtlCol="0">
            <a:spAutoFit/>
          </a:bodyPr>
          <a:lstStyle/>
          <a:p>
            <a:pPr algn="ctr"/>
            <a:r>
              <a:rPr lang="en-US" sz="1600" dirty="0">
                <a:latin typeface="Quattrocento Sans" panose="020B0502050000020003" pitchFamily="34" charset="0"/>
              </a:rPr>
              <a:t>Classification</a:t>
            </a:r>
          </a:p>
        </p:txBody>
      </p:sp>
      <p:sp>
        <p:nvSpPr>
          <p:cNvPr id="44" name="TextBox 43"/>
          <p:cNvSpPr txBox="1"/>
          <p:nvPr/>
        </p:nvSpPr>
        <p:spPr>
          <a:xfrm>
            <a:off x="2338980" y="2748569"/>
            <a:ext cx="1828800" cy="338554"/>
          </a:xfrm>
          <a:prstGeom prst="rect">
            <a:avLst/>
          </a:prstGeom>
          <a:solidFill>
            <a:schemeClr val="bg1"/>
          </a:solidFill>
          <a:ln>
            <a:solidFill>
              <a:schemeClr val="bg1"/>
            </a:solidFill>
          </a:ln>
          <a:effectLst>
            <a:outerShdw blurRad="63500" sx="102000" sy="102000" algn="ctr" rotWithShape="0">
              <a:prstClr val="black">
                <a:alpha val="40000"/>
              </a:prstClr>
            </a:outerShdw>
          </a:effectLst>
        </p:spPr>
        <p:txBody>
          <a:bodyPr wrap="none" rtlCol="0">
            <a:spAutoFit/>
          </a:bodyPr>
          <a:lstStyle/>
          <a:p>
            <a:pPr algn="ctr"/>
            <a:r>
              <a:rPr lang="en-US" sz="1600" dirty="0">
                <a:latin typeface="Quattrocento Sans" panose="020B0502050000020003" pitchFamily="34" charset="0"/>
              </a:rPr>
              <a:t>Feature Extraction</a:t>
            </a:r>
          </a:p>
        </p:txBody>
      </p:sp>
      <p:sp>
        <p:nvSpPr>
          <p:cNvPr id="45" name="TextBox 44"/>
          <p:cNvSpPr txBox="1"/>
          <p:nvPr/>
        </p:nvSpPr>
        <p:spPr>
          <a:xfrm>
            <a:off x="2338980" y="2074395"/>
            <a:ext cx="1828800" cy="338554"/>
          </a:xfrm>
          <a:prstGeom prst="rect">
            <a:avLst/>
          </a:prstGeom>
          <a:solidFill>
            <a:schemeClr val="bg1"/>
          </a:solidFill>
          <a:ln>
            <a:solidFill>
              <a:schemeClr val="bg1"/>
            </a:solidFill>
          </a:ln>
          <a:effectLst>
            <a:outerShdw blurRad="63500" sx="102000" sy="102000" algn="ctr" rotWithShape="0">
              <a:prstClr val="black">
                <a:alpha val="40000"/>
              </a:prstClr>
            </a:outerShdw>
          </a:effectLst>
        </p:spPr>
        <p:txBody>
          <a:bodyPr wrap="none" rtlCol="0">
            <a:spAutoFit/>
          </a:bodyPr>
          <a:lstStyle/>
          <a:p>
            <a:pPr algn="ctr"/>
            <a:r>
              <a:rPr lang="en-US" sz="1600" dirty="0">
                <a:latin typeface="Quattrocento Sans" panose="020B0502050000020003" pitchFamily="34" charset="0"/>
              </a:rPr>
              <a:t>Sensing</a:t>
            </a:r>
          </a:p>
        </p:txBody>
      </p:sp>
      <p:sp>
        <p:nvSpPr>
          <p:cNvPr id="46" name="Right Arrow 13"/>
          <p:cNvSpPr/>
          <p:nvPr/>
        </p:nvSpPr>
        <p:spPr>
          <a:xfrm rot="16200000" flipH="1">
            <a:off x="3084784" y="2463595"/>
            <a:ext cx="303538" cy="244781"/>
          </a:xfrm>
          <a:prstGeom prst="rightArrow">
            <a:avLst/>
          </a:prstGeom>
          <a:solidFill>
            <a:schemeClr val="bg2">
              <a:lumMod val="50000"/>
            </a:schemeClr>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sz="1600" dirty="0">
              <a:latin typeface="Quattrocento Sans" panose="020B0502050000020003" pitchFamily="34" charset="0"/>
            </a:endParaRPr>
          </a:p>
        </p:txBody>
      </p:sp>
      <p:sp>
        <p:nvSpPr>
          <p:cNvPr id="47" name="Right Arrow 14"/>
          <p:cNvSpPr/>
          <p:nvPr/>
        </p:nvSpPr>
        <p:spPr>
          <a:xfrm rot="16200000" flipH="1">
            <a:off x="3087773" y="3138937"/>
            <a:ext cx="303538" cy="244781"/>
          </a:xfrm>
          <a:prstGeom prst="rightArrow">
            <a:avLst/>
          </a:prstGeom>
          <a:solidFill>
            <a:schemeClr val="bg2">
              <a:lumMod val="50000"/>
            </a:schemeClr>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sz="1600" dirty="0">
              <a:latin typeface="Quattrocento Sans" panose="020B0502050000020003" pitchFamily="34" charset="0"/>
            </a:endParaRPr>
          </a:p>
        </p:txBody>
      </p:sp>
      <p:pic>
        <p:nvPicPr>
          <p:cNvPr id="48" name="Picture 47"/>
          <p:cNvPicPr>
            <a:picLocks noChangeAspect="1"/>
          </p:cNvPicPr>
          <p:nvPr/>
        </p:nvPicPr>
        <p:blipFill rotWithShape="1">
          <a:blip r:embed="rId5">
            <a:clrChange>
              <a:clrFrom>
                <a:srgbClr val="FFFFFF"/>
              </a:clrFrom>
              <a:clrTo>
                <a:srgbClr val="FFFFFF">
                  <a:alpha val="0"/>
                </a:srgbClr>
              </a:clrTo>
            </a:clrChange>
          </a:blip>
          <a:srcRect l="17282" t="22009" r="9372" b="27223"/>
          <a:stretch/>
        </p:blipFill>
        <p:spPr>
          <a:xfrm>
            <a:off x="4690726" y="2025824"/>
            <a:ext cx="1494117" cy="446389"/>
          </a:xfrm>
          <a:prstGeom prst="rect">
            <a:avLst/>
          </a:prstGeom>
        </p:spPr>
      </p:pic>
      <p:sp>
        <p:nvSpPr>
          <p:cNvPr id="49" name="TextBox 48"/>
          <p:cNvSpPr txBox="1"/>
          <p:nvPr/>
        </p:nvSpPr>
        <p:spPr>
          <a:xfrm>
            <a:off x="4825197" y="2757879"/>
            <a:ext cx="1050288" cy="307777"/>
          </a:xfrm>
          <a:prstGeom prst="rect">
            <a:avLst/>
          </a:prstGeom>
          <a:noFill/>
        </p:spPr>
        <p:txBody>
          <a:bodyPr wrap="none" rtlCol="0">
            <a:spAutoFit/>
          </a:bodyPr>
          <a:lstStyle/>
          <a:p>
            <a:r>
              <a:rPr lang="en-US" dirty="0" err="1">
                <a:latin typeface="Quattrocento Sans" panose="020B0502050000020003" pitchFamily="34" charset="0"/>
              </a:rPr>
              <a:t>sd_x</a:t>
            </a:r>
            <a:r>
              <a:rPr lang="en-US" dirty="0">
                <a:latin typeface="Quattrocento Sans" panose="020B0502050000020003" pitchFamily="34" charset="0"/>
              </a:rPr>
              <a:t> = 2.36</a:t>
            </a:r>
          </a:p>
        </p:txBody>
      </p:sp>
      <p:sp>
        <p:nvSpPr>
          <p:cNvPr id="50" name="Rectangle 49"/>
          <p:cNvSpPr/>
          <p:nvPr/>
        </p:nvSpPr>
        <p:spPr>
          <a:xfrm>
            <a:off x="4657573" y="3312802"/>
            <a:ext cx="1447832" cy="523220"/>
          </a:xfrm>
          <a:prstGeom prst="rect">
            <a:avLst/>
          </a:prstGeom>
        </p:spPr>
        <p:txBody>
          <a:bodyPr wrap="none">
            <a:spAutoFit/>
          </a:bodyPr>
          <a:lstStyle/>
          <a:p>
            <a:r>
              <a:rPr lang="en-US" dirty="0">
                <a:latin typeface="Quattrocento Sans" panose="020B0502050000020003" pitchFamily="34" charset="0"/>
              </a:rPr>
              <a:t>2.36 &gt; Threshold</a:t>
            </a:r>
          </a:p>
          <a:p>
            <a:r>
              <a:rPr lang="en-US" dirty="0">
                <a:latin typeface="Quattrocento Sans" panose="020B0502050000020003" pitchFamily="34" charset="0"/>
              </a:rPr>
              <a:t>=&gt; “Running”</a:t>
            </a:r>
          </a:p>
        </p:txBody>
      </p:sp>
      <p:sp>
        <p:nvSpPr>
          <p:cNvPr id="51" name="Rectangle 50"/>
          <p:cNvSpPr/>
          <p:nvPr/>
        </p:nvSpPr>
        <p:spPr>
          <a:xfrm>
            <a:off x="1956491" y="1980942"/>
            <a:ext cx="4437530" cy="564455"/>
          </a:xfrm>
          <a:prstGeom prst="rect">
            <a:avLst/>
          </a:prstGeom>
          <a:noFill/>
          <a:ln w="28575">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Quattrocento Sans" panose="020B0502050000020003" pitchFamily="34" charset="0"/>
            </a:endParaRPr>
          </a:p>
        </p:txBody>
      </p:sp>
      <p:sp>
        <p:nvSpPr>
          <p:cNvPr id="52" name="Rectangle 51"/>
          <p:cNvSpPr/>
          <p:nvPr/>
        </p:nvSpPr>
        <p:spPr>
          <a:xfrm>
            <a:off x="1956491" y="2656590"/>
            <a:ext cx="4437530" cy="1290523"/>
          </a:xfrm>
          <a:prstGeom prst="rect">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53" name="TextBox 52"/>
          <p:cNvSpPr txBox="1"/>
          <p:nvPr/>
        </p:nvSpPr>
        <p:spPr>
          <a:xfrm>
            <a:off x="1221008" y="2074395"/>
            <a:ext cx="780983" cy="307777"/>
          </a:xfrm>
          <a:prstGeom prst="rect">
            <a:avLst/>
          </a:prstGeom>
          <a:noFill/>
        </p:spPr>
        <p:txBody>
          <a:bodyPr wrap="none" rtlCol="0">
            <a:spAutoFit/>
          </a:bodyPr>
          <a:lstStyle/>
          <a:p>
            <a:r>
              <a:rPr lang="en-US" b="1" dirty="0">
                <a:solidFill>
                  <a:srgbClr val="FFC000"/>
                </a:solidFill>
                <a:latin typeface="Quattrocento Sans" panose="020B0502050000020003" pitchFamily="34" charset="0"/>
              </a:rPr>
              <a:t>Sensing</a:t>
            </a:r>
          </a:p>
        </p:txBody>
      </p:sp>
      <p:sp>
        <p:nvSpPr>
          <p:cNvPr id="54" name="TextBox 53"/>
          <p:cNvSpPr txBox="1"/>
          <p:nvPr/>
        </p:nvSpPr>
        <p:spPr>
          <a:xfrm>
            <a:off x="962008" y="3142697"/>
            <a:ext cx="1040670" cy="307777"/>
          </a:xfrm>
          <a:prstGeom prst="rect">
            <a:avLst/>
          </a:prstGeom>
          <a:noFill/>
        </p:spPr>
        <p:txBody>
          <a:bodyPr wrap="none" rtlCol="0">
            <a:spAutoFit/>
          </a:bodyPr>
          <a:lstStyle/>
          <a:p>
            <a:r>
              <a:rPr lang="en-US" dirty="0">
                <a:solidFill>
                  <a:schemeClr val="accent1">
                    <a:lumMod val="75000"/>
                  </a:schemeClr>
                </a:solidFill>
                <a:latin typeface="Quattrocento Sans" panose="020B0502050000020003" pitchFamily="34" charset="0"/>
              </a:rPr>
              <a:t>Computing</a:t>
            </a:r>
          </a:p>
        </p:txBody>
      </p:sp>
      <p:sp>
        <p:nvSpPr>
          <p:cNvPr id="5"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6" name="progressBar"/>
          <p:cNvSpPr/>
          <p:nvPr/>
        </p:nvSpPr>
        <p:spPr>
          <a:xfrm>
            <a:off x="0" y="5099050"/>
            <a:ext cx="1418897"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TextBox 6"/>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Tree>
    <p:extLst>
      <p:ext uri="{BB962C8B-B14F-4D97-AF65-F5344CB8AC3E}">
        <p14:creationId xmlns:p14="http://schemas.microsoft.com/office/powerpoint/2010/main" val="17222192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P spid="43" grpId="0" animBg="1"/>
      <p:bldP spid="44" grpId="0" animBg="1"/>
      <p:bldP spid="45" grpId="0" animBg="1"/>
      <p:bldP spid="46" grpId="0" animBg="1"/>
      <p:bldP spid="47" grpId="0" animBg="1"/>
      <p:bldP spid="49" grpId="0"/>
      <p:bldP spid="50" grpId="0"/>
      <p:bldP spid="51" grpId="0" animBg="1"/>
      <p:bldP spid="52" grpId="0" animBg="1"/>
      <p:bldP spid="53" grpId="0"/>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38251" y="922669"/>
            <a:ext cx="4841007" cy="435599"/>
          </a:xfrm>
          <a:prstGeom prst="rect">
            <a:avLst/>
          </a:prstGeom>
        </p:spPr>
        <p:txBody>
          <a:bodyPr lIns="91425" tIns="91425" rIns="91425" bIns="91425" anchor="ctr" anchorCtr="0">
            <a:noAutofit/>
          </a:bodyPr>
          <a:lstStyle/>
          <a:p>
            <a:r>
              <a:rPr lang="en-US" dirty="0"/>
              <a:t>Problem: High sensing cost</a:t>
            </a:r>
            <a:endParaRPr lang="en" dirty="0">
              <a:highlight>
                <a:srgbClr val="FFCD00"/>
              </a:highlight>
            </a:endParaRPr>
          </a:p>
        </p:txBody>
      </p:sp>
      <p:cxnSp>
        <p:nvCxnSpPr>
          <p:cNvPr id="9" name="Shape 124"/>
          <p:cNvCxnSpPr>
            <a:cxnSpLocks/>
          </p:cNvCxnSpPr>
          <p:nvPr/>
        </p:nvCxnSpPr>
        <p:spPr>
          <a:xfrm>
            <a:off x="3725839" y="1136466"/>
            <a:ext cx="4321254" cy="0"/>
          </a:xfrm>
          <a:prstGeom prst="straightConnector1">
            <a:avLst/>
          </a:prstGeom>
          <a:noFill/>
          <a:ln w="9525" cap="flat" cmpd="sng">
            <a:solidFill>
              <a:srgbClr val="CCCCCC"/>
            </a:solidFill>
            <a:prstDash val="solid"/>
            <a:round/>
            <a:headEnd type="none" w="lg" len="lg"/>
            <a:tailEnd type="none" w="lg" len="lg"/>
          </a:ln>
        </p:spPr>
      </p:cxnSp>
      <p:cxnSp>
        <p:nvCxnSpPr>
          <p:cNvPr id="11" name="Shape 124"/>
          <p:cNvCxnSpPr>
            <a:cxnSpLocks/>
            <a:endCxn id="111" idx="1"/>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grpSp>
        <p:nvGrpSpPr>
          <p:cNvPr id="2" name="Group 1"/>
          <p:cNvGrpSpPr/>
          <p:nvPr/>
        </p:nvGrpSpPr>
        <p:grpSpPr>
          <a:xfrm>
            <a:off x="1152302" y="1255014"/>
            <a:ext cx="4300297" cy="2375315"/>
            <a:chOff x="1074236" y="1283589"/>
            <a:chExt cx="4300297" cy="2375315"/>
          </a:xfrm>
        </p:grpSpPr>
        <p:pic>
          <p:nvPicPr>
            <p:cNvPr id="24" name="Content Placeholder 4"/>
            <p:cNvPicPr>
              <a:picLocks noChangeAspect="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t="-3828" r="33395" b="32041"/>
            <a:stretch/>
          </p:blipFill>
          <p:spPr>
            <a:xfrm>
              <a:off x="1074236" y="1283589"/>
              <a:ext cx="4300297" cy="2375315"/>
            </a:xfrm>
            <a:prstGeom prst="rect">
              <a:avLst/>
            </a:prstGeom>
            <a:noFill/>
            <a:ln>
              <a:noFill/>
            </a:ln>
          </p:spPr>
        </p:pic>
        <p:sp>
          <p:nvSpPr>
            <p:cNvPr id="25" name="Rectangle 24"/>
            <p:cNvSpPr/>
            <p:nvPr/>
          </p:nvSpPr>
          <p:spPr>
            <a:xfrm>
              <a:off x="1310972" y="2179710"/>
              <a:ext cx="4036374" cy="467190"/>
            </a:xfrm>
            <a:prstGeom prst="rect">
              <a:avLst/>
            </a:prstGeom>
            <a:noFill/>
            <a:ln w="28575">
              <a:solidFill>
                <a:srgbClr val="FFC000"/>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Quattrocento Sans" panose="020B0502050000020003" pitchFamily="34" charset="0"/>
              </a:endParaRPr>
            </a:p>
          </p:txBody>
        </p:sp>
      </p:grpSp>
      <p:sp>
        <p:nvSpPr>
          <p:cNvPr id="27" name="Subtitle 2"/>
          <p:cNvSpPr txBox="1">
            <a:spLocks/>
          </p:cNvSpPr>
          <p:nvPr/>
        </p:nvSpPr>
        <p:spPr>
          <a:xfrm>
            <a:off x="333375" y="3487738"/>
            <a:ext cx="8590548" cy="165576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solidFill>
                  <a:srgbClr val="000000"/>
                </a:solidFill>
                <a:highlight>
                  <a:srgbClr val="FFCD00"/>
                </a:highlight>
                <a:latin typeface="Quattrocento Sans"/>
                <a:ea typeface="Quattrocento Sans"/>
                <a:cs typeface="Quattrocento Sans"/>
                <a:sym typeface="Quattrocento Sans"/>
              </a:rPr>
              <a:t>The cost of sensing dominates </a:t>
            </a:r>
            <a:r>
              <a:rPr lang="en-US" dirty="0">
                <a:latin typeface="Quattrocento Sans" panose="020B0502050000020003" charset="0"/>
              </a:rPr>
              <a:t>the power consumption</a:t>
            </a:r>
          </a:p>
          <a:p>
            <a:r>
              <a:rPr lang="en-US" dirty="0">
                <a:latin typeface="Quattrocento Sans" panose="020B0502050000020003" charset="0"/>
              </a:rPr>
              <a:t>Computational offloading does not help with sensing</a:t>
            </a:r>
          </a:p>
        </p:txBody>
      </p:sp>
      <p:sp>
        <p:nvSpPr>
          <p:cNvPr id="6"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progressBar"/>
          <p:cNvSpPr/>
          <p:nvPr/>
        </p:nvSpPr>
        <p:spPr>
          <a:xfrm>
            <a:off x="0" y="5099050"/>
            <a:ext cx="1655379"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8" name="TextBox 7"/>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Tree>
    <p:extLst>
      <p:ext uri="{BB962C8B-B14F-4D97-AF65-F5344CB8AC3E}">
        <p14:creationId xmlns:p14="http://schemas.microsoft.com/office/powerpoint/2010/main" val="21655544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38250" y="922669"/>
            <a:ext cx="6162549" cy="435599"/>
          </a:xfrm>
          <a:prstGeom prst="rect">
            <a:avLst/>
          </a:prstGeom>
        </p:spPr>
        <p:txBody>
          <a:bodyPr lIns="91425" tIns="91425" rIns="91425" bIns="91425" anchor="ctr" anchorCtr="0">
            <a:noAutofit/>
          </a:bodyPr>
          <a:lstStyle/>
          <a:p>
            <a:r>
              <a:rPr lang="en-US" dirty="0"/>
              <a:t>One Solution: Wearable Hardware Improvement</a:t>
            </a:r>
            <a:endParaRPr lang="en" dirty="0">
              <a:highlight>
                <a:srgbClr val="FFCD00"/>
              </a:highlight>
            </a:endParaRPr>
          </a:p>
        </p:txBody>
      </p:sp>
      <p:sp>
        <p:nvSpPr>
          <p:cNvPr id="10" name="Shape 112"/>
          <p:cNvSpPr txBox="1">
            <a:spLocks noGrp="1"/>
          </p:cNvSpPr>
          <p:nvPr>
            <p:ph type="body" idx="1"/>
          </p:nvPr>
        </p:nvSpPr>
        <p:spPr>
          <a:xfrm>
            <a:off x="238250" y="1616470"/>
            <a:ext cx="6809700" cy="3112200"/>
          </a:xfrm>
          <a:prstGeom prst="rect">
            <a:avLst/>
          </a:prstGeom>
        </p:spPr>
        <p:txBody>
          <a:bodyPr lIns="91425" tIns="91425" rIns="91425" bIns="91425" anchor="t" anchorCtr="0">
            <a:noAutofit/>
          </a:bodyPr>
          <a:lstStyle/>
          <a:p>
            <a:pPr marL="571500" indent="-342900">
              <a:spcBef>
                <a:spcPts val="0"/>
              </a:spcBef>
              <a:buClrTx/>
              <a:buFont typeface="Quattrocento Sans" panose="020B0502050000020003" charset="0"/>
              <a:buChar char="+"/>
            </a:pPr>
            <a:r>
              <a:rPr lang="en-US" sz="2000" dirty="0">
                <a:latin typeface="Quattrocento Sans" panose="020B0502050000020003" charset="0"/>
                <a:cs typeface="Calibri Light" panose="020F0302020204030204" pitchFamily="34" charset="0"/>
              </a:rPr>
              <a:t>Energy efficient</a:t>
            </a:r>
          </a:p>
          <a:p>
            <a:pPr marL="228600">
              <a:spcBef>
                <a:spcPts val="0"/>
              </a:spcBef>
              <a:buClrTx/>
              <a:buNone/>
            </a:pPr>
            <a:r>
              <a:rPr lang="en-US" sz="2000" dirty="0">
                <a:latin typeface="Quattrocento Sans" panose="020B0502050000020003" charset="0"/>
                <a:cs typeface="Calibri Light" panose="020F0302020204030204" pitchFamily="34" charset="0"/>
              </a:rPr>
              <a:t>     (main CPU can sleep)</a:t>
            </a:r>
          </a:p>
          <a:p>
            <a:pPr marL="571500" lvl="0" indent="-342900">
              <a:spcBef>
                <a:spcPts val="0"/>
              </a:spcBef>
              <a:buClrTx/>
              <a:buFont typeface="Quattrocento Sans" panose="020B0502050000020003" charset="0"/>
              <a:buChar char="+"/>
            </a:pPr>
            <a:r>
              <a:rPr lang="en-US" sz="2000" dirty="0">
                <a:latin typeface="Quattrocento Sans" panose="020B0502050000020003" charset="0"/>
                <a:cs typeface="Calibri Light" panose="020F0302020204030204" pitchFamily="34" charset="0"/>
              </a:rPr>
              <a:t>Fast</a:t>
            </a:r>
          </a:p>
          <a:p>
            <a:pPr marL="228600" lvl="0">
              <a:spcBef>
                <a:spcPts val="0"/>
              </a:spcBef>
              <a:buClrTx/>
              <a:buNone/>
            </a:pPr>
            <a:r>
              <a:rPr lang="en-US" sz="2000" dirty="0">
                <a:latin typeface="Quattrocento Sans" panose="020B0502050000020003" charset="0"/>
                <a:cs typeface="Calibri Light" panose="020F0302020204030204" pitchFamily="34" charset="0"/>
              </a:rPr>
              <a:t>     (specialized hardware)</a:t>
            </a:r>
          </a:p>
          <a:p>
            <a:pPr marL="228600">
              <a:spcBef>
                <a:spcPts val="0"/>
              </a:spcBef>
              <a:buClrTx/>
              <a:buNone/>
            </a:pPr>
            <a:endParaRPr lang="en-US" sz="2000" dirty="0">
              <a:latin typeface="Quattrocento Sans" panose="020B0502050000020003" charset="0"/>
              <a:cs typeface="Calibri Light" panose="020F0302020204030204" pitchFamily="34" charset="0"/>
            </a:endParaRPr>
          </a:p>
          <a:p>
            <a:pPr marL="571500" lvl="0" indent="-342900">
              <a:spcBef>
                <a:spcPts val="0"/>
              </a:spcBef>
              <a:buClrTx/>
              <a:buFont typeface="Quattrocento Sans" panose="020B0502050000020003" charset="0"/>
              <a:buChar char="-"/>
            </a:pPr>
            <a:r>
              <a:rPr lang="en-US" sz="2000" dirty="0">
                <a:latin typeface="Quattrocento Sans" panose="020B0502050000020003" charset="0"/>
                <a:cs typeface="Calibri Light" panose="020F0302020204030204" pitchFamily="34" charset="0"/>
              </a:rPr>
              <a:t>Not scalable</a:t>
            </a:r>
          </a:p>
          <a:p>
            <a:pPr marL="228600">
              <a:spcBef>
                <a:spcPts val="0"/>
              </a:spcBef>
              <a:buClrTx/>
              <a:buNone/>
            </a:pPr>
            <a:r>
              <a:rPr lang="en-US" dirty="0">
                <a:latin typeface="Quattrocento Sans" panose="020B0502050000020003" charset="0"/>
                <a:cs typeface="Calibri Light" panose="020F0302020204030204" pitchFamily="34" charset="0"/>
              </a:rPr>
              <a:t>    (</a:t>
            </a:r>
            <a:r>
              <a:rPr lang="en-US" sz="2000" dirty="0">
                <a:latin typeface="Quattrocento Sans" panose="020B0502050000020003" charset="0"/>
                <a:cs typeface="Calibri Light" panose="020F0302020204030204" pitchFamily="34" charset="0"/>
              </a:rPr>
              <a:t>limited to a few activities)</a:t>
            </a:r>
          </a:p>
          <a:p>
            <a:pPr marL="571500" indent="-342900">
              <a:spcBef>
                <a:spcPts val="0"/>
              </a:spcBef>
              <a:buClrTx/>
              <a:buFont typeface="Quattrocento Sans" panose="020B0502050000020003" charset="0"/>
              <a:buChar char="-"/>
            </a:pPr>
            <a:r>
              <a:rPr lang="en-US" sz="2000" dirty="0">
                <a:latin typeface="Quattrocento Sans" panose="020B0502050000020003" charset="0"/>
                <a:cs typeface="Calibri Light" panose="020F0302020204030204" pitchFamily="34" charset="0"/>
              </a:rPr>
              <a:t>Long development cycles</a:t>
            </a:r>
          </a:p>
          <a:p>
            <a:pPr marL="228600">
              <a:spcBef>
                <a:spcPts val="0"/>
              </a:spcBef>
              <a:buClrTx/>
              <a:buNone/>
            </a:pPr>
            <a:r>
              <a:rPr lang="en-US" sz="2000" dirty="0">
                <a:latin typeface="Quattrocento Sans" panose="020B0502050000020003" charset="0"/>
                <a:cs typeface="Calibri Light" panose="020F0302020204030204" pitchFamily="34" charset="0"/>
              </a:rPr>
              <a:t>     (simulation, ASIC design, verification, </a:t>
            </a:r>
            <a:r>
              <a:rPr lang="en-US" sz="2000" dirty="0" err="1">
                <a:latin typeface="Quattrocento Sans" panose="020B0502050000020003" charset="0"/>
                <a:cs typeface="Calibri Light" panose="020F0302020204030204" pitchFamily="34" charset="0"/>
              </a:rPr>
              <a:t>tapeout</a:t>
            </a:r>
            <a:r>
              <a:rPr lang="en-US" sz="2000" dirty="0">
                <a:latin typeface="Quattrocento Sans" panose="020B0502050000020003" charset="0"/>
                <a:cs typeface="Calibri Light" panose="020F0302020204030204" pitchFamily="34" charset="0"/>
              </a:rPr>
              <a:t>…)</a:t>
            </a:r>
            <a:endParaRPr sz="2000" dirty="0">
              <a:latin typeface="Quattrocento Sans" panose="020B0502050000020003" charset="0"/>
              <a:cs typeface="Calibri Light" panose="020F0302020204030204" pitchFamily="34" charset="0"/>
            </a:endParaRPr>
          </a:p>
          <a:p>
            <a:pPr>
              <a:spcBef>
                <a:spcPts val="0"/>
              </a:spcBef>
              <a:buClr>
                <a:schemeClr val="dk1"/>
              </a:buClr>
              <a:buSzPct val="45833"/>
              <a:buNone/>
            </a:pPr>
            <a:endParaRPr lang="en" sz="2000" dirty="0">
              <a:latin typeface="Quattrocento Sans" panose="020B0502050000020003" charset="0"/>
              <a:cs typeface="Calibri Light" panose="020F0302020204030204" pitchFamily="34" charset="0"/>
            </a:endParaRPr>
          </a:p>
          <a:p>
            <a:pPr>
              <a:spcBef>
                <a:spcPts val="0"/>
              </a:spcBef>
              <a:buNone/>
            </a:pPr>
            <a:endParaRPr sz="2000" dirty="0">
              <a:latin typeface="Quattrocento Sans" panose="020B0502050000020003" charset="0"/>
              <a:cs typeface="Calibri Light" panose="020F0302020204030204" pitchFamily="34" charset="0"/>
            </a:endParaRPr>
          </a:p>
        </p:txBody>
      </p:sp>
      <p:cxnSp>
        <p:nvCxnSpPr>
          <p:cNvPr id="9" name="Shape 124"/>
          <p:cNvCxnSpPr>
            <a:cxnSpLocks/>
          </p:cNvCxnSpPr>
          <p:nvPr/>
        </p:nvCxnSpPr>
        <p:spPr>
          <a:xfrm>
            <a:off x="6254803" y="1136466"/>
            <a:ext cx="1792290" cy="0"/>
          </a:xfrm>
          <a:prstGeom prst="straightConnector1">
            <a:avLst/>
          </a:prstGeom>
          <a:noFill/>
          <a:ln w="9525" cap="flat" cmpd="sng">
            <a:solidFill>
              <a:srgbClr val="CCCCCC"/>
            </a:solidFill>
            <a:prstDash val="solid"/>
            <a:round/>
            <a:headEnd type="none" w="lg" len="lg"/>
            <a:tailEnd type="none" w="lg" len="lg"/>
          </a:ln>
        </p:spPr>
      </p:cxnSp>
      <p:cxnSp>
        <p:nvCxnSpPr>
          <p:cNvPr id="11" name="Shape 124"/>
          <p:cNvCxnSpPr>
            <a:cxnSpLocks/>
            <a:endCxn id="111" idx="1"/>
          </p:cNvCxnSpPr>
          <p:nvPr/>
        </p:nvCxnSpPr>
        <p:spPr>
          <a:xfrm>
            <a:off x="-193559" y="1136466"/>
            <a:ext cx="431809" cy="4003"/>
          </a:xfrm>
          <a:prstGeom prst="straightConnector1">
            <a:avLst/>
          </a:prstGeom>
          <a:noFill/>
          <a:ln w="9525" cap="flat" cmpd="sng">
            <a:solidFill>
              <a:srgbClr val="CCCCCC"/>
            </a:solidFill>
            <a:prstDash val="solid"/>
            <a:round/>
            <a:headEnd type="none" w="lg" len="lg"/>
            <a:tailEnd type="none" w="lg" len="lg"/>
          </a:ln>
        </p:spPr>
      </p:cxnSp>
      <p:sp>
        <p:nvSpPr>
          <p:cNvPr id="5"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6" name="progressBar"/>
          <p:cNvSpPr/>
          <p:nvPr/>
        </p:nvSpPr>
        <p:spPr>
          <a:xfrm>
            <a:off x="0" y="5099050"/>
            <a:ext cx="1891862"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TextBox 6"/>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Tree>
    <p:extLst>
      <p:ext uri="{BB962C8B-B14F-4D97-AF65-F5344CB8AC3E}">
        <p14:creationId xmlns:p14="http://schemas.microsoft.com/office/powerpoint/2010/main" val="41751917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38251" y="922669"/>
            <a:ext cx="5847504" cy="435599"/>
          </a:xfrm>
          <a:prstGeom prst="rect">
            <a:avLst/>
          </a:prstGeom>
        </p:spPr>
        <p:txBody>
          <a:bodyPr lIns="91425" tIns="91425" rIns="91425" bIns="91425" anchor="ctr" anchorCtr="0">
            <a:noAutofit/>
          </a:bodyPr>
          <a:lstStyle/>
          <a:p>
            <a:r>
              <a:rPr lang="en-US" dirty="0"/>
              <a:t>Ideal Solution</a:t>
            </a:r>
            <a:endParaRPr lang="en" dirty="0">
              <a:highlight>
                <a:srgbClr val="FFCD00"/>
              </a:highlight>
            </a:endParaRPr>
          </a:p>
        </p:txBody>
      </p:sp>
      <p:sp>
        <p:nvSpPr>
          <p:cNvPr id="10" name="Shape 112"/>
          <p:cNvSpPr txBox="1">
            <a:spLocks noGrp="1"/>
          </p:cNvSpPr>
          <p:nvPr>
            <p:ph type="body" idx="1"/>
          </p:nvPr>
        </p:nvSpPr>
        <p:spPr>
          <a:xfrm>
            <a:off x="238250" y="1616470"/>
            <a:ext cx="6809700" cy="3112200"/>
          </a:xfrm>
          <a:prstGeom prst="rect">
            <a:avLst/>
          </a:prstGeom>
        </p:spPr>
        <p:txBody>
          <a:bodyPr lIns="91425" tIns="91425" rIns="91425" bIns="91425" anchor="t" anchorCtr="0">
            <a:noAutofit/>
          </a:bodyPr>
          <a:lstStyle/>
          <a:p>
            <a:pPr marL="571500" indent="-342900">
              <a:spcBef>
                <a:spcPts val="0"/>
              </a:spcBef>
              <a:buClrTx/>
              <a:buFont typeface="Quattrocento Sans" panose="020B0502050000020003" charset="0"/>
              <a:buChar char="+"/>
            </a:pPr>
            <a:r>
              <a:rPr lang="en-US" sz="2000" dirty="0">
                <a:latin typeface="Quattrocento Sans" panose="020B0502050000020003" charset="0"/>
                <a:cs typeface="Calibri Light" panose="020F0302020204030204" pitchFamily="34" charset="0"/>
              </a:rPr>
              <a:t>Energy efficient</a:t>
            </a:r>
          </a:p>
          <a:p>
            <a:pPr marL="571500" lvl="0" indent="-342900">
              <a:spcBef>
                <a:spcPts val="0"/>
              </a:spcBef>
              <a:buClrTx/>
              <a:buFont typeface="Quattrocento Sans" panose="020B0502050000020003" charset="0"/>
              <a:buChar char="+"/>
            </a:pPr>
            <a:r>
              <a:rPr lang="en-US" sz="2000" dirty="0">
                <a:latin typeface="Quattrocento Sans" panose="020B0502050000020003" charset="0"/>
                <a:cs typeface="Calibri Light" panose="020F0302020204030204" pitchFamily="34" charset="0"/>
              </a:rPr>
              <a:t>Fast</a:t>
            </a:r>
          </a:p>
          <a:p>
            <a:pPr marL="571500" lvl="0" indent="-342900">
              <a:spcBef>
                <a:spcPts val="0"/>
              </a:spcBef>
              <a:buClrTx/>
              <a:buFont typeface="Quattrocento Sans" panose="020B0502050000020003" charset="0"/>
              <a:buChar char="+"/>
            </a:pPr>
            <a:endParaRPr lang="en-US" sz="2000" dirty="0">
              <a:latin typeface="Quattrocento Sans" panose="020B0502050000020003" charset="0"/>
              <a:cs typeface="Calibri Light" panose="020F0302020204030204" pitchFamily="34" charset="0"/>
            </a:endParaRPr>
          </a:p>
          <a:p>
            <a:pPr marL="571500" lvl="0" indent="-342900">
              <a:spcBef>
                <a:spcPts val="0"/>
              </a:spcBef>
              <a:buClrTx/>
              <a:buFont typeface="Quattrocento Sans" panose="020B0502050000020003" charset="0"/>
              <a:buChar char="+"/>
            </a:pPr>
            <a:r>
              <a:rPr lang="en-US" sz="2000" dirty="0">
                <a:latin typeface="Quattrocento Sans" panose="020B0502050000020003" charset="0"/>
                <a:cs typeface="Calibri Light" panose="020F0302020204030204" pitchFamily="34" charset="0"/>
              </a:rPr>
              <a:t>Scalable for any sensing app</a:t>
            </a:r>
          </a:p>
          <a:p>
            <a:pPr marL="571500" lvl="0" indent="-342900">
              <a:spcBef>
                <a:spcPts val="0"/>
              </a:spcBef>
              <a:buClrTx/>
              <a:buFont typeface="Quattrocento Sans" panose="020B0502050000020003" charset="0"/>
              <a:buChar char="+"/>
            </a:pPr>
            <a:endParaRPr lang="en-US" sz="2000" dirty="0">
              <a:latin typeface="Quattrocento Sans" panose="020B0502050000020003" charset="0"/>
              <a:cs typeface="Calibri Light" panose="020F0302020204030204" pitchFamily="34" charset="0"/>
            </a:endParaRPr>
          </a:p>
          <a:p>
            <a:pPr marL="571500" lvl="0" indent="-342900">
              <a:spcBef>
                <a:spcPts val="0"/>
              </a:spcBef>
              <a:buClrTx/>
              <a:buFont typeface="Quattrocento Sans" panose="020B0502050000020003" charset="0"/>
              <a:buChar char="+"/>
            </a:pPr>
            <a:r>
              <a:rPr lang="en-US" sz="2000" dirty="0">
                <a:latin typeface="Quattrocento Sans" panose="020B0502050000020003" charset="0"/>
                <a:cs typeface="Calibri Light" panose="020F0302020204030204" pitchFamily="34" charset="0"/>
              </a:rPr>
              <a:t>Easy to deploy</a:t>
            </a:r>
          </a:p>
          <a:p>
            <a:pPr marL="571500" lvl="0" indent="-342900">
              <a:spcBef>
                <a:spcPts val="0"/>
              </a:spcBef>
              <a:buClrTx/>
              <a:buFont typeface="Quattrocento Sans" panose="020B0502050000020003" charset="0"/>
              <a:buChar char="+"/>
            </a:pPr>
            <a:r>
              <a:rPr lang="en-US" sz="2000" dirty="0">
                <a:latin typeface="Quattrocento Sans" panose="020B0502050000020003" charset="0"/>
                <a:cs typeface="Calibri Light" panose="020F0302020204030204" pitchFamily="34" charset="0"/>
              </a:rPr>
              <a:t>Easy to adapt to existing apps</a:t>
            </a:r>
            <a:endParaRPr lang="en" sz="2000" dirty="0">
              <a:latin typeface="Quattrocento Sans" panose="020B0502050000020003" charset="0"/>
              <a:cs typeface="Calibri Light" panose="020F0302020204030204" pitchFamily="34" charset="0"/>
            </a:endParaRPr>
          </a:p>
          <a:p>
            <a:pPr>
              <a:spcBef>
                <a:spcPts val="0"/>
              </a:spcBef>
              <a:buNone/>
            </a:pPr>
            <a:endParaRPr sz="2000" dirty="0">
              <a:latin typeface="Quattrocento Sans" panose="020B0502050000020003" charset="0"/>
              <a:cs typeface="Calibri Light" panose="020F0302020204030204" pitchFamily="34" charset="0"/>
            </a:endParaRPr>
          </a:p>
        </p:txBody>
      </p:sp>
      <p:cxnSp>
        <p:nvCxnSpPr>
          <p:cNvPr id="9" name="Shape 124"/>
          <p:cNvCxnSpPr>
            <a:cxnSpLocks/>
          </p:cNvCxnSpPr>
          <p:nvPr/>
        </p:nvCxnSpPr>
        <p:spPr>
          <a:xfrm>
            <a:off x="2120793" y="1136466"/>
            <a:ext cx="5926300" cy="0"/>
          </a:xfrm>
          <a:prstGeom prst="straightConnector1">
            <a:avLst/>
          </a:prstGeom>
          <a:noFill/>
          <a:ln w="9525" cap="flat" cmpd="sng">
            <a:solidFill>
              <a:srgbClr val="CCCCCC"/>
            </a:solidFill>
            <a:prstDash val="solid"/>
            <a:round/>
            <a:headEnd type="none" w="lg" len="lg"/>
            <a:tailEnd type="none" w="lg" len="lg"/>
          </a:ln>
        </p:spPr>
      </p:cxnSp>
      <p:cxnSp>
        <p:nvCxnSpPr>
          <p:cNvPr id="11" name="Shape 124"/>
          <p:cNvCxnSpPr>
            <a:cxnSpLocks/>
            <a:endCxn id="111" idx="1"/>
          </p:cNvCxnSpPr>
          <p:nvPr/>
        </p:nvCxnSpPr>
        <p:spPr>
          <a:xfrm>
            <a:off x="-193559" y="1136466"/>
            <a:ext cx="431810" cy="4003"/>
          </a:xfrm>
          <a:prstGeom prst="straightConnector1">
            <a:avLst/>
          </a:prstGeom>
          <a:noFill/>
          <a:ln w="9525" cap="flat" cmpd="sng">
            <a:solidFill>
              <a:srgbClr val="CCCCCC"/>
            </a:solidFill>
            <a:prstDash val="solid"/>
            <a:round/>
            <a:headEnd type="none" w="lg" len="lg"/>
            <a:tailEnd type="none" w="lg" len="lg"/>
          </a:ln>
        </p:spPr>
      </p:cxnSp>
      <p:sp>
        <p:nvSpPr>
          <p:cNvPr id="5" name="progressBarBackground"/>
          <p:cNvSpPr/>
          <p:nvPr/>
        </p:nvSpPr>
        <p:spPr>
          <a:xfrm>
            <a:off x="0" y="5099050"/>
            <a:ext cx="6858000" cy="4445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6" name="progressBar"/>
          <p:cNvSpPr/>
          <p:nvPr/>
        </p:nvSpPr>
        <p:spPr>
          <a:xfrm>
            <a:off x="0" y="5099050"/>
            <a:ext cx="2128345" cy="44450"/>
          </a:xfrm>
          <a:prstGeom prst="rect">
            <a:avLst/>
          </a:prstGeom>
          <a:solidFill>
            <a:srgbClr val="063F94"/>
          </a:solidFill>
          <a:ln>
            <a:solidFill>
              <a:srgbClr val="063F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ttrocento Sans" panose="020B0502050000020003" pitchFamily="34" charset="0"/>
            </a:endParaRPr>
          </a:p>
        </p:txBody>
      </p:sp>
      <p:sp>
        <p:nvSpPr>
          <p:cNvPr id="7" name="TextBox 6"/>
          <p:cNvSpPr txBox="1"/>
          <p:nvPr/>
        </p:nvSpPr>
        <p:spPr>
          <a:xfrm>
            <a:off x="6223000" y="4851400"/>
            <a:ext cx="1270000" cy="307777"/>
          </a:xfrm>
          <a:prstGeom prst="rect">
            <a:avLst/>
          </a:prstGeom>
          <a:noFill/>
        </p:spPr>
        <p:txBody>
          <a:bodyPr vert="horz" rtlCol="0">
            <a:spAutoFit/>
          </a:bodyPr>
          <a:lstStyle/>
          <a:p>
            <a:endParaRPr lang="en-US" dirty="0">
              <a:latin typeface="Quattrocento Sans" panose="020B0502050000020003" pitchFamily="34" charset="0"/>
            </a:endParaRPr>
          </a:p>
        </p:txBody>
      </p:sp>
    </p:spTree>
    <p:extLst>
      <p:ext uri="{BB962C8B-B14F-4D97-AF65-F5344CB8AC3E}">
        <p14:creationId xmlns:p14="http://schemas.microsoft.com/office/powerpoint/2010/main" val="16317869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6|0.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6926</TotalTime>
  <Words>2112</Words>
  <Application>Microsoft Macintosh PowerPoint</Application>
  <PresentationFormat>Custom</PresentationFormat>
  <Paragraphs>491</Paragraphs>
  <Slides>34</Slides>
  <Notes>32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37" baseType="lpstr">
      <vt:lpstr>Office Theme</vt:lpstr>
      <vt:lpstr>1_Office Theme</vt:lpstr>
      <vt:lpstr>Equation</vt:lpstr>
      <vt:lpstr>Telepath: Sensory Offloading for Wearable Devices</vt:lpstr>
      <vt:lpstr>Scope</vt:lpstr>
      <vt:lpstr>Continuous-Sensing Wearable Apps for Activity Tracking</vt:lpstr>
      <vt:lpstr>Today’s wearable devices</vt:lpstr>
      <vt:lpstr>Continuous Sensing Wearable Apps</vt:lpstr>
      <vt:lpstr>Problem: High sensing cost</vt:lpstr>
      <vt:lpstr>Problem: High sensing cost</vt:lpstr>
      <vt:lpstr>One Solution: Wearable Hardware Improvement</vt:lpstr>
      <vt:lpstr>Ideal Solution</vt:lpstr>
      <vt:lpstr>Our Solution: Offload Sensing + Computing</vt:lpstr>
      <vt:lpstr>Solution: Let Phone Emulate Watch</vt:lpstr>
      <vt:lpstr>Solution: Let Phone Emulate Watch</vt:lpstr>
      <vt:lpstr>Solution: Let Phone Emulate Watch</vt:lpstr>
      <vt:lpstr>Solution: Let Phone Emulate Watch</vt:lpstr>
      <vt:lpstr>Solution: Let Phone Emulate Watch</vt:lpstr>
      <vt:lpstr>Design Considerations</vt:lpstr>
      <vt:lpstr>Telepath Framework</vt:lpstr>
      <vt:lpstr>Telepath Framework</vt:lpstr>
      <vt:lpstr>Telepath Predictor</vt:lpstr>
      <vt:lpstr>Telepath Predictor</vt:lpstr>
      <vt:lpstr>Transfer Function Modeling (TFM)</vt:lpstr>
      <vt:lpstr>Telepath Predictor</vt:lpstr>
      <vt:lpstr>Data Clustering</vt:lpstr>
      <vt:lpstr>Training Pipeline</vt:lpstr>
      <vt:lpstr>Evaluation</vt:lpstr>
      <vt:lpstr>Evaluation: Accuracy</vt:lpstr>
      <vt:lpstr>Evaluation: Power</vt:lpstr>
      <vt:lpstr>Conclusion</vt:lpstr>
      <vt:lpstr>Thanks!</vt:lpstr>
      <vt:lpstr>Backup Slides</vt:lpstr>
      <vt:lpstr>Telepath Deployment:  Code Example</vt:lpstr>
      <vt:lpstr>Evaluation: Accuracy in Activity Recognition</vt:lpstr>
      <vt:lpstr>Impact on Latency</vt:lpstr>
      <vt:lpstr>Credits for template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Telepath: Predicting Sensory Data and Extending Battery Life  for Wearable Devices</dc:title>
  <dc:creator>Songchun Fan</dc:creator>
  <cp:lastModifiedBy>Songchun Fan</cp:lastModifiedBy>
  <cp:revision>89</cp:revision>
  <dcterms:modified xsi:type="dcterms:W3CDTF">2017-02-21T22:49:48Z</dcterms:modified>
</cp:coreProperties>
</file>