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86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9" r:id="rId41"/>
    <p:sldId id="300" r:id="rId42"/>
  </p:sldIdLst>
  <p:sldSz cx="9144000" cy="5143500" type="screen16x9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32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06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428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496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200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18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546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70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855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389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627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BBBC2-B1EB-4647-A9E6-DDF72EBB0857}" type="datetimeFigureOut">
              <a:rPr lang="ca-ES" smtClean="0"/>
              <a:t>21/04/2016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3D0A-2BC5-409B-8894-DA82BD32A9D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256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pguardiola.com/blog/clean-architecture-part-2/" TargetMode="External"/><Relationship Id="rId3" Type="http://schemas.openxmlformats.org/officeDocument/2006/relationships/hyperlink" Target="https://blog.8thlight.com/uncle-bob/2012/08/13/the-clean-architecture.html" TargetMode="External"/><Relationship Id="rId7" Type="http://schemas.openxmlformats.org/officeDocument/2006/relationships/hyperlink" Target="http://pguardiola.com/blog/clean-architecture-part-1/" TargetMode="External"/><Relationship Id="rId2" Type="http://schemas.openxmlformats.org/officeDocument/2006/relationships/hyperlink" Target="https://www.youtube.com/watch?v=Nsjsiz2A9m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rnandocejas.com/2014/09/03/architecting-android-the-clean-way" TargetMode="External"/><Relationship Id="rId5" Type="http://schemas.openxmlformats.org/officeDocument/2006/relationships/hyperlink" Target="http://www.slideshare.net/flipper83/forgetting-android-v2" TargetMode="External"/><Relationship Id="rId4" Type="http://schemas.openxmlformats.org/officeDocument/2006/relationships/hyperlink" Target="https://www.youtube.com/watch?v=ROdIvrLL1ao" TargetMode="External"/><Relationship Id="rId9" Type="http://schemas.openxmlformats.org/officeDocument/2006/relationships/hyperlink" Target="http://www.tempos21.com/web/blog/introduccion-clean-architec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 err="1">
                <a:solidFill>
                  <a:schemeClr val="bg1"/>
                </a:solidFill>
              </a:rPr>
              <a:t>m</a:t>
            </a:r>
            <a:r>
              <a:rPr lang="es-ES" sz="3100" dirty="0" err="1" smtClean="0">
                <a:solidFill>
                  <a:schemeClr val="bg1"/>
                </a:solidFill>
              </a:rPr>
              <a:t>y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life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before</a:t>
            </a:r>
            <a:r>
              <a:rPr lang="es-ES" sz="3100" dirty="0" smtClean="0">
                <a:solidFill>
                  <a:schemeClr val="bg1"/>
                </a:solidFill>
              </a:rPr>
              <a:t> and </a:t>
            </a:r>
            <a:r>
              <a:rPr lang="es-ES" sz="3100" dirty="0" err="1" smtClean="0">
                <a:solidFill>
                  <a:schemeClr val="bg1"/>
                </a:solidFill>
              </a:rPr>
              <a:t>after</a:t>
            </a:r>
            <a:r>
              <a:rPr lang="es-ES" sz="3100" dirty="0" smtClean="0">
                <a:solidFill>
                  <a:schemeClr val="bg1"/>
                </a:solidFill>
              </a:rPr>
              <a:t> </a:t>
            </a:r>
            <a:r>
              <a:rPr lang="es-ES" sz="3100" dirty="0" err="1" smtClean="0">
                <a:solidFill>
                  <a:schemeClr val="bg1"/>
                </a:solidFill>
              </a:rPr>
              <a:t>meeting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CLEAN ARCHITECTURE</a:t>
            </a:r>
            <a:endParaRPr lang="ca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0" y="2571750"/>
            <a:ext cx="91440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solidFill>
                  <a:schemeClr val="bg1"/>
                </a:solidFill>
              </a:rPr>
              <a:t>Robert C. Martin</a:t>
            </a:r>
          </a:p>
          <a:p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smtClean="0">
                <a:solidFill>
                  <a:schemeClr val="bg1"/>
                </a:solidFill>
              </a:rPr>
              <a:t>SOLID</a:t>
            </a:r>
          </a:p>
          <a:p>
            <a:r>
              <a:rPr lang="es-ES" sz="2000" dirty="0" err="1" smtClean="0">
                <a:solidFill>
                  <a:schemeClr val="bg1"/>
                </a:solidFill>
              </a:rPr>
              <a:t>Clean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Software </a:t>
            </a:r>
            <a:r>
              <a:rPr lang="es-ES" sz="2000" dirty="0" err="1" smtClean="0">
                <a:solidFill>
                  <a:schemeClr val="bg1"/>
                </a:solidFill>
              </a:rPr>
              <a:t>Craftmanship</a:t>
            </a:r>
            <a:endParaRPr lang="es-ES" sz="2000" dirty="0" smtClean="0">
              <a:solidFill>
                <a:schemeClr val="bg1"/>
              </a:solidFill>
            </a:endParaRPr>
          </a:p>
          <a:p>
            <a:r>
              <a:rPr lang="es-ES" sz="2000" dirty="0" smtClean="0">
                <a:solidFill>
                  <a:schemeClr val="bg1"/>
                </a:solidFill>
              </a:rPr>
              <a:t>Agile </a:t>
            </a:r>
            <a:r>
              <a:rPr lang="es-ES" sz="2000" dirty="0" err="1" smtClean="0">
                <a:solidFill>
                  <a:schemeClr val="bg1"/>
                </a:solidFill>
              </a:rPr>
              <a:t>Manifesto</a:t>
            </a:r>
            <a:endParaRPr lang="es-ES" sz="2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Roc Boronat\Desktop\unclebo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212" y="771551"/>
            <a:ext cx="1569876" cy="15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078366" y="411510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SOLID?</a:t>
            </a:r>
          </a:p>
        </p:txBody>
      </p:sp>
    </p:spTree>
    <p:extLst>
      <p:ext uri="{BB962C8B-B14F-4D97-AF65-F5344CB8AC3E}">
        <p14:creationId xmlns:p14="http://schemas.microsoft.com/office/powerpoint/2010/main" val="2975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single </a:t>
            </a:r>
            <a:r>
              <a:rPr lang="es-ES" sz="4400" dirty="0" err="1" smtClean="0">
                <a:solidFill>
                  <a:schemeClr val="bg1"/>
                </a:solidFill>
              </a:rPr>
              <a:t>responsability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do </a:t>
            </a:r>
            <a:r>
              <a:rPr lang="es-ES" sz="1600" dirty="0" err="1" smtClean="0">
                <a:solidFill>
                  <a:schemeClr val="bg1"/>
                </a:solidFill>
              </a:rPr>
              <a:t>one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well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S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OLID</a:t>
            </a:r>
          </a:p>
        </p:txBody>
      </p:sp>
    </p:spTree>
    <p:extLst>
      <p:ext uri="{BB962C8B-B14F-4D97-AF65-F5344CB8AC3E}">
        <p14:creationId xmlns:p14="http://schemas.microsoft.com/office/powerpoint/2010/main" val="1531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open / </a:t>
            </a:r>
            <a:r>
              <a:rPr lang="es-ES" sz="4400" dirty="0" err="1" smtClean="0">
                <a:solidFill>
                  <a:schemeClr val="bg1"/>
                </a:solidFill>
              </a:rPr>
              <a:t>closed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>
                <a:solidFill>
                  <a:schemeClr val="bg1"/>
                </a:solidFill>
              </a:rPr>
              <a:t>o</a:t>
            </a:r>
            <a:r>
              <a:rPr lang="es-ES" sz="1600" dirty="0" smtClean="0">
                <a:solidFill>
                  <a:schemeClr val="bg1"/>
                </a:solidFill>
              </a:rPr>
              <a:t>pen </a:t>
            </a:r>
            <a:r>
              <a:rPr lang="es-ES" sz="1600" dirty="0" err="1" smtClean="0">
                <a:solidFill>
                  <a:schemeClr val="bg1"/>
                </a:solidFill>
              </a:rPr>
              <a:t>for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extension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closed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for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modification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s-ES" sz="5400" dirty="0" smtClean="0">
                <a:solidFill>
                  <a:schemeClr val="bg1"/>
                </a:solidFill>
              </a:rPr>
              <a:t>O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LID</a:t>
            </a:r>
          </a:p>
        </p:txBody>
      </p:sp>
    </p:spTree>
    <p:extLst>
      <p:ext uri="{BB962C8B-B14F-4D97-AF65-F5344CB8AC3E}">
        <p14:creationId xmlns:p14="http://schemas.microsoft.com/office/powerpoint/2010/main" val="5819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liskov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substitution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sorry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write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good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short </a:t>
            </a:r>
            <a:r>
              <a:rPr lang="es-E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definition</a:t>
            </a:r>
            <a:r>
              <a:rPr lang="es-E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ca-E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</a:t>
            </a:r>
            <a:r>
              <a:rPr lang="es-ES" sz="5400" dirty="0" smtClean="0">
                <a:solidFill>
                  <a:schemeClr val="bg1"/>
                </a:solidFill>
              </a:rPr>
              <a:t>L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6862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chemeClr val="bg1"/>
                </a:solidFill>
              </a:rPr>
              <a:t>i</a:t>
            </a:r>
            <a:r>
              <a:rPr lang="es-ES" sz="4400" dirty="0" smtClean="0">
                <a:solidFill>
                  <a:schemeClr val="bg1"/>
                </a:solidFill>
              </a:rPr>
              <a:t>nterface </a:t>
            </a:r>
            <a:r>
              <a:rPr lang="es-ES" sz="4400" dirty="0" err="1" smtClean="0">
                <a:solidFill>
                  <a:schemeClr val="bg1"/>
                </a:solidFill>
              </a:rPr>
              <a:t>segregation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lots</a:t>
            </a:r>
            <a:r>
              <a:rPr lang="es-ES" sz="1600" dirty="0" smtClean="0">
                <a:solidFill>
                  <a:schemeClr val="bg1"/>
                </a:solidFill>
              </a:rPr>
              <a:t> of </a:t>
            </a:r>
            <a:r>
              <a:rPr lang="es-ES" sz="1600" dirty="0" err="1" smtClean="0">
                <a:solidFill>
                  <a:schemeClr val="bg1"/>
                </a:solidFill>
              </a:rPr>
              <a:t>small</a:t>
            </a:r>
            <a:r>
              <a:rPr lang="es-ES" sz="1600" dirty="0" smtClean="0">
                <a:solidFill>
                  <a:schemeClr val="bg1"/>
                </a:solidFill>
              </a:rPr>
              <a:t> interfaces </a:t>
            </a:r>
            <a:r>
              <a:rPr lang="es-ES" sz="1600" dirty="0" err="1" smtClean="0">
                <a:solidFill>
                  <a:schemeClr val="bg1"/>
                </a:solidFill>
              </a:rPr>
              <a:t>instead</a:t>
            </a:r>
            <a:r>
              <a:rPr lang="es-ES" sz="1600" dirty="0" smtClean="0">
                <a:solidFill>
                  <a:schemeClr val="bg1"/>
                </a:solidFill>
              </a:rPr>
              <a:t> of a </a:t>
            </a:r>
            <a:r>
              <a:rPr lang="es-ES" sz="1600" dirty="0" err="1" smtClean="0">
                <a:solidFill>
                  <a:schemeClr val="bg1"/>
                </a:solidFill>
              </a:rPr>
              <a:t>big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one</a:t>
            </a:r>
            <a:endParaRPr lang="ca-ES" sz="1600" b="1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</a:t>
            </a:r>
            <a:r>
              <a:rPr lang="es-ES" sz="5400" dirty="0" smtClean="0">
                <a:solidFill>
                  <a:schemeClr val="bg1"/>
                </a:solidFill>
              </a:rPr>
              <a:t>I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382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dependency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inversion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principle</a:t>
            </a:r>
            <a:endParaRPr lang="es-ES" sz="4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depend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upon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abstractions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upon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concretions</a:t>
            </a:r>
            <a:endParaRPr lang="es-ES" sz="1600" dirty="0" smtClean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0" y="4115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SOLI</a:t>
            </a:r>
            <a:r>
              <a:rPr lang="es-ES" sz="5400" dirty="0" smtClean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683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CLEAN ARCHITECTURE?</a:t>
            </a:r>
          </a:p>
          <a:p>
            <a:pPr algn="ctr"/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party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6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 smtClean="0">
                <a:solidFill>
                  <a:schemeClr val="bg1"/>
                </a:solidFill>
              </a:rPr>
              <a:t>independent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frameworks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>
                <a:solidFill>
                  <a:schemeClr val="bg1"/>
                </a:solidFill>
              </a:rPr>
              <a:t>f</a:t>
            </a:r>
            <a:r>
              <a:rPr lang="es-ES" sz="1600" dirty="0" err="1" smtClean="0">
                <a:solidFill>
                  <a:schemeClr val="bg1"/>
                </a:solidFill>
              </a:rPr>
              <a:t>rameworks</a:t>
            </a:r>
            <a:r>
              <a:rPr lang="es-ES" sz="1600" dirty="0" smtClean="0">
                <a:solidFill>
                  <a:schemeClr val="bg1"/>
                </a:solidFill>
              </a:rPr>
              <a:t> are </a:t>
            </a:r>
            <a:r>
              <a:rPr lang="es-ES" sz="1600" dirty="0" err="1" smtClean="0">
                <a:solidFill>
                  <a:schemeClr val="bg1"/>
                </a:solidFill>
              </a:rPr>
              <a:t>tools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let’s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focus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.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61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 smtClean="0">
                <a:solidFill>
                  <a:schemeClr val="bg1"/>
                </a:solidFill>
              </a:rPr>
              <a:t>testable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 can be </a:t>
            </a:r>
            <a:r>
              <a:rPr lang="es-ES" sz="1600" dirty="0" err="1" smtClean="0">
                <a:solidFill>
                  <a:schemeClr val="bg1"/>
                </a:solidFill>
              </a:rPr>
              <a:t>tested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without</a:t>
            </a:r>
            <a:r>
              <a:rPr lang="es-ES" sz="1600" dirty="0" smtClean="0">
                <a:solidFill>
                  <a:schemeClr val="bg1"/>
                </a:solidFill>
              </a:rPr>
              <a:t> UI, </a:t>
            </a:r>
            <a:r>
              <a:rPr lang="es-ES" sz="1600" dirty="0" err="1" smtClean="0">
                <a:solidFill>
                  <a:schemeClr val="bg1"/>
                </a:solidFill>
              </a:rPr>
              <a:t>databases</a:t>
            </a:r>
            <a:r>
              <a:rPr lang="es-ES" sz="1600" dirty="0" smtClean="0">
                <a:solidFill>
                  <a:schemeClr val="bg1"/>
                </a:solidFill>
              </a:rPr>
              <a:t>, web servers, a </a:t>
            </a:r>
            <a:r>
              <a:rPr lang="es-ES" sz="1600" dirty="0" err="1" smtClean="0">
                <a:solidFill>
                  <a:schemeClr val="bg1"/>
                </a:solidFill>
              </a:rPr>
              <a:t>phone</a:t>
            </a:r>
            <a:r>
              <a:rPr lang="es-ES" sz="1600" dirty="0" smtClean="0">
                <a:solidFill>
                  <a:schemeClr val="bg1"/>
                </a:solidFill>
              </a:rPr>
              <a:t>, a banana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50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ropbox\Caretes\RocRodo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11" y="771550"/>
            <a:ext cx="1555578" cy="15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0" y="2571750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 smtClean="0">
                <a:solidFill>
                  <a:schemeClr val="bg1"/>
                </a:solidFill>
              </a:rPr>
              <a:t>Roc</a:t>
            </a:r>
            <a:r>
              <a:rPr lang="es-ES" sz="3200" dirty="0" smtClean="0">
                <a:solidFill>
                  <a:schemeClr val="bg1"/>
                </a:solidFill>
              </a:rPr>
              <a:t> </a:t>
            </a:r>
            <a:r>
              <a:rPr lang="es-ES" sz="3200" dirty="0" err="1" smtClean="0">
                <a:solidFill>
                  <a:schemeClr val="bg1"/>
                </a:solidFill>
              </a:rPr>
              <a:t>Boronat</a:t>
            </a: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smtClean="0">
                <a:solidFill>
                  <a:schemeClr val="bg1"/>
                </a:solidFill>
              </a:rPr>
              <a:t>a </a:t>
            </a:r>
            <a:r>
              <a:rPr lang="es-ES" sz="2000" b="1" dirty="0" err="1" smtClean="0">
                <a:solidFill>
                  <a:schemeClr val="bg1"/>
                </a:solidFill>
              </a:rPr>
              <a:t>pragmatic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clean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lover</a:t>
            </a:r>
            <a:endParaRPr lang="ca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ui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UI can </a:t>
            </a:r>
            <a:r>
              <a:rPr lang="es-ES" sz="1600" dirty="0" err="1" smtClean="0">
                <a:solidFill>
                  <a:schemeClr val="bg1"/>
                </a:solidFill>
              </a:rPr>
              <a:t>change</a:t>
            </a:r>
            <a:r>
              <a:rPr lang="es-ES" sz="1600" dirty="0" smtClean="0">
                <a:solidFill>
                  <a:schemeClr val="bg1"/>
                </a:solidFill>
              </a:rPr>
              <a:t> ‘cause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remain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same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77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database</a:t>
            </a:r>
            <a:endParaRPr lang="es-ES" sz="54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 </a:t>
            </a:r>
            <a:r>
              <a:rPr lang="es-ES" sz="1600" dirty="0" smtClean="0">
                <a:solidFill>
                  <a:schemeClr val="bg1"/>
                </a:solidFill>
              </a:rPr>
              <a:t>are </a:t>
            </a:r>
            <a:r>
              <a:rPr lang="es-ES" sz="1600" dirty="0" err="1" smtClean="0">
                <a:solidFill>
                  <a:schemeClr val="bg1"/>
                </a:solidFill>
              </a:rPr>
              <a:t>not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bound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database</a:t>
            </a:r>
            <a:r>
              <a:rPr lang="es-ES" sz="1600" dirty="0" smtClean="0">
                <a:solidFill>
                  <a:schemeClr val="bg1"/>
                </a:solidFill>
              </a:rPr>
              <a:t>, so </a:t>
            </a:r>
            <a:r>
              <a:rPr lang="es-ES" sz="1600" dirty="0" err="1" smtClean="0">
                <a:solidFill>
                  <a:schemeClr val="bg1"/>
                </a:solidFill>
              </a:rPr>
              <a:t>you</a:t>
            </a:r>
            <a:r>
              <a:rPr lang="es-ES" sz="1600" dirty="0" smtClean="0">
                <a:solidFill>
                  <a:schemeClr val="bg1"/>
                </a:solidFill>
              </a:rPr>
              <a:t> can </a:t>
            </a:r>
            <a:r>
              <a:rPr lang="es-ES" sz="1600" dirty="0" err="1" smtClean="0">
                <a:solidFill>
                  <a:schemeClr val="bg1"/>
                </a:solidFill>
              </a:rPr>
              <a:t>change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it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err="1">
                <a:solidFill>
                  <a:schemeClr val="bg1"/>
                </a:solidFill>
              </a:rPr>
              <a:t>i</a:t>
            </a:r>
            <a:r>
              <a:rPr lang="es-ES" sz="5400" dirty="0" err="1" smtClean="0">
                <a:solidFill>
                  <a:schemeClr val="bg1"/>
                </a:solidFill>
              </a:rPr>
              <a:t>ndependent</a:t>
            </a:r>
            <a:r>
              <a:rPr lang="es-ES" sz="5400" dirty="0" smtClean="0">
                <a:solidFill>
                  <a:schemeClr val="bg1"/>
                </a:solidFill>
              </a:rPr>
              <a:t> of </a:t>
            </a:r>
            <a:r>
              <a:rPr lang="es-ES" sz="5400" dirty="0" err="1" smtClean="0">
                <a:solidFill>
                  <a:schemeClr val="bg1"/>
                </a:solidFill>
              </a:rPr>
              <a:t>external</a:t>
            </a:r>
            <a:r>
              <a:rPr lang="es-ES" sz="5400" dirty="0" smtClean="0">
                <a:solidFill>
                  <a:schemeClr val="bg1"/>
                </a:solidFill>
              </a:rPr>
              <a:t> *</a:t>
            </a:r>
          </a:p>
          <a:p>
            <a:pPr algn="ctr"/>
            <a:r>
              <a:rPr lang="es-ES" sz="1600" b="1" dirty="0" err="1" smtClean="0">
                <a:solidFill>
                  <a:schemeClr val="bg1"/>
                </a:solidFill>
              </a:rPr>
              <a:t>business</a:t>
            </a:r>
            <a:r>
              <a:rPr lang="es-ES" sz="1600" b="1" dirty="0" smtClean="0">
                <a:solidFill>
                  <a:schemeClr val="bg1"/>
                </a:solidFill>
              </a:rPr>
              <a:t> rules </a:t>
            </a:r>
            <a:r>
              <a:rPr lang="es-ES" sz="1600" dirty="0" err="1" smtClean="0">
                <a:solidFill>
                  <a:schemeClr val="bg1"/>
                </a:solidFill>
              </a:rPr>
              <a:t>don’t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know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anything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about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outside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world</a:t>
            </a:r>
            <a:endParaRPr lang="es-E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51520" y="123478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28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93645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 me </a:t>
            </a:r>
            <a:r>
              <a:rPr lang="es-ES" sz="5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something</a:t>
            </a:r>
            <a:r>
              <a:rPr lang="es-ES" sz="5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5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</a:t>
            </a:r>
            <a:endParaRPr lang="es-ES" sz="5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8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7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2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" name="10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292080" y="1563638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enterprise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wide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business</a:t>
            </a:r>
            <a:r>
              <a:rPr lang="es-ES" dirty="0" smtClean="0">
                <a:solidFill>
                  <a:schemeClr val="bg1"/>
                </a:solidFill>
              </a:rPr>
              <a:t> rules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could</a:t>
            </a:r>
            <a:r>
              <a:rPr lang="es-ES" dirty="0" smtClean="0">
                <a:solidFill>
                  <a:schemeClr val="bg1"/>
                </a:solidFill>
              </a:rPr>
              <a:t> be </a:t>
            </a:r>
            <a:r>
              <a:rPr lang="es-ES" dirty="0" err="1" smtClean="0">
                <a:solidFill>
                  <a:schemeClr val="bg1"/>
                </a:solidFill>
              </a:rPr>
              <a:t>used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different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applications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enterprise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these</a:t>
            </a:r>
            <a:r>
              <a:rPr lang="es-ES" dirty="0" smtClean="0">
                <a:solidFill>
                  <a:schemeClr val="bg1"/>
                </a:solidFill>
              </a:rPr>
              <a:t> are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less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likely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when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some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external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34761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application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specific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business</a:t>
            </a:r>
            <a:r>
              <a:rPr lang="es-ES" dirty="0" smtClean="0">
                <a:solidFill>
                  <a:schemeClr val="bg1"/>
                </a:solidFill>
              </a:rPr>
              <a:t> rules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they</a:t>
            </a:r>
            <a:r>
              <a:rPr lang="es-ES" b="1" dirty="0" smtClean="0">
                <a:solidFill>
                  <a:schemeClr val="bg1"/>
                </a:solidFill>
              </a:rPr>
              <a:t> use </a:t>
            </a:r>
            <a:r>
              <a:rPr lang="es-ES" b="1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achieve</a:t>
            </a:r>
            <a:r>
              <a:rPr lang="es-ES" dirty="0" smtClean="0">
                <a:solidFill>
                  <a:schemeClr val="bg1"/>
                </a:solidFill>
              </a:rPr>
              <a:t> a </a:t>
            </a:r>
            <a:r>
              <a:rPr lang="es-ES" dirty="0" err="1" smtClean="0">
                <a:solidFill>
                  <a:schemeClr val="bg1"/>
                </a:solidFill>
              </a:rPr>
              <a:t>goal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it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will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if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operation</a:t>
            </a:r>
            <a:r>
              <a:rPr lang="es-ES" b="1" dirty="0" smtClean="0">
                <a:solidFill>
                  <a:schemeClr val="bg1"/>
                </a:solidFill>
              </a:rPr>
              <a:t> of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application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changes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ui</a:t>
            </a:r>
            <a:r>
              <a:rPr lang="es-ES" dirty="0" smtClean="0">
                <a:solidFill>
                  <a:schemeClr val="bg1"/>
                </a:solidFill>
              </a:rPr>
              <a:t>? </a:t>
            </a:r>
            <a:r>
              <a:rPr lang="es-ES" dirty="0" err="1" smtClean="0">
                <a:solidFill>
                  <a:schemeClr val="bg1"/>
                </a:solidFill>
              </a:rPr>
              <a:t>databases</a:t>
            </a:r>
            <a:r>
              <a:rPr lang="es-ES" dirty="0" smtClean="0">
                <a:solidFill>
                  <a:schemeClr val="bg1"/>
                </a:solidFill>
              </a:rPr>
              <a:t>? </a:t>
            </a:r>
            <a:r>
              <a:rPr lang="es-ES" b="1" dirty="0" err="1" smtClean="0">
                <a:solidFill>
                  <a:schemeClr val="bg1"/>
                </a:solidFill>
              </a:rPr>
              <a:t>It’s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totally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isolated</a:t>
            </a:r>
            <a:endParaRPr lang="ca-ES" b="1" dirty="0">
              <a:solidFill>
                <a:schemeClr val="bg1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14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use cases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85167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translates</a:t>
            </a:r>
            <a:r>
              <a:rPr lang="es-ES" b="1" dirty="0" smtClean="0">
                <a:solidFill>
                  <a:schemeClr val="bg1"/>
                </a:solidFill>
              </a:rPr>
              <a:t> data </a:t>
            </a:r>
            <a:r>
              <a:rPr lang="es-ES" dirty="0" err="1" smtClean="0">
                <a:solidFill>
                  <a:schemeClr val="bg1"/>
                </a:solidFill>
              </a:rPr>
              <a:t>from</a:t>
            </a:r>
            <a:r>
              <a:rPr lang="es-ES" dirty="0" smtClean="0">
                <a:solidFill>
                  <a:schemeClr val="bg1"/>
                </a:solidFill>
              </a:rPr>
              <a:t> use case and </a:t>
            </a: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external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agency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err="1" smtClean="0">
                <a:solidFill>
                  <a:schemeClr val="bg1"/>
                </a:solidFill>
              </a:rPr>
              <a:t>converts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requests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from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outer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layers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to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inner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ones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adapters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923678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screens</a:t>
            </a:r>
            <a:r>
              <a:rPr lang="es-ES" dirty="0" smtClean="0">
                <a:solidFill>
                  <a:schemeClr val="bg1"/>
                </a:solidFill>
              </a:rPr>
              <a:t>, web, </a:t>
            </a:r>
            <a:r>
              <a:rPr lang="es-ES" dirty="0" err="1" smtClean="0">
                <a:solidFill>
                  <a:schemeClr val="bg1"/>
                </a:solidFill>
              </a:rPr>
              <a:t>database</a:t>
            </a:r>
            <a:r>
              <a:rPr lang="es-ES" dirty="0" smtClean="0">
                <a:solidFill>
                  <a:schemeClr val="bg1"/>
                </a:solidFill>
              </a:rPr>
              <a:t>, a </a:t>
            </a:r>
            <a:r>
              <a:rPr lang="es-ES" dirty="0" err="1" smtClean="0">
                <a:solidFill>
                  <a:schemeClr val="bg1"/>
                </a:solidFill>
              </a:rPr>
              <a:t>distributed</a:t>
            </a:r>
            <a:r>
              <a:rPr lang="es-ES" dirty="0" smtClean="0">
                <a:solidFill>
                  <a:schemeClr val="bg1"/>
                </a:solidFill>
              </a:rPr>
              <a:t> cache… are </a:t>
            </a:r>
            <a:r>
              <a:rPr lang="es-ES" b="1" dirty="0" err="1" smtClean="0">
                <a:solidFill>
                  <a:schemeClr val="bg1"/>
                </a:solidFill>
              </a:rPr>
              <a:t>details</a:t>
            </a:r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keeping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them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outside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where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they</a:t>
            </a:r>
            <a:r>
              <a:rPr lang="es-ES" b="1" dirty="0" smtClean="0">
                <a:solidFill>
                  <a:schemeClr val="bg1"/>
                </a:solidFill>
              </a:rPr>
              <a:t> can do </a:t>
            </a:r>
            <a:r>
              <a:rPr lang="es-ES" b="1" dirty="0" err="1" smtClean="0">
                <a:solidFill>
                  <a:schemeClr val="bg1"/>
                </a:solidFill>
              </a:rPr>
              <a:t>little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harm</a:t>
            </a:r>
            <a:endParaRPr lang="es-ES" b="1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69208" y="437195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frameworks</a:t>
            </a:r>
            <a:endParaRPr lang="ca-ES" sz="1400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adapters</a:t>
            </a:r>
            <a:endParaRPr lang="ca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933564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Dependency</a:t>
            </a:r>
            <a:r>
              <a:rPr lang="es-ES" b="1" dirty="0" smtClean="0">
                <a:solidFill>
                  <a:schemeClr val="bg1"/>
                </a:solidFill>
              </a:rPr>
              <a:t> Rule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r>
              <a:rPr lang="es-ES" dirty="0" smtClean="0">
                <a:solidFill>
                  <a:schemeClr val="bg1"/>
                </a:solidFill>
              </a:rPr>
              <a:t> are </a:t>
            </a:r>
            <a:r>
              <a:rPr lang="es-ES" dirty="0" err="1" smtClean="0">
                <a:solidFill>
                  <a:schemeClr val="bg1"/>
                </a:solidFill>
              </a:rPr>
              <a:t>alone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use cases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entities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a</a:t>
            </a:r>
            <a:r>
              <a:rPr lang="es-ES" dirty="0" err="1" smtClean="0">
                <a:solidFill>
                  <a:schemeClr val="bg1"/>
                </a:solidFill>
              </a:rPr>
              <a:t>dapters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use cases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frameworks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adapters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2015716" y="1995686"/>
            <a:ext cx="1152128" cy="11521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CuadroTexto"/>
          <p:cNvSpPr txBox="1"/>
          <p:nvPr/>
        </p:nvSpPr>
        <p:spPr>
          <a:xfrm>
            <a:off x="2149447" y="2396844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entities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058781" y="3219822"/>
            <a:ext cx="106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969208" y="4371950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endParaRPr lang="ca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096525" y="3814420"/>
            <a:ext cx="10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adapters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9620602">
            <a:off x="1516825" y="2498181"/>
            <a:ext cx="3448328" cy="3288300"/>
          </a:xfrm>
          <a:prstGeom prst="arc">
            <a:avLst>
              <a:gd name="adj1" fmla="val 17646897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462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292080" y="1203598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Only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four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circles</a:t>
            </a:r>
            <a:r>
              <a:rPr lang="es-ES" b="1" dirty="0" smtClean="0">
                <a:solidFill>
                  <a:schemeClr val="bg1"/>
                </a:solidFill>
              </a:rPr>
              <a:t>?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nope</a:t>
            </a:r>
            <a:r>
              <a:rPr lang="es-ES" dirty="0" smtClean="0">
                <a:solidFill>
                  <a:schemeClr val="bg1"/>
                </a:solidFill>
              </a:rPr>
              <a:t>, do </a:t>
            </a:r>
            <a:r>
              <a:rPr lang="es-ES" dirty="0" err="1" smtClean="0">
                <a:solidFill>
                  <a:schemeClr val="bg1"/>
                </a:solidFill>
              </a:rPr>
              <a:t>what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you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need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Respect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The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Dependency</a:t>
            </a:r>
            <a:r>
              <a:rPr lang="es-ES" b="1" dirty="0" smtClean="0">
                <a:solidFill>
                  <a:schemeClr val="bg1"/>
                </a:solidFill>
              </a:rPr>
              <a:t> Rule</a:t>
            </a:r>
            <a:endParaRPr 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51520" y="217449"/>
            <a:ext cx="4680520" cy="46805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Elipse"/>
          <p:cNvSpPr/>
          <p:nvPr/>
        </p:nvSpPr>
        <p:spPr>
          <a:xfrm>
            <a:off x="827584" y="807554"/>
            <a:ext cx="3528392" cy="352839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7" name="16 Elipse"/>
          <p:cNvSpPr/>
          <p:nvPr/>
        </p:nvSpPr>
        <p:spPr>
          <a:xfrm>
            <a:off x="1403648" y="1369577"/>
            <a:ext cx="2376264" cy="237626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8" name="17 Elipse"/>
          <p:cNvSpPr/>
          <p:nvPr/>
        </p:nvSpPr>
        <p:spPr>
          <a:xfrm>
            <a:off x="1979712" y="1959682"/>
            <a:ext cx="1224136" cy="1224136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3" name="22 Elipse"/>
          <p:cNvSpPr/>
          <p:nvPr/>
        </p:nvSpPr>
        <p:spPr>
          <a:xfrm>
            <a:off x="1691680" y="1657609"/>
            <a:ext cx="1800200" cy="18002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4" name="23 Elipse"/>
          <p:cNvSpPr/>
          <p:nvPr/>
        </p:nvSpPr>
        <p:spPr>
          <a:xfrm>
            <a:off x="1115616" y="1095586"/>
            <a:ext cx="2952328" cy="295232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5" name="24 Elipse"/>
          <p:cNvSpPr/>
          <p:nvPr/>
        </p:nvSpPr>
        <p:spPr>
          <a:xfrm>
            <a:off x="535360" y="501289"/>
            <a:ext cx="4112840" cy="4112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Elipse"/>
          <p:cNvSpPr/>
          <p:nvPr/>
        </p:nvSpPr>
        <p:spPr>
          <a:xfrm>
            <a:off x="2264915" y="2244885"/>
            <a:ext cx="653729" cy="65372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Arco"/>
          <p:cNvSpPr/>
          <p:nvPr/>
        </p:nvSpPr>
        <p:spPr>
          <a:xfrm rot="19620602">
            <a:off x="1516825" y="2498181"/>
            <a:ext cx="3448328" cy="3288300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48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979" y="1491630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my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life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before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young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money</a:t>
            </a:r>
            <a:endParaRPr lang="ca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what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about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the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code</a:t>
            </a:r>
            <a:r>
              <a:rPr lang="es-ES" sz="7200" dirty="0" smtClean="0">
                <a:solidFill>
                  <a:schemeClr val="bg1"/>
                </a:solidFill>
              </a:rPr>
              <a:t>?</a:t>
            </a:r>
          </a:p>
          <a:p>
            <a:pPr algn="ctr"/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tired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abstractness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ca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0" y="257175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solidFill>
                  <a:schemeClr val="bg1"/>
                </a:solidFill>
              </a:rPr>
              <a:t>Jorge Barroso</a:t>
            </a: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800" dirty="0" smtClean="0">
                <a:solidFill>
                  <a:schemeClr val="bg1"/>
                </a:solidFill>
              </a:rPr>
              <a:t/>
            </a:r>
            <a:br>
              <a:rPr lang="es-ES" sz="800" dirty="0" smtClean="0">
                <a:solidFill>
                  <a:schemeClr val="bg1"/>
                </a:solidFill>
              </a:rPr>
            </a:br>
            <a:r>
              <a:rPr lang="es-ES" sz="2000" dirty="0" err="1" smtClean="0">
                <a:solidFill>
                  <a:schemeClr val="bg1"/>
                </a:solidFill>
              </a:rPr>
              <a:t>InfoJobs</a:t>
            </a:r>
            <a:r>
              <a:rPr lang="es-ES" sz="2000" dirty="0" smtClean="0">
                <a:solidFill>
                  <a:schemeClr val="bg1"/>
                </a:solidFill>
              </a:rPr>
              <a:t>’ </a:t>
            </a:r>
            <a:r>
              <a:rPr lang="es-ES" sz="2000" dirty="0" err="1" smtClean="0">
                <a:solidFill>
                  <a:schemeClr val="bg1"/>
                </a:solidFill>
              </a:rPr>
              <a:t>architecture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b="1" dirty="0" err="1" smtClean="0">
                <a:solidFill>
                  <a:schemeClr val="bg1"/>
                </a:solidFill>
              </a:rPr>
              <a:t>father</a:t>
            </a:r>
            <a:r>
              <a:rPr lang="es-ES" sz="2000" b="1" dirty="0" smtClean="0">
                <a:solidFill>
                  <a:schemeClr val="bg1"/>
                </a:solidFill>
              </a:rPr>
              <a:t/>
            </a:r>
            <a:br>
              <a:rPr lang="es-ES" sz="2000" b="1" dirty="0" smtClean="0">
                <a:solidFill>
                  <a:schemeClr val="bg1"/>
                </a:solidFill>
              </a:rPr>
            </a:br>
            <a:r>
              <a:rPr lang="es-ES" sz="2000" b="1" dirty="0" err="1" smtClean="0">
                <a:solidFill>
                  <a:schemeClr val="bg1"/>
                </a:solidFill>
              </a:rPr>
              <a:t>Karumi</a:t>
            </a:r>
            <a:r>
              <a:rPr lang="es-ES" sz="2000" b="1" dirty="0" smtClean="0">
                <a:solidFill>
                  <a:schemeClr val="bg1"/>
                </a:solidFill>
              </a:rPr>
              <a:t> </a:t>
            </a:r>
            <a:r>
              <a:rPr lang="es-ES" sz="2000" dirty="0" smtClean="0">
                <a:solidFill>
                  <a:schemeClr val="bg1"/>
                </a:solidFill>
              </a:rPr>
              <a:t>Android </a:t>
            </a:r>
            <a:r>
              <a:rPr lang="es-ES" sz="2000" dirty="0" err="1" smtClean="0">
                <a:solidFill>
                  <a:schemeClr val="bg1"/>
                </a:solidFill>
              </a:rPr>
              <a:t>Expert</a:t>
            </a:r>
            <a:endParaRPr lang="ca-ES" sz="3200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Roc\Desktop\Jorge-Barros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71549"/>
            <a:ext cx="1569877" cy="156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2256961" y="305865"/>
            <a:ext cx="4514190" cy="451419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20 Elipse"/>
          <p:cNvSpPr/>
          <p:nvPr/>
        </p:nvSpPr>
        <p:spPr>
          <a:xfrm>
            <a:off x="520384" y="-1431852"/>
            <a:ext cx="7987344" cy="79873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Elipse"/>
          <p:cNvSpPr/>
          <p:nvPr/>
        </p:nvSpPr>
        <p:spPr>
          <a:xfrm>
            <a:off x="3592256" y="1649830"/>
            <a:ext cx="1843840" cy="1843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08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Elipse"/>
          <p:cNvSpPr/>
          <p:nvPr/>
        </p:nvSpPr>
        <p:spPr>
          <a:xfrm>
            <a:off x="2256961" y="305865"/>
            <a:ext cx="4514190" cy="451419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1" name="20 Elipse"/>
          <p:cNvSpPr/>
          <p:nvPr/>
        </p:nvSpPr>
        <p:spPr>
          <a:xfrm>
            <a:off x="520384" y="-1431852"/>
            <a:ext cx="7987344" cy="7987344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9" name="18 Elipse"/>
          <p:cNvSpPr/>
          <p:nvPr/>
        </p:nvSpPr>
        <p:spPr>
          <a:xfrm>
            <a:off x="3592256" y="1649830"/>
            <a:ext cx="1843840" cy="184384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android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controller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job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datasource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b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storage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599847" y="25328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CVActivity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CVFragment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195736" y="2532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CVController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785238" y="253287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ObtainCVJob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403373" y="253287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CurriculumsDataSource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995933" y="170765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Curriculums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ListApi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994863" y="32270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List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&lt;</a:t>
            </a:r>
            <a:r>
              <a:rPr lang="es-ES" dirty="0" err="1" smtClean="0">
                <a:solidFill>
                  <a:schemeClr val="bg1"/>
                </a:solidFill>
              </a:rPr>
              <a:t>Curriculum</a:t>
            </a:r>
            <a:r>
              <a:rPr lang="es-ES" dirty="0" smtClean="0">
                <a:solidFill>
                  <a:schemeClr val="bg1"/>
                </a:solidFill>
              </a:rPr>
              <a:t>&gt;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9" name="28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29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13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491630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316792" y="1484984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31 Rectángulo"/>
          <p:cNvSpPr/>
          <p:nvPr/>
        </p:nvSpPr>
        <p:spPr>
          <a:xfrm>
            <a:off x="2195736" y="4725174"/>
            <a:ext cx="1440160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47251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ViewModel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751228" y="4725174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3757028" y="4730207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DomainModel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955139" y="4725174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ApiModel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955139" y="4726862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6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>
                <a:solidFill>
                  <a:schemeClr val="bg1"/>
                </a:solidFill>
              </a:rPr>
              <a:t>h</a:t>
            </a:r>
            <a:r>
              <a:rPr lang="es-ES" sz="4400" dirty="0" err="1" smtClean="0">
                <a:solidFill>
                  <a:schemeClr val="bg1"/>
                </a:solidFill>
              </a:rPr>
              <a:t>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the</a:t>
            </a:r>
            <a:r>
              <a:rPr lang="es-ES" sz="4400" dirty="0" smtClean="0">
                <a:solidFill>
                  <a:schemeClr val="bg1"/>
                </a:solidFill>
              </a:rPr>
              <a:t> data </a:t>
            </a:r>
            <a:r>
              <a:rPr lang="es-ES" sz="4400" dirty="0" err="1" smtClean="0">
                <a:solidFill>
                  <a:schemeClr val="bg1"/>
                </a:solidFill>
              </a:rPr>
              <a:t>travels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491630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316792" y="1484984"/>
            <a:ext cx="0" cy="33030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31 Rectángulo"/>
          <p:cNvSpPr/>
          <p:nvPr/>
        </p:nvSpPr>
        <p:spPr>
          <a:xfrm>
            <a:off x="2195736" y="4725174"/>
            <a:ext cx="1440160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32 CuadroTexto"/>
          <p:cNvSpPr txBox="1"/>
          <p:nvPr/>
        </p:nvSpPr>
        <p:spPr>
          <a:xfrm>
            <a:off x="2195736" y="472517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ViewModel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3751228" y="4725174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34 CuadroTexto"/>
          <p:cNvSpPr txBox="1"/>
          <p:nvPr/>
        </p:nvSpPr>
        <p:spPr>
          <a:xfrm>
            <a:off x="3757028" y="4730207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DomainModel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955139" y="4725174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ApiModel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955139" y="4726862"/>
            <a:ext cx="1528496" cy="379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9" name="28 CuadroTexto"/>
          <p:cNvSpPr txBox="1"/>
          <p:nvPr/>
        </p:nvSpPr>
        <p:spPr>
          <a:xfrm>
            <a:off x="3751228" y="4299942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Date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911924" y="4353803"/>
            <a:ext cx="1601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>
                <a:solidFill>
                  <a:schemeClr val="bg1"/>
                </a:solidFill>
              </a:rPr>
              <a:t>"1986-04-23T01:42:01Z"</a:t>
            </a:r>
            <a:endParaRPr lang="ca-ES" sz="1100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146083" y="4299942"/>
            <a:ext cx="152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"23 </a:t>
            </a:r>
            <a:r>
              <a:rPr lang="es-ES" dirty="0" err="1" smtClean="0">
                <a:solidFill>
                  <a:schemeClr val="bg1"/>
                </a:solidFill>
              </a:rPr>
              <a:t>d’abril</a:t>
            </a:r>
            <a:r>
              <a:rPr lang="es-ES" dirty="0" smtClean="0">
                <a:solidFill>
                  <a:schemeClr val="bg1"/>
                </a:solidFill>
              </a:rPr>
              <a:t>"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1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887674"/>
            <a:ext cx="0" cy="23402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39 CuadroTexto"/>
          <p:cNvSpPr txBox="1"/>
          <p:nvPr/>
        </p:nvSpPr>
        <p:spPr>
          <a:xfrm>
            <a:off x="3189118" y="1131590"/>
            <a:ext cx="265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android-priority-jobqueue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700" dirty="0">
                <a:solidFill>
                  <a:schemeClr val="bg1"/>
                </a:solidFill>
              </a:rPr>
              <a:t>https://github.com/path/android-priority-jobqueue</a:t>
            </a:r>
            <a:endParaRPr lang="ca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3175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4 CuadroTexto"/>
          <p:cNvSpPr txBox="1"/>
          <p:nvPr/>
        </p:nvSpPr>
        <p:spPr>
          <a:xfrm>
            <a:off x="603176" y="20666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android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view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19573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0" name="9 CuadroTexto"/>
          <p:cNvSpPr txBox="1"/>
          <p:nvPr/>
        </p:nvSpPr>
        <p:spPr>
          <a:xfrm>
            <a:off x="2187351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controller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94096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" name="11 CuadroTexto"/>
          <p:cNvSpPr txBox="1"/>
          <p:nvPr/>
        </p:nvSpPr>
        <p:spPr>
          <a:xfrm>
            <a:off x="3794096" y="20676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job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398949" y="1887674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13 CuadroTexto"/>
          <p:cNvSpPr txBox="1"/>
          <p:nvPr/>
        </p:nvSpPr>
        <p:spPr>
          <a:xfrm>
            <a:off x="5403373" y="20589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datasource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991509" y="1095586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15 CuadroTexto"/>
          <p:cNvSpPr txBox="1"/>
          <p:nvPr/>
        </p:nvSpPr>
        <p:spPr>
          <a:xfrm>
            <a:off x="6991848" y="127560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api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991509" y="2616138"/>
            <a:ext cx="1440160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8" name="17 CuadroTexto"/>
          <p:cNvSpPr txBox="1"/>
          <p:nvPr/>
        </p:nvSpPr>
        <p:spPr>
          <a:xfrm>
            <a:off x="6995560" y="264840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local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err="1" smtClean="0">
                <a:solidFill>
                  <a:schemeClr val="bg1"/>
                </a:solidFill>
              </a:rPr>
              <a:t>storage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23" name="22 Arco"/>
          <p:cNvSpPr/>
          <p:nvPr/>
        </p:nvSpPr>
        <p:spPr>
          <a:xfrm rot="17795831">
            <a:off x="1860599" y="204224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23 Arco"/>
          <p:cNvSpPr/>
          <p:nvPr/>
        </p:nvSpPr>
        <p:spPr>
          <a:xfrm rot="16905366">
            <a:off x="6632531" y="1922554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24 Arco"/>
          <p:cNvSpPr/>
          <p:nvPr/>
        </p:nvSpPr>
        <p:spPr>
          <a:xfrm rot="18688892">
            <a:off x="6565761" y="2983322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21 CuadroTexto"/>
          <p:cNvSpPr txBox="1"/>
          <p:nvPr/>
        </p:nvSpPr>
        <p:spPr>
          <a:xfrm>
            <a:off x="0" y="14612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err="1" smtClean="0">
                <a:solidFill>
                  <a:schemeClr val="bg1"/>
                </a:solidFill>
              </a:rPr>
              <a:t>how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to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manage</a:t>
            </a:r>
            <a:r>
              <a:rPr lang="es-ES" sz="4400" dirty="0" smtClean="0">
                <a:solidFill>
                  <a:schemeClr val="bg1"/>
                </a:solidFill>
              </a:rPr>
              <a:t> </a:t>
            </a:r>
            <a:r>
              <a:rPr lang="es-ES" sz="4400" dirty="0" err="1" smtClean="0">
                <a:solidFill>
                  <a:schemeClr val="bg1"/>
                </a:solidFill>
              </a:rPr>
              <a:t>async</a:t>
            </a:r>
            <a:r>
              <a:rPr lang="es-ES" sz="4400" dirty="0" smtClean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715135" y="1887674"/>
            <a:ext cx="0" cy="23402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8688892">
            <a:off x="4911648" y="2308501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7" name="26 Arco"/>
          <p:cNvSpPr/>
          <p:nvPr/>
        </p:nvSpPr>
        <p:spPr>
          <a:xfrm rot="17280319">
            <a:off x="3431230" y="2233967"/>
            <a:ext cx="645216" cy="615274"/>
          </a:xfrm>
          <a:prstGeom prst="arc">
            <a:avLst>
              <a:gd name="adj1" fmla="val 17016740"/>
              <a:gd name="adj2" fmla="val 1052213"/>
            </a:avLst>
          </a:prstGeom>
          <a:ln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37 CuadroTexto"/>
          <p:cNvSpPr txBox="1"/>
          <p:nvPr/>
        </p:nvSpPr>
        <p:spPr>
          <a:xfrm>
            <a:off x="3888988" y="4083918"/>
            <a:ext cx="15226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callback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interface</a:t>
            </a:r>
            <a:endParaRPr lang="ca-ES" dirty="0">
              <a:solidFill>
                <a:schemeClr val="bg1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835696" y="4083918"/>
            <a:ext cx="169745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c</a:t>
            </a:r>
            <a:r>
              <a:rPr lang="es-ES" dirty="0" err="1" smtClean="0">
                <a:solidFill>
                  <a:schemeClr val="bg1"/>
                </a:solidFill>
              </a:rPr>
              <a:t>allback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implementation</a:t>
            </a:r>
            <a:endParaRPr lang="ca-ES" dirty="0">
              <a:solidFill>
                <a:schemeClr val="bg1"/>
              </a:solidFill>
            </a:endParaRPr>
          </a:p>
        </p:txBody>
      </p:sp>
      <p:cxnSp>
        <p:nvCxnSpPr>
          <p:cNvPr id="6" name="5 Conector recto de flecha"/>
          <p:cNvCxnSpPr>
            <a:stCxn id="39" idx="3"/>
          </p:cNvCxnSpPr>
          <p:nvPr/>
        </p:nvCxnSpPr>
        <p:spPr>
          <a:xfrm>
            <a:off x="3533148" y="4407084"/>
            <a:ext cx="260948" cy="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3189118" y="1131590"/>
            <a:ext cx="265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>
                <a:solidFill>
                  <a:schemeClr val="bg1"/>
                </a:solidFill>
              </a:rPr>
              <a:t>android-priority-jobqueue</a:t>
            </a:r>
            <a:r>
              <a:rPr lang="es-ES" sz="1400" dirty="0">
                <a:solidFill>
                  <a:schemeClr val="bg1"/>
                </a:solidFill>
              </a:rPr>
              <a:t/>
            </a:r>
            <a:br>
              <a:rPr lang="es-ES" sz="1400" dirty="0">
                <a:solidFill>
                  <a:schemeClr val="bg1"/>
                </a:solidFill>
              </a:rPr>
            </a:br>
            <a:r>
              <a:rPr lang="es-ES" sz="700" dirty="0">
                <a:solidFill>
                  <a:schemeClr val="bg1"/>
                </a:solidFill>
              </a:rPr>
              <a:t>https://github.com/path/android-priority-jobqueue</a:t>
            </a:r>
            <a:endParaRPr lang="ca-E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logic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everywhere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a </a:t>
            </a:r>
            <a:r>
              <a:rPr lang="es-ES" sz="1600" dirty="0" err="1" smtClean="0">
                <a:solidFill>
                  <a:schemeClr val="bg1"/>
                </a:solidFill>
              </a:rPr>
              <a:t>smart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.</a:t>
            </a:r>
            <a:r>
              <a:rPr lang="es-ES" sz="1600" b="1" dirty="0" err="1" smtClean="0">
                <a:solidFill>
                  <a:schemeClr val="bg1"/>
                </a:solidFill>
              </a:rPr>
              <a:t>jsp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dirty="0" err="1" smtClean="0">
                <a:solidFill>
                  <a:schemeClr val="bg1"/>
                </a:solidFill>
              </a:rPr>
              <a:t>smart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.</a:t>
            </a:r>
            <a:r>
              <a:rPr lang="es-ES" sz="1600" b="1" dirty="0" err="1" smtClean="0">
                <a:solidFill>
                  <a:schemeClr val="bg1"/>
                </a:solidFill>
              </a:rPr>
              <a:t>js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calling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dirty="0" err="1" smtClean="0">
                <a:solidFill>
                  <a:schemeClr val="bg1"/>
                </a:solidFill>
              </a:rPr>
              <a:t>smarty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b="1" dirty="0" smtClean="0">
                <a:solidFill>
                  <a:schemeClr val="bg1"/>
                </a:solidFill>
              </a:rPr>
              <a:t>java </a:t>
            </a:r>
            <a:r>
              <a:rPr lang="es-ES" sz="1600" dirty="0" err="1" smtClean="0">
                <a:solidFill>
                  <a:schemeClr val="bg1"/>
                </a:solidFill>
              </a:rPr>
              <a:t>that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is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calling</a:t>
            </a:r>
            <a:r>
              <a:rPr lang="es-ES" sz="1600" dirty="0" smtClean="0">
                <a:solidFill>
                  <a:schemeClr val="bg1"/>
                </a:solidFill>
              </a:rPr>
              <a:t> a </a:t>
            </a:r>
            <a:r>
              <a:rPr lang="es-ES" sz="1600" b="1" dirty="0" err="1" smtClean="0">
                <a:solidFill>
                  <a:schemeClr val="bg1"/>
                </a:solidFill>
              </a:rPr>
              <a:t>stored</a:t>
            </a:r>
            <a:r>
              <a:rPr lang="es-ES" sz="1600" b="1" dirty="0" smtClean="0">
                <a:solidFill>
                  <a:schemeClr val="bg1"/>
                </a:solidFill>
              </a:rPr>
              <a:t> </a:t>
            </a:r>
            <a:r>
              <a:rPr lang="es-ES" sz="1600" b="1" dirty="0" err="1" smtClean="0">
                <a:solidFill>
                  <a:schemeClr val="bg1"/>
                </a:solidFill>
              </a:rPr>
              <a:t>procedure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84355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it’s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question</a:t>
            </a:r>
            <a:r>
              <a:rPr lang="es-ES" sz="7200" dirty="0" smtClean="0">
                <a:solidFill>
                  <a:schemeClr val="bg1"/>
                </a:solidFill>
              </a:rPr>
              <a:t> time!</a:t>
            </a:r>
          </a:p>
        </p:txBody>
      </p:sp>
      <p:pic>
        <p:nvPicPr>
          <p:cNvPr id="1027" name="Picture 3" descr="C:\Users\Roc Boronat\Desktop\Sin títul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05" y="3507854"/>
            <a:ext cx="2264593" cy="10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696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err="1" smtClean="0">
                <a:solidFill>
                  <a:schemeClr val="bg1"/>
                </a:solidFill>
              </a:rPr>
              <a:t>references</a:t>
            </a:r>
            <a:endParaRPr lang="es-ES" sz="7200" dirty="0" smtClean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771550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Architecture</a:t>
            </a:r>
            <a:r>
              <a:rPr lang="es-ES" sz="1400" dirty="0" smtClean="0">
                <a:solidFill>
                  <a:schemeClr val="bg1"/>
                </a:solidFill>
              </a:rPr>
              <a:t> and </a:t>
            </a:r>
            <a:r>
              <a:rPr lang="es-ES" sz="1400" dirty="0" err="1" smtClean="0">
                <a:solidFill>
                  <a:schemeClr val="bg1"/>
                </a:solidFill>
              </a:rPr>
              <a:t>Design</a:t>
            </a:r>
            <a:r>
              <a:rPr lang="es-ES" sz="1400" dirty="0" smtClean="0">
                <a:solidFill>
                  <a:schemeClr val="bg1"/>
                </a:solidFill>
              </a:rPr>
              <a:t>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</a:rPr>
              <a:t>Uncle</a:t>
            </a:r>
            <a:r>
              <a:rPr lang="es-ES" sz="1400" b="1" dirty="0" smtClean="0">
                <a:solidFill>
                  <a:schemeClr val="bg1"/>
                </a:solidFill>
              </a:rPr>
              <a:t> Bob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ES" sz="1400" dirty="0" smtClean="0">
                <a:solidFill>
                  <a:schemeClr val="bg1"/>
                </a:solidFill>
                <a:hlinkClick r:id="rId2"/>
              </a:rPr>
              <a:t>www.youtube.com/watch?v=Nsjsiz2A9mg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Architecture</a:t>
            </a:r>
            <a:r>
              <a:rPr lang="es-ES" sz="1400" dirty="0" smtClean="0">
                <a:solidFill>
                  <a:schemeClr val="bg1"/>
                </a:solidFill>
              </a:rPr>
              <a:t>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</a:rPr>
              <a:t>Uncle</a:t>
            </a:r>
            <a:r>
              <a:rPr lang="es-ES" sz="1400" b="1" dirty="0" smtClean="0">
                <a:solidFill>
                  <a:schemeClr val="bg1"/>
                </a:solidFill>
              </a:rPr>
              <a:t> Bob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s-ES" sz="1400" dirty="0">
                <a:solidFill>
                  <a:schemeClr val="bg1"/>
                </a:solidFill>
                <a:hlinkClick r:id="rId3"/>
              </a:rPr>
              <a:t>://</a:t>
            </a:r>
            <a:r>
              <a:rPr lang="es-ES" sz="1400" dirty="0" smtClean="0">
                <a:solidFill>
                  <a:schemeClr val="bg1"/>
                </a:solidFill>
                <a:hlinkClick r:id="rId3"/>
              </a:rPr>
              <a:t>blog.8thlight.com/uncle-bob/2012/08/13/the-clean-architecture.html</a:t>
            </a:r>
            <a:r>
              <a:rPr lang="es-ES" sz="1400" dirty="0" smtClean="0">
                <a:solidFill>
                  <a:schemeClr val="bg1"/>
                </a:solidFill>
              </a:rPr>
              <a:t/>
            </a:r>
            <a:br>
              <a:rPr lang="es-ES" sz="1400" dirty="0" smtClean="0">
                <a:solidFill>
                  <a:schemeClr val="bg1"/>
                </a:solidFill>
              </a:rPr>
            </a:b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Forgetting</a:t>
            </a:r>
            <a:r>
              <a:rPr lang="es-ES" sz="1400" dirty="0" smtClean="0">
                <a:solidFill>
                  <a:schemeClr val="bg1"/>
                </a:solidFill>
              </a:rPr>
              <a:t> Android” </a:t>
            </a:r>
            <a:r>
              <a:rPr lang="es-ES" sz="1400" dirty="0" err="1">
                <a:solidFill>
                  <a:schemeClr val="bg1"/>
                </a:solidFill>
              </a:rPr>
              <a:t>by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b="1" dirty="0" smtClean="0">
                <a:solidFill>
                  <a:schemeClr val="bg1"/>
                </a:solidFill>
              </a:rPr>
              <a:t>Jorge Barroso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s-ES" sz="1400" dirty="0" smtClean="0">
                <a:solidFill>
                  <a:schemeClr val="bg1"/>
                </a:solidFill>
                <a:hlinkClick r:id="rId4"/>
              </a:rPr>
              <a:t>www.youtube.com/watch?v=ROdIvrLL1ao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5"/>
              </a:rPr>
              <a:t>www.slideshare.net/flipper83/forgetting-android-v2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 smtClean="0">
                <a:solidFill>
                  <a:schemeClr val="bg1"/>
                </a:solidFill>
              </a:rPr>
              <a:t>“</a:t>
            </a:r>
            <a:r>
              <a:rPr lang="es-ES" sz="1400" dirty="0" err="1" smtClean="0">
                <a:solidFill>
                  <a:schemeClr val="bg1"/>
                </a:solidFill>
              </a:rPr>
              <a:t>Architecting</a:t>
            </a:r>
            <a:r>
              <a:rPr lang="es-ES" sz="1400" dirty="0" smtClean="0">
                <a:solidFill>
                  <a:schemeClr val="bg1"/>
                </a:solidFill>
              </a:rPr>
              <a:t> Android… </a:t>
            </a:r>
            <a:r>
              <a:rPr lang="es-ES" sz="1400" dirty="0" err="1" smtClean="0">
                <a:solidFill>
                  <a:schemeClr val="bg1"/>
                </a:solidFill>
              </a:rPr>
              <a:t>the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clean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 err="1" smtClean="0">
                <a:solidFill>
                  <a:schemeClr val="bg1"/>
                </a:solidFill>
              </a:rPr>
              <a:t>way</a:t>
            </a:r>
            <a:r>
              <a:rPr lang="es-ES" sz="1400" dirty="0" smtClean="0">
                <a:solidFill>
                  <a:schemeClr val="bg1"/>
                </a:solidFill>
              </a:rPr>
              <a:t>?” </a:t>
            </a:r>
            <a:r>
              <a:rPr lang="es-ES" sz="1400" dirty="0" err="1" smtClean="0">
                <a:solidFill>
                  <a:schemeClr val="bg1"/>
                </a:solidFill>
              </a:rPr>
              <a:t>by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b="1" dirty="0" smtClean="0">
                <a:solidFill>
                  <a:schemeClr val="bg1"/>
                </a:solidFill>
              </a:rPr>
              <a:t>Fernando Cejas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s-ES" sz="1400" dirty="0">
                <a:solidFill>
                  <a:schemeClr val="bg1"/>
                </a:solidFill>
                <a:hlinkClick r:id="rId6"/>
              </a:rPr>
              <a:t>://</a:t>
            </a:r>
            <a:r>
              <a:rPr lang="es-ES" sz="1400" dirty="0" smtClean="0">
                <a:solidFill>
                  <a:schemeClr val="bg1"/>
                </a:solidFill>
                <a:hlinkClick r:id="rId6"/>
              </a:rPr>
              <a:t>fernandocejas.com/2014/09/03/architecting-android-the-clean-way</a:t>
            </a:r>
            <a:endParaRPr lang="es-ES" sz="1400" dirty="0">
              <a:solidFill>
                <a:schemeClr val="bg1"/>
              </a:solidFill>
            </a:endParaRPr>
          </a:p>
          <a:p>
            <a:pPr algn="ctr"/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“What </a:t>
            </a:r>
            <a:r>
              <a:rPr lang="en-US" sz="1400" dirty="0">
                <a:solidFill>
                  <a:schemeClr val="bg1"/>
                </a:solidFill>
              </a:rPr>
              <a:t>is all this Clean Architecture jibber-jabber about</a:t>
            </a:r>
            <a:r>
              <a:rPr lang="en-US" sz="1400" dirty="0" smtClean="0">
                <a:solidFill>
                  <a:schemeClr val="bg1"/>
                </a:solidFill>
              </a:rPr>
              <a:t>?” by </a:t>
            </a:r>
            <a:r>
              <a:rPr lang="en-US" sz="1400" b="1" dirty="0" smtClean="0">
                <a:solidFill>
                  <a:schemeClr val="bg1"/>
                </a:solidFill>
              </a:rPr>
              <a:t>Pablo Guardiola</a:t>
            </a:r>
          </a:p>
          <a:p>
            <a:pPr algn="ctr"/>
            <a:r>
              <a:rPr lang="es-ES" sz="14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s-ES" sz="1400" dirty="0">
                <a:solidFill>
                  <a:schemeClr val="bg1"/>
                </a:solidFill>
                <a:hlinkClick r:id="rId7"/>
              </a:rPr>
              <a:t>://pguardiola.com/blog/clean-architecture-part-1</a:t>
            </a:r>
            <a:r>
              <a:rPr lang="es-ES" sz="1400" dirty="0" smtClean="0">
                <a:solidFill>
                  <a:schemeClr val="bg1"/>
                </a:solidFill>
                <a:hlinkClick r:id="rId7"/>
              </a:rPr>
              <a:t>/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8"/>
              </a:rPr>
              <a:t>pguardiola.com/blog/clean-architecture-part-2/</a:t>
            </a:r>
            <a:endParaRPr lang="es-ES" sz="1400" dirty="0" smtClean="0">
              <a:solidFill>
                <a:schemeClr val="bg1"/>
              </a:solidFill>
            </a:endParaRPr>
          </a:p>
          <a:p>
            <a:pPr algn="ctr"/>
            <a:endParaRPr lang="es-ES" sz="1400" dirty="0">
              <a:solidFill>
                <a:schemeClr val="bg1"/>
              </a:solidFill>
            </a:endParaRPr>
          </a:p>
          <a:p>
            <a:pPr algn="ctr"/>
            <a:r>
              <a:rPr lang="es-ES" sz="1400" dirty="0">
                <a:solidFill>
                  <a:schemeClr val="bg1"/>
                </a:solidFill>
              </a:rPr>
              <a:t>“Introducción a </a:t>
            </a:r>
            <a:r>
              <a:rPr lang="es-ES" sz="1400" dirty="0" err="1">
                <a:solidFill>
                  <a:schemeClr val="bg1"/>
                </a:solidFill>
              </a:rPr>
              <a:t>Clean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Architecture</a:t>
            </a:r>
            <a:r>
              <a:rPr lang="es-ES" sz="1400" dirty="0">
                <a:solidFill>
                  <a:schemeClr val="bg1"/>
                </a:solidFill>
              </a:rPr>
              <a:t>” </a:t>
            </a:r>
            <a:r>
              <a:rPr lang="es-ES" sz="1400" dirty="0" err="1">
                <a:solidFill>
                  <a:schemeClr val="bg1"/>
                </a:solidFill>
              </a:rPr>
              <a:t>by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b="1" dirty="0">
                <a:solidFill>
                  <a:schemeClr val="bg1"/>
                </a:solidFill>
              </a:rPr>
              <a:t>Tempos21</a:t>
            </a:r>
          </a:p>
          <a:p>
            <a:pPr algn="ctr"/>
            <a:r>
              <a:rPr lang="es-ES" sz="14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s-ES" sz="1400" dirty="0" smtClean="0">
                <a:solidFill>
                  <a:schemeClr val="bg1"/>
                </a:solidFill>
                <a:hlinkClick r:id="rId9"/>
              </a:rPr>
              <a:t>www.tempos21.com/web/blog/introduccion-clean-architecture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44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high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coupling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«</a:t>
            </a:r>
            <a:r>
              <a:rPr lang="es-ES" sz="1600" dirty="0" err="1" smtClean="0">
                <a:solidFill>
                  <a:schemeClr val="bg1"/>
                </a:solidFill>
              </a:rPr>
              <a:t>pass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Context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it’s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funny</a:t>
            </a:r>
            <a:r>
              <a:rPr lang="es-ES" sz="1600" dirty="0" smtClean="0">
                <a:solidFill>
                  <a:schemeClr val="bg1"/>
                </a:solidFill>
              </a:rPr>
              <a:t>!»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low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cohesion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classes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that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recieve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httprequest</a:t>
            </a:r>
            <a:r>
              <a:rPr lang="es-ES" sz="1600" dirty="0" smtClean="0">
                <a:solidFill>
                  <a:schemeClr val="bg1"/>
                </a:solidFill>
              </a:rPr>
              <a:t>, </a:t>
            </a:r>
            <a:r>
              <a:rPr lang="es-ES" sz="1600" dirty="0" err="1" smtClean="0">
                <a:solidFill>
                  <a:schemeClr val="bg1"/>
                </a:solidFill>
              </a:rPr>
              <a:t>check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database</a:t>
            </a:r>
            <a:r>
              <a:rPr lang="es-ES" sz="1600" dirty="0" smtClean="0">
                <a:solidFill>
                  <a:schemeClr val="bg1"/>
                </a:solidFill>
              </a:rPr>
              <a:t> and </a:t>
            </a:r>
            <a:r>
              <a:rPr lang="es-ES" sz="1600" dirty="0" err="1" smtClean="0">
                <a:solidFill>
                  <a:schemeClr val="bg1"/>
                </a:solidFill>
              </a:rPr>
              <a:t>fill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cache </a:t>
            </a:r>
            <a:r>
              <a:rPr lang="es-ES" sz="1600" dirty="0" err="1" smtClean="0">
                <a:solidFill>
                  <a:schemeClr val="bg1"/>
                </a:solidFill>
              </a:rPr>
              <a:t>before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answering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patches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everywhere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android</a:t>
            </a:r>
            <a:r>
              <a:rPr lang="es-ES" sz="1600" dirty="0" smtClean="0">
                <a:solidFill>
                  <a:schemeClr val="bg1"/>
                </a:solidFill>
              </a:rPr>
              <a:t> «</a:t>
            </a:r>
            <a:r>
              <a:rPr lang="es-ES" sz="1600" dirty="0" err="1" smtClean="0">
                <a:solidFill>
                  <a:schemeClr val="bg1"/>
                </a:solidFill>
              </a:rPr>
              <a:t>magic</a:t>
            </a:r>
            <a:r>
              <a:rPr lang="es-ES" sz="1600" dirty="0" smtClean="0">
                <a:solidFill>
                  <a:schemeClr val="bg1"/>
                </a:solidFill>
              </a:rPr>
              <a:t>» </a:t>
            </a:r>
            <a:r>
              <a:rPr lang="es-ES" sz="1600" dirty="0" err="1" smtClean="0">
                <a:solidFill>
                  <a:schemeClr val="bg1"/>
                </a:solidFill>
              </a:rPr>
              <a:t>fixes</a:t>
            </a:r>
            <a:r>
              <a:rPr lang="es-ES" sz="1600" dirty="0" smtClean="0">
                <a:solidFill>
                  <a:schemeClr val="bg1"/>
                </a:solidFill>
              </a:rPr>
              <a:t> and </a:t>
            </a:r>
            <a:r>
              <a:rPr lang="es-ES" sz="1600" dirty="0" err="1" smtClean="0">
                <a:solidFill>
                  <a:schemeClr val="bg1"/>
                </a:solidFill>
              </a:rPr>
              <a:t>my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own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business</a:t>
            </a:r>
            <a:r>
              <a:rPr lang="es-ES" sz="1600" dirty="0" smtClean="0">
                <a:solidFill>
                  <a:schemeClr val="bg1"/>
                </a:solidFill>
              </a:rPr>
              <a:t> rules are </a:t>
            </a:r>
            <a:r>
              <a:rPr lang="es-ES" sz="1600" dirty="0" err="1" smtClean="0">
                <a:solidFill>
                  <a:schemeClr val="bg1"/>
                </a:solidFill>
              </a:rPr>
              <a:t>totally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mixed</a:t>
            </a:r>
            <a:endParaRPr lang="ca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>
                <a:solidFill>
                  <a:schemeClr val="bg1"/>
                </a:solidFill>
              </a:rPr>
              <a:t>test? </a:t>
            </a:r>
            <a:r>
              <a:rPr lang="es-ES" sz="7200" dirty="0" err="1" smtClean="0">
                <a:solidFill>
                  <a:schemeClr val="bg1"/>
                </a:solidFill>
              </a:rPr>
              <a:t>what</a:t>
            </a:r>
            <a:r>
              <a:rPr lang="es-ES" sz="7200" dirty="0" smtClean="0">
                <a:solidFill>
                  <a:schemeClr val="bg1"/>
                </a:solidFill>
              </a:rPr>
              <a:t> test?</a:t>
            </a: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working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with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architectures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driven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by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people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who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doesn’t</a:t>
            </a:r>
            <a:r>
              <a:rPr lang="es-ES" sz="1600" dirty="0" smtClean="0">
                <a:solidFill>
                  <a:schemeClr val="bg1"/>
                </a:solidFill>
              </a:rPr>
              <a:t> test</a:t>
            </a:r>
          </a:p>
          <a:p>
            <a:pPr algn="ctr"/>
            <a:r>
              <a:rPr lang="es-ES" sz="1600" dirty="0" err="1" smtClean="0">
                <a:solidFill>
                  <a:schemeClr val="bg1"/>
                </a:solidFill>
              </a:rPr>
              <a:t>run</a:t>
            </a:r>
            <a:r>
              <a:rPr lang="es-ES" sz="1600" dirty="0" smtClean="0">
                <a:solidFill>
                  <a:schemeClr val="bg1"/>
                </a:solidFill>
              </a:rPr>
              <a:t> </a:t>
            </a:r>
            <a:r>
              <a:rPr lang="es-ES" sz="1600" dirty="0" err="1" smtClean="0">
                <a:solidFill>
                  <a:schemeClr val="bg1"/>
                </a:solidFill>
              </a:rPr>
              <a:t>the</a:t>
            </a:r>
            <a:r>
              <a:rPr lang="es-ES" sz="1600" dirty="0" smtClean="0">
                <a:solidFill>
                  <a:schemeClr val="bg1"/>
                </a:solidFill>
              </a:rPr>
              <a:t> app </a:t>
            </a:r>
            <a:r>
              <a:rPr lang="es-ES" sz="1600" dirty="0" err="1" smtClean="0">
                <a:solidFill>
                  <a:schemeClr val="bg1"/>
                </a:solidFill>
              </a:rPr>
              <a:t>to</a:t>
            </a:r>
            <a:r>
              <a:rPr lang="es-ES" sz="1600" dirty="0" smtClean="0">
                <a:solidFill>
                  <a:schemeClr val="bg1"/>
                </a:solidFill>
              </a:rPr>
              <a:t> test </a:t>
            </a:r>
            <a:r>
              <a:rPr lang="es-ES" sz="1600" dirty="0" err="1" smtClean="0">
                <a:solidFill>
                  <a:schemeClr val="bg1"/>
                </a:solidFill>
              </a:rPr>
              <a:t>eeeeeeeeeeeeeeverything</a:t>
            </a:r>
            <a:endParaRPr lang="ca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1563638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err="1" smtClean="0">
                <a:solidFill>
                  <a:schemeClr val="bg1"/>
                </a:solidFill>
              </a:rPr>
              <a:t>my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life</a:t>
            </a:r>
            <a:r>
              <a:rPr lang="es-ES" sz="7200" dirty="0" smtClean="0">
                <a:solidFill>
                  <a:schemeClr val="bg1"/>
                </a:solidFill>
              </a:rPr>
              <a:t> </a:t>
            </a:r>
            <a:r>
              <a:rPr lang="es-ES" sz="7200" dirty="0" err="1" smtClean="0">
                <a:solidFill>
                  <a:schemeClr val="bg1"/>
                </a:solidFill>
              </a:rPr>
              <a:t>after</a:t>
            </a:r>
            <a:endParaRPr lang="es-ES" sz="7200" dirty="0" smtClean="0">
              <a:solidFill>
                <a:schemeClr val="bg1"/>
              </a:solidFill>
            </a:endParaRPr>
          </a:p>
          <a:p>
            <a:pPr algn="ctr"/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InfoJobs</a:t>
            </a:r>
            <a:r>
              <a:rPr lang="es-E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ca-E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562</Words>
  <Application>Microsoft Office PowerPoint</Application>
  <PresentationFormat>Presentación en pantalla (16:9)</PresentationFormat>
  <Paragraphs>201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2" baseType="lpstr">
      <vt:lpstr>Tema de Office</vt:lpstr>
      <vt:lpstr>my life before and after meeting CLEAN ARCHITECTURE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Fewlaps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 before and after meeting CLEAN ARCHITECTURE</dc:title>
  <dc:creator>Roc Boronat</dc:creator>
  <cp:lastModifiedBy>Roc Boronat</cp:lastModifiedBy>
  <cp:revision>36</cp:revision>
  <dcterms:created xsi:type="dcterms:W3CDTF">2016-04-20T23:11:11Z</dcterms:created>
  <dcterms:modified xsi:type="dcterms:W3CDTF">2016-04-21T16:29:17Z</dcterms:modified>
</cp:coreProperties>
</file>