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c93c060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c93c06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c93c06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c93c06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Mean: 80.0% of countries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25th Percentile: 25.0%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50th Percentile: 49.0%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75th Percentile: 73.0%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c93c060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c93c060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Mean: 47.0% of countries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25th Percentile: 24.0%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50th Percentile: 48.0%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75th Percentile: 72.0%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dc93c060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dc93c060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c93c060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c93c060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c93c060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c93c060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c93c060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c93c060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c93c060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c93c060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c93c060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dc93c060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99cc824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699cc82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c93c0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dc93c0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699cc82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699cc82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99cc82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699cc82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e11c027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e11c027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dc93c06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dc93c06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dc93c060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dc93c060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e11c027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e11c027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e11c027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e11c027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c93c060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c93c06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c93c060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c93c060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c93c06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c93c06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c93c06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c93c06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c93c06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dc93c06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c93c06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c93c06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Soutenance Projet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Pierre Schifflers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Pré-Exploratoire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311700" y="1017725"/>
            <a:ext cx="81663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Nettoyage des Données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Region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 242 pays contiennent des groupements de pays (‘World’, ‘Euro Area’, ‘Arab World’) n’étant pas liés à une région spécifique. Pour éviter de compter des pays en double, les pays non-liés à une région sont filtrés.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Années passées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 données d’années passées sont moins intéressantes pour notre analyse et contiennent moins de données que les années récentes. Les années avant l’année 2010 sont filtrées.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Pré-Exploratoire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311700" y="1017725"/>
            <a:ext cx="56064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Sélection</a:t>
            </a:r>
            <a:r>
              <a:rPr b="1" lang="en" sz="1800"/>
              <a:t> de Données Pertinentes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Population du Pays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 pays avec une faible population nous intéressent moins car ils représentent un grand effort d’implémentation pour un faible marché potentiel.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regardant les statistiques de l’indicateur ‘</a:t>
            </a:r>
            <a:r>
              <a:rPr b="1" i="1" lang="en"/>
              <a:t>Population, Total</a:t>
            </a:r>
            <a:r>
              <a:rPr lang="en"/>
              <a:t>’ pour l’année 2016, nous pouvons filtrer tous les pays se trouvant en dessous du 25ème centile (&lt; 1,170,125).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950" y="1990263"/>
            <a:ext cx="2392175" cy="19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Pré-Exploratoire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311700" y="1017725"/>
            <a:ext cx="60300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Sélection de Données Pertinentes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Utilisation d’Internet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Afin de développer une entreprise de formations en ligne, il est impératif qu’une partie importante de la population utilise Internet.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 regardant les statistiques de l’indicateur ‘</a:t>
            </a:r>
            <a:r>
              <a:rPr b="1" i="1" lang="en">
                <a:solidFill>
                  <a:schemeClr val="dk1"/>
                </a:solidFill>
              </a:rPr>
              <a:t>Internet Users per 100 People</a:t>
            </a:r>
            <a:r>
              <a:rPr i="1" lang="en">
                <a:solidFill>
                  <a:schemeClr val="dk1"/>
                </a:solidFill>
              </a:rPr>
              <a:t>’</a:t>
            </a:r>
            <a:r>
              <a:rPr lang="en">
                <a:solidFill>
                  <a:schemeClr val="dk1"/>
                </a:solidFill>
              </a:rPr>
              <a:t>’ pour l’année 2016, nous pouvons filtrer tous les pays se trouvant en dessous du 25ème centile (&lt; 23.5%).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529" y="1378738"/>
            <a:ext cx="1431600" cy="23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Pré-Exploratoire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311700" y="1017725"/>
            <a:ext cx="60300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Sélection de Données Pertinentes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Taux d’alphabétisation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Afin de développer une entreprise de formations en ligne, il est impératif qu’une partie importante de la population puisse lire et écrire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 regardant les statistiques de l’indicateur ‘</a:t>
            </a:r>
            <a:r>
              <a:rPr b="1" i="1" lang="en">
                <a:solidFill>
                  <a:schemeClr val="dk1"/>
                </a:solidFill>
              </a:rPr>
              <a:t>Literacy Rate</a:t>
            </a:r>
            <a:r>
              <a:rPr i="1" lang="en">
                <a:solidFill>
                  <a:schemeClr val="dk1"/>
                </a:solidFill>
              </a:rPr>
              <a:t>’</a:t>
            </a:r>
            <a:r>
              <a:rPr lang="en">
                <a:solidFill>
                  <a:schemeClr val="dk1"/>
                </a:solidFill>
              </a:rPr>
              <a:t>’ pour l’année 2016, nous pouvons voir que suite à nos filtres précédents, le taux minimum d’alphabétisation est de 75.6%. Il n’est donc pas nécessaire de filtrer davantage de pays sur base de cet indicateur.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354" y="1705500"/>
            <a:ext cx="1509800" cy="25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Pré-Exploratoire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Création de 2 jeux de données</a:t>
            </a:r>
            <a:endParaRPr b="1" sz="18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 indicateurs n’étant pas les mêmes pour les données des années passées et futures, j’ai séparé les données en deux jeux: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Passé (années 2010-2016)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 (années 2020-2100)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Pré-Exploratoire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Sélection d’indicateurs pour années passées</a:t>
            </a:r>
            <a:endParaRPr b="1" sz="18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Afin de ne garder que les indicateurs ayant suffisamment de données pour une analyse, j’ai d’abord créé une liste d’indicateurs avec plus de 85% de valeurs non-nulles. 85% nous permet de garder au moins 1% des indicateurs disponibles.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Dans ces indicateurs, les indicateurs suivants semblent pertinents pour l’analyse: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Internet Users (per 100 People)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Population, ages 15-64, Total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Combiné en Population agée de 15-64 ans utilisant Internet (Population * Internet Users)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GDP per capita (current US$)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Pré-Exploratoire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Sélection d’indicateurs pour années futures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Dans les indicateurs de projection, les indicateurs suivants semblent pertinents pour l’analyse: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 in thousands by highest level of academic achievement. Lower Secondary. Total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Population in thousands by highest level of academic achievement. Upper Secondary. Total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Population in thousands by highest level of academic achievement. Post Secondary. Total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311550" y="1017725"/>
            <a:ext cx="8520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Population d’U</a:t>
            </a:r>
            <a:r>
              <a:rPr b="1" lang="en" sz="1800">
                <a:solidFill>
                  <a:schemeClr val="dk1"/>
                </a:solidFill>
              </a:rPr>
              <a:t>tilisateurs d’Internet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Internet Users % multiplié par la population </a:t>
            </a:r>
            <a:r>
              <a:rPr lang="en"/>
              <a:t>âgée</a:t>
            </a:r>
            <a:r>
              <a:rPr lang="en"/>
              <a:t> de 15-64 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Nous pouvons observer des grosses différences entre les régions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75" y="2200650"/>
            <a:ext cx="7564634" cy="278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311700" y="1017725"/>
            <a:ext cx="85206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Population d’Utilisateurs d’Internet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Nous pouvons voir d’importantes différences au sein des régions (exemple East Asia &amp; Pacific)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925" y="1786125"/>
            <a:ext cx="5596150" cy="32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311700" y="1017725"/>
            <a:ext cx="85206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Population d’Utilisateurs d’Internet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Top 10 des pays - toutes régions confondues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888" y="1945875"/>
            <a:ext cx="7468215" cy="29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Academy: Startup de EdTech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Formations en ligne pour un public de niveau lycée et universitaire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L’entreprise veut développer son offre internationale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Objectif: </a:t>
            </a:r>
            <a:r>
              <a:rPr b="1" i="1" lang="en"/>
              <a:t>Informer le projet d’expansion grâce à une analyse pré-exploratoire d’un jeu de données de la World Bank</a:t>
            </a:r>
            <a:endParaRPr b="1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311550" y="1017725"/>
            <a:ext cx="8520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GDP per Capita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Nous pouvons observer des grosses différences entre les régions*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424" y="1879325"/>
            <a:ext cx="7514847" cy="2811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398200" y="4741675"/>
            <a:ext cx="8520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*Moyenne non pondérée ne prenant pas en compte la population des pays se trouvant au sein de la région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311700" y="1017725"/>
            <a:ext cx="85206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GDP per Capita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Nous pouvons voir d’importantes différences au sein des régions (exemple East Asia &amp; Pacific)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214" y="1748575"/>
            <a:ext cx="5421573" cy="326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311700" y="1017725"/>
            <a:ext cx="85206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GDP Per Capita (Current USD)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Top 10 des pays - toutes régions confondues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813" y="1850875"/>
            <a:ext cx="7218374" cy="29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311700" y="1017725"/>
            <a:ext cx="8520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Projections Futures</a:t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Les projections de population de clients potentiels révèlent des différences au sein des régions.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137" y="1798026"/>
            <a:ext cx="6517723" cy="323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311700" y="1017725"/>
            <a:ext cx="85206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Projections Futures</a:t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Top 10 des pays par projection de population de niveau ‘Lower Secondary’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900" y="1771325"/>
            <a:ext cx="6110211" cy="30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Un seul pays se retrouve dans le top 10 des 3 indicateurs: </a:t>
            </a:r>
            <a:r>
              <a:rPr b="1" lang="en" sz="1400">
                <a:solidFill>
                  <a:srgbClr val="000000"/>
                </a:solidFill>
              </a:rPr>
              <a:t>United States</a:t>
            </a:r>
            <a:r>
              <a:rPr lang="en" sz="1400">
                <a:solidFill>
                  <a:srgbClr val="000000"/>
                </a:solidFill>
              </a:rPr>
              <a:t>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Plusieurs pays se retrouvent dans le top 10 de population avec accès à Internet et top 10 de population future ayant un niveau Lower Secondary: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BRIC (</a:t>
            </a:r>
            <a:r>
              <a:rPr b="1" lang="en">
                <a:solidFill>
                  <a:srgbClr val="000000"/>
                </a:solidFill>
              </a:rPr>
              <a:t>Brazil, Russia, India, China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Mexico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Indonesia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Avec la croissance de l’accès à Internet, plusieurs autres pays pourraient potentiellement devenir intéressants par la suite, notamment: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Nigeria</a:t>
            </a:r>
            <a:r>
              <a:rPr lang="en">
                <a:solidFill>
                  <a:srgbClr val="000000"/>
                </a:solidFill>
              </a:rPr>
              <a:t>, qui voit une forte croissance de population éduquée et qui est prédit d’avoir la 3ème plus large population au monde pour 2085.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Environnement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Python Version 3.7.4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Anaconda Version 1.9.7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JupyterLab Version 1.1.4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Pandas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Matplotlib.pyplot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Tableau 2019.4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11700" y="1017725"/>
            <a:ext cx="2011800" cy="138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886,930 lignes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70 colonnes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PK: Country Code &amp; Indicator Code</a:t>
            </a:r>
            <a:endParaRPr sz="1200"/>
          </a:p>
        </p:txBody>
      </p:sp>
      <p:sp>
        <p:nvSpPr>
          <p:cNvPr id="77" name="Google Shape;77;p16"/>
          <p:cNvSpPr txBox="1"/>
          <p:nvPr/>
        </p:nvSpPr>
        <p:spPr>
          <a:xfrm>
            <a:off x="3566100" y="1017725"/>
            <a:ext cx="2011800" cy="138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Series</a:t>
            </a:r>
            <a:endParaRPr b="1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3,665</a:t>
            </a:r>
            <a:r>
              <a:rPr lang="en" sz="1200"/>
              <a:t> lignes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21 colonnes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PK: Indicator Code</a:t>
            </a:r>
            <a:endParaRPr b="1" sz="1200"/>
          </a:p>
        </p:txBody>
      </p:sp>
      <p:sp>
        <p:nvSpPr>
          <p:cNvPr id="78" name="Google Shape;78;p16"/>
          <p:cNvSpPr txBox="1"/>
          <p:nvPr/>
        </p:nvSpPr>
        <p:spPr>
          <a:xfrm>
            <a:off x="6820500" y="1017725"/>
            <a:ext cx="2011800" cy="138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Country</a:t>
            </a:r>
            <a:endParaRPr b="1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241 lignes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32 colonnes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PK: Country Code</a:t>
            </a:r>
            <a:endParaRPr b="1" sz="1200"/>
          </a:p>
        </p:txBody>
      </p:sp>
      <p:sp>
        <p:nvSpPr>
          <p:cNvPr id="79" name="Google Shape;79;p16"/>
          <p:cNvSpPr txBox="1"/>
          <p:nvPr/>
        </p:nvSpPr>
        <p:spPr>
          <a:xfrm>
            <a:off x="1998375" y="3120875"/>
            <a:ext cx="2011800" cy="144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Country-Series</a:t>
            </a:r>
            <a:endParaRPr b="1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613</a:t>
            </a:r>
            <a:r>
              <a:rPr lang="en" sz="1200"/>
              <a:t> lignes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 colonnes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PK: Series Code &amp; Country Code</a:t>
            </a:r>
            <a:endParaRPr sz="1200"/>
          </a:p>
        </p:txBody>
      </p:sp>
      <p:sp>
        <p:nvSpPr>
          <p:cNvPr id="80" name="Google Shape;80;p16"/>
          <p:cNvSpPr txBox="1"/>
          <p:nvPr/>
        </p:nvSpPr>
        <p:spPr>
          <a:xfrm>
            <a:off x="5182800" y="3120875"/>
            <a:ext cx="2011800" cy="144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FootNote</a:t>
            </a:r>
            <a:endParaRPr b="1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643,638 lignes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5 colonnes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PK: Series Code &amp; Country Code &amp; Year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1" cy="232776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52400" y="3650275"/>
            <a:ext cx="86799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EdStatsCountry-Series</a:t>
            </a:r>
            <a:r>
              <a:rPr lang="en"/>
              <a:t> et </a:t>
            </a:r>
            <a:r>
              <a:rPr b="1" lang="en"/>
              <a:t>EdStatsFootnotes</a:t>
            </a:r>
            <a:r>
              <a:rPr lang="en"/>
              <a:t> n’ont pas été utilisé dans le contexte de cette analyse car ils n’apportent pas de plus value pour le moment.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667675" y="1012350"/>
            <a:ext cx="1497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Country Code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667675" y="2945450"/>
            <a:ext cx="14979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Indicator</a:t>
            </a:r>
            <a:r>
              <a:rPr b="1" lang="en">
                <a:solidFill>
                  <a:schemeClr val="dk1"/>
                </a:solidFill>
              </a:rPr>
              <a:t> Code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Pré-Exploratoire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11700" y="1017725"/>
            <a:ext cx="57873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Qualité du jeu de données</a:t>
            </a:r>
            <a:endParaRPr b="1" sz="18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81.3% de données manquantes → Beaucoup d’indicateurs pour lesquels il n’y a pas de données pour certaines années.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000" y="1017725"/>
            <a:ext cx="2345251" cy="234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Pré-Exploratoire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11700" y="1017725"/>
            <a:ext cx="40938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Qualité du jeu de données</a:t>
            </a:r>
            <a:endParaRPr b="1" sz="18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majorité des colonnes contiennent entre 0 et 30% de valeurs non-nulles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500" y="1017725"/>
            <a:ext cx="4426799" cy="283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Pré-Exploratoire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11700" y="1017725"/>
            <a:ext cx="36555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Qualité du jeu de données</a:t>
            </a:r>
            <a:endParaRPr b="1" sz="18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disponibilité de données non-nulles s’améliore au fil des années.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dernière année de données utilisables est 2016, après celle-ci, uniquement les indicateurs de projection sont disponibles pour les années futures (2020 - 2100)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945" y="1017725"/>
            <a:ext cx="4556351" cy="28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8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Pré-Exploratoire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125" y="0"/>
            <a:ext cx="665875" cy="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11700" y="1017725"/>
            <a:ext cx="81663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Données dupliquées</a:t>
            </a:r>
            <a:endParaRPr b="1" sz="18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présence de données dupliquées n’était pas un élément problématique dans ce jeu de données.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 jeu de données total est de 886,930 lignes, ce qui correspond à: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242 pays (241 + ‘World’) * 3,665 indicateurs.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