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3929075-CB67-4B33-A0F4-1BC104497B49}">
  <a:tblStyle styleId="{13929075-CB67-4B33-A0F4-1BC104497B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8a4a8cf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8a4a8cf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e8a4a8cf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e8a4a8cf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e8a4a8cf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e8a4a8cf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8a4a8cf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8a4a8cf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e8a4a8cf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e8a4a8cf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e8a4a8cf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e8a4a8cf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8a4a8cf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e8a4a8cf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e4a96ba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e4a96ba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e8a4a8cf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e8a4a8cf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e4a96ba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e4a96ba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c93c06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dc93c0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4a96baf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4a96ba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e4a96baf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e4a96baf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e4a96baf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e4a96baf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e4a96baf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e4a96baf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e4a96baf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e4a96baf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e4a96baf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e4a96baf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e4a96baf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e4a96baf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e11c0270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e11c027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e8a4a8c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e8a4a8c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e8a4a8c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e8a4a8c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e8a4a8cf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e8a4a8cf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8a4a8cf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8a4a8cf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e8a4a8cf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e8a4a8cf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e8a4a8c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e8a4a8c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Soutenance Projet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Pierre Schifflers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Nettoyage des données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311700" y="1017725"/>
            <a:ext cx="38382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Etape 2: </a:t>
            </a:r>
            <a:r>
              <a:rPr b="1" lang="en">
                <a:solidFill>
                  <a:schemeClr val="dk1"/>
                </a:solidFill>
              </a:rPr>
              <a:t>Suppression des colonnes redondantes et/ou inutiles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Comparaison de colonnes à potentiel de redondance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Imputation de données pour augmenter taux de remplissage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Suppression de colonnes redondantes → </a:t>
            </a:r>
            <a:r>
              <a:rPr b="1" lang="en"/>
              <a:t>27</a:t>
            </a:r>
            <a:r>
              <a:rPr b="1" lang="en"/>
              <a:t> colonnes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300" y="1014075"/>
            <a:ext cx="4610946" cy="39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Nettoyage des données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311700" y="1017725"/>
            <a:ext cx="8520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Etape 3: S</a:t>
            </a:r>
            <a:r>
              <a:rPr b="1" lang="en">
                <a:solidFill>
                  <a:schemeClr val="dk1"/>
                </a:solidFill>
              </a:rPr>
              <a:t>uppression des lignes sans info sur le Nutriscore ou le score NOVA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Imputation du Nutriscore Grade quand les points sont disponibles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Suppression de lignes où l’information est manquante → </a:t>
            </a:r>
            <a:r>
              <a:rPr b="1" lang="en"/>
              <a:t>654,506 lignes (58% des données)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Nettoyage des données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311700" y="1017725"/>
            <a:ext cx="42603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Etape 4: Suppression des valeurs aberrantes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Valeurs à &gt;100g pour 100g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Beaucoup de valeurs statistiquement aberrantes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Remplacement de Nutriscore Grade où le nombre de points ne concorde pas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138,952 lignes supprimées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24"/>
          <p:cNvGrpSpPr/>
          <p:nvPr/>
        </p:nvGrpSpPr>
        <p:grpSpPr>
          <a:xfrm>
            <a:off x="5041444" y="863456"/>
            <a:ext cx="3950573" cy="1948324"/>
            <a:chOff x="4724400" y="1014075"/>
            <a:chExt cx="4267199" cy="2119357"/>
          </a:xfrm>
        </p:grpSpPr>
        <p:pic>
          <p:nvPicPr>
            <p:cNvPr id="140" name="Google Shape;140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24400" y="1014075"/>
              <a:ext cx="4267199" cy="2119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24"/>
            <p:cNvSpPr/>
            <p:nvPr/>
          </p:nvSpPr>
          <p:spPr>
            <a:xfrm>
              <a:off x="5713500" y="1802850"/>
              <a:ext cx="3118800" cy="396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1450" y="3009350"/>
            <a:ext cx="3950574" cy="196210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/>
          <p:nvPr/>
        </p:nvSpPr>
        <p:spPr>
          <a:xfrm>
            <a:off x="4500550" y="2294125"/>
            <a:ext cx="438600" cy="978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Nettoyage des données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311700" y="1017725"/>
            <a:ext cx="85206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Etape 5: Suppression des valeurs dupliquées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15 valeurs supprimées sur base du Code-Barre du produit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Nettoyage des données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311700" y="1017725"/>
            <a:ext cx="45543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Etape 6: Correction d’erreurs lexicales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Correction dans les groupes PNNS (Programme National Nutrition santé)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 rotWithShape="1">
          <a:blip r:embed="rId4">
            <a:alphaModFix/>
          </a:blip>
          <a:srcRect b="6454" l="0" r="0" t="0"/>
          <a:stretch/>
        </p:blipFill>
        <p:spPr>
          <a:xfrm>
            <a:off x="6016900" y="920100"/>
            <a:ext cx="2385225" cy="20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 rotWithShape="1">
          <a:blip r:embed="rId5">
            <a:alphaModFix/>
          </a:blip>
          <a:srcRect b="10201" l="0" r="0" t="0"/>
          <a:stretch/>
        </p:blipFill>
        <p:spPr>
          <a:xfrm>
            <a:off x="5997150" y="3290350"/>
            <a:ext cx="2424724" cy="14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/>
          <p:nvPr/>
        </p:nvSpPr>
        <p:spPr>
          <a:xfrm>
            <a:off x="5245775" y="2184525"/>
            <a:ext cx="526200" cy="1359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5997200" y="2371750"/>
            <a:ext cx="2424600" cy="5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Nettoyage des données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311700" y="1017725"/>
            <a:ext cx="85206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Etape 7: Conversion de type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Conversion des groupes NOVA de 1, 2, 3 et 4 à “Groupe 1”, “Groupe 2” etc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Nettoyage des données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311700" y="1017725"/>
            <a:ext cx="85206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Résumé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1,131,131 lignes → 361,322 lignes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178 colonnes → 53 colonnes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des Données</a:t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311700" y="1017725"/>
            <a:ext cx="85206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Etapes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Déterminer les variables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Analyses Univariées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Analyse </a:t>
            </a:r>
            <a:r>
              <a:rPr b="1" lang="en">
                <a:solidFill>
                  <a:srgbClr val="38761D"/>
                </a:solidFill>
              </a:rPr>
              <a:t>Quantitative</a:t>
            </a:r>
            <a:endParaRPr b="1">
              <a:solidFill>
                <a:srgbClr val="38761D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Analyse </a:t>
            </a:r>
            <a:r>
              <a:rPr b="1" lang="en">
                <a:solidFill>
                  <a:srgbClr val="1155CC"/>
                </a:solidFill>
              </a:rPr>
              <a:t>Qualitative</a:t>
            </a:r>
            <a:endParaRPr b="1">
              <a:solidFill>
                <a:srgbClr val="1155CC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Analyses Multivariées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Analyse </a:t>
            </a:r>
            <a:r>
              <a:rPr b="1" lang="en">
                <a:solidFill>
                  <a:srgbClr val="38761D"/>
                </a:solidFill>
              </a:rPr>
              <a:t>Quantitative</a:t>
            </a:r>
            <a:r>
              <a:rPr lang="en">
                <a:solidFill>
                  <a:schemeClr val="dk1"/>
                </a:solidFill>
              </a:rPr>
              <a:t> vs </a:t>
            </a:r>
            <a:r>
              <a:rPr b="1" lang="en">
                <a:solidFill>
                  <a:srgbClr val="1155CC"/>
                </a:solidFill>
              </a:rPr>
              <a:t>Qualitative</a:t>
            </a:r>
            <a:endParaRPr b="1">
              <a:solidFill>
                <a:srgbClr val="1155CC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Analyse </a:t>
            </a:r>
            <a:r>
              <a:rPr b="1" lang="en">
                <a:solidFill>
                  <a:srgbClr val="38761D"/>
                </a:solidFill>
              </a:rPr>
              <a:t>Quantitative</a:t>
            </a:r>
            <a:r>
              <a:rPr lang="en">
                <a:solidFill>
                  <a:schemeClr val="dk1"/>
                </a:solidFill>
              </a:rPr>
              <a:t> vs </a:t>
            </a:r>
            <a:r>
              <a:rPr b="1" lang="en">
                <a:solidFill>
                  <a:srgbClr val="38761D"/>
                </a:solidFill>
              </a:rPr>
              <a:t>Quantitative</a:t>
            </a:r>
            <a:endParaRPr b="1">
              <a:solidFill>
                <a:srgbClr val="38761D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Analyse </a:t>
            </a:r>
            <a:r>
              <a:rPr b="1" lang="en">
                <a:solidFill>
                  <a:srgbClr val="1155CC"/>
                </a:solidFill>
              </a:rPr>
              <a:t>Qualitative</a:t>
            </a:r>
            <a:r>
              <a:rPr lang="en">
                <a:solidFill>
                  <a:schemeClr val="dk1"/>
                </a:solidFill>
              </a:rPr>
              <a:t> vs </a:t>
            </a:r>
            <a:r>
              <a:rPr b="1" lang="en">
                <a:solidFill>
                  <a:srgbClr val="1155CC"/>
                </a:solidFill>
              </a:rPr>
              <a:t>Qualitative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Déterminer les Variables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30"/>
          <p:cNvGraphicFramePr/>
          <p:nvPr/>
        </p:nvGraphicFramePr>
        <p:xfrm>
          <a:off x="311700" y="955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{13929075-CB67-4B33-A0F4-1BC104497B49}</a:tableStyleId>
              </a:tblPr>
              <a:tblGrid>
                <a:gridCol w="2696075"/>
                <a:gridCol w="2696075"/>
                <a:gridCol w="2696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Variables Quantitatifs Clés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Autres Variables Quantitatifs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Variables Qualitatifs Clés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Energie (KJ) / 100g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Energie (KCal) / 100g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Nutriscore Grade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Sodium / 100g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Sucres Lents / 100g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Groupe Nova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Sucres / 100g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Calcium / 100g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Groupe PNNS*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Acides Gras Saturés / 100g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Fer / 100g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Groupe PNNS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Fibres / 100g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Cholesterol / 100g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Protéines / 100g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Lipides / 100g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Nombre d’additifs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0" name="Google Shape;190;p30"/>
          <p:cNvSpPr txBox="1"/>
          <p:nvPr/>
        </p:nvSpPr>
        <p:spPr>
          <a:xfrm>
            <a:off x="311775" y="4687325"/>
            <a:ext cx="8088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*PNNS: Programme National Nutrition Santé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Analyses Univariées</a:t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311700" y="861675"/>
            <a:ext cx="4260300" cy="4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Analyse Quantitative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Histogramme des Variables Clés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Box Plot des Variables Clés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Calcul du Skewness Coefficient: </a:t>
            </a:r>
            <a:r>
              <a:rPr b="1" lang="en">
                <a:solidFill>
                  <a:schemeClr val="dk1"/>
                </a:solidFill>
              </a:rPr>
              <a:t>0.52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Calcul du Coefficient de Variation: </a:t>
            </a:r>
            <a:r>
              <a:rPr b="1" lang="en">
                <a:solidFill>
                  <a:schemeClr val="dk1"/>
                </a:solidFill>
              </a:rPr>
              <a:t>0.74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Calcul du Kurtosis: </a:t>
            </a:r>
            <a:r>
              <a:rPr b="1" lang="en">
                <a:solidFill>
                  <a:schemeClr val="dk1"/>
                </a:solidFill>
              </a:rPr>
              <a:t>-0.77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925" y="861675"/>
            <a:ext cx="3677048" cy="196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2100" y="3038397"/>
            <a:ext cx="3386873" cy="1906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Problématique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700" y="1017725"/>
            <a:ext cx="85206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Appel à projets de l’agence Santé Publique France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Application innovante en lien avec l’alimentation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Analyses Univariées</a:t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/>
        </p:nvSpPr>
        <p:spPr>
          <a:xfrm>
            <a:off x="311700" y="861675"/>
            <a:ext cx="4260300" cy="4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Analyse Qualitative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Vérification de la distribution des données au sein des groupes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Beaucoup plus de produits ‘négatifs’ que de produits ‘positifs’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800" y="861674"/>
            <a:ext cx="3793501" cy="206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3100" y="3041550"/>
            <a:ext cx="4088265" cy="206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Analyses Multivariées</a:t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/>
        </p:nvSpPr>
        <p:spPr>
          <a:xfrm>
            <a:off x="311700" y="861675"/>
            <a:ext cx="4260300" cy="4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Analyse Quantitative vs Qualitative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Violin Plot: Distribution des données selon le Nutriscore Grade.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Calcul du Rapport de Corrélation: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Energy (KJ) / 100g: </a:t>
            </a:r>
            <a:r>
              <a:rPr b="1" lang="en">
                <a:solidFill>
                  <a:schemeClr val="dk1"/>
                </a:solidFill>
              </a:rPr>
              <a:t>0.26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Proteins /100g: </a:t>
            </a:r>
            <a:r>
              <a:rPr b="1" lang="en">
                <a:solidFill>
                  <a:schemeClr val="dk1"/>
                </a:solidFill>
              </a:rPr>
              <a:t>0.03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861675"/>
            <a:ext cx="3619177" cy="2026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33"/>
          <p:cNvCxnSpPr/>
          <p:nvPr/>
        </p:nvCxnSpPr>
        <p:spPr>
          <a:xfrm>
            <a:off x="5340775" y="1170000"/>
            <a:ext cx="1636500" cy="1328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8" name="Google Shape;21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1775" y="2989175"/>
            <a:ext cx="3684415" cy="2026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3"/>
          <p:cNvCxnSpPr/>
          <p:nvPr/>
        </p:nvCxnSpPr>
        <p:spPr>
          <a:xfrm flipH="1">
            <a:off x="5355175" y="3280450"/>
            <a:ext cx="1183800" cy="1351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Analyses Multivariées</a:t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 txBox="1"/>
          <p:nvPr/>
        </p:nvSpPr>
        <p:spPr>
          <a:xfrm>
            <a:off x="311700" y="861675"/>
            <a:ext cx="4260300" cy="4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Analyse Quantitative vs Qualitative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Violin Plot: Distribution des données selon le Score NOVA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Correlation beaucoup moins significative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Calcul du Rapport de Corrélation: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Energy (KJ) / 100g: </a:t>
            </a:r>
            <a:r>
              <a:rPr b="1" lang="en">
                <a:solidFill>
                  <a:schemeClr val="dk1"/>
                </a:solidFill>
              </a:rPr>
              <a:t>0.02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Proteins /100g: </a:t>
            </a:r>
            <a:r>
              <a:rPr b="1" lang="en">
                <a:solidFill>
                  <a:schemeClr val="dk1"/>
                </a:solidFill>
              </a:rPr>
              <a:t>0.01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861675"/>
            <a:ext cx="3839561" cy="196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2921625"/>
            <a:ext cx="3839552" cy="1964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Analyses Multivariées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/>
        </p:nvSpPr>
        <p:spPr>
          <a:xfrm>
            <a:off x="311700" y="861675"/>
            <a:ext cx="4634400" cy="4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Analyse Quantitative vs Quantitative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Scatterplot avec régression linéaire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Calcul du coefficient de corrélation Pearson: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Saturated Fats / 100g: </a:t>
            </a:r>
            <a:r>
              <a:rPr b="1" lang="en">
                <a:solidFill>
                  <a:schemeClr val="dk1"/>
                </a:solidFill>
              </a:rPr>
              <a:t>0.72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Energy (KJ) / 100g: </a:t>
            </a:r>
            <a:r>
              <a:rPr b="1" lang="en">
                <a:solidFill>
                  <a:schemeClr val="dk1"/>
                </a:solidFill>
              </a:rPr>
              <a:t>0.61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Coefficient de corrélation encore plus élevé par groupe PNNS 1: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Milk and dairy products: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0.87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Fish, Meat, Eggs: </a:t>
            </a:r>
            <a:r>
              <a:rPr b="1" lang="en">
                <a:solidFill>
                  <a:schemeClr val="dk1"/>
                </a:solidFill>
              </a:rPr>
              <a:t>0.84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100" y="803262"/>
            <a:ext cx="3821226" cy="210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100" y="2998225"/>
            <a:ext cx="3821226" cy="210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Analyses Multivariées</a:t>
            </a:r>
            <a:endParaRPr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/>
        </p:nvSpPr>
        <p:spPr>
          <a:xfrm>
            <a:off x="311700" y="861675"/>
            <a:ext cx="3874800" cy="4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Analyse Quantitative vs Quantitative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Scatterplot avec couleurs pour indiquer le Nutriscore Grade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Test de prédiction en utilisant la méthode </a:t>
            </a:r>
            <a:r>
              <a:rPr b="1" lang="en">
                <a:solidFill>
                  <a:schemeClr val="dk1"/>
                </a:solidFill>
              </a:rPr>
              <a:t>k-NN</a:t>
            </a:r>
            <a:r>
              <a:rPr lang="en">
                <a:solidFill>
                  <a:schemeClr val="dk1"/>
                </a:solidFill>
              </a:rPr>
              <a:t>: Pourcentage d’erreur de </a:t>
            </a:r>
            <a:r>
              <a:rPr b="1" lang="en">
                <a:solidFill>
                  <a:schemeClr val="dk1"/>
                </a:solidFill>
              </a:rPr>
              <a:t>41% </a:t>
            </a:r>
            <a:r>
              <a:rPr lang="en">
                <a:solidFill>
                  <a:schemeClr val="dk1"/>
                </a:solidFill>
              </a:rPr>
              <a:t>en utilisant </a:t>
            </a:r>
            <a:r>
              <a:rPr b="1" lang="en">
                <a:solidFill>
                  <a:schemeClr val="dk1"/>
                </a:solidFill>
              </a:rPr>
              <a:t>9</a:t>
            </a:r>
            <a:r>
              <a:rPr lang="en">
                <a:solidFill>
                  <a:schemeClr val="dk1"/>
                </a:solidFill>
              </a:rPr>
              <a:t> voisins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6"/>
          <p:cNvPicPr preferRelativeResize="0"/>
          <p:nvPr/>
        </p:nvPicPr>
        <p:blipFill rotWithShape="1">
          <a:blip r:embed="rId4">
            <a:alphaModFix/>
          </a:blip>
          <a:srcRect b="0" l="0" r="0" t="2114"/>
          <a:stretch/>
        </p:blipFill>
        <p:spPr>
          <a:xfrm>
            <a:off x="4352475" y="1329713"/>
            <a:ext cx="4719475" cy="24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Analyses Multivariées</a:t>
            </a:r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/>
        </p:nvSpPr>
        <p:spPr>
          <a:xfrm>
            <a:off x="311700" y="861675"/>
            <a:ext cx="3874800" cy="4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Analyse Qualitative vs </a:t>
            </a:r>
            <a:r>
              <a:rPr b="1" lang="en">
                <a:solidFill>
                  <a:schemeClr val="dk1"/>
                </a:solidFill>
              </a:rPr>
              <a:t>Qualitative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Heat Map des différences entre valeurs attendues et observées pour </a:t>
            </a:r>
            <a:r>
              <a:rPr b="1" lang="en">
                <a:solidFill>
                  <a:schemeClr val="dk1"/>
                </a:solidFill>
              </a:rPr>
              <a:t>Nutriscore Grade </a:t>
            </a:r>
            <a:r>
              <a:rPr lang="en">
                <a:solidFill>
                  <a:schemeClr val="dk1"/>
                </a:solidFill>
              </a:rPr>
              <a:t>et </a:t>
            </a:r>
            <a:r>
              <a:rPr b="1" lang="en">
                <a:solidFill>
                  <a:schemeClr val="dk1"/>
                </a:solidFill>
              </a:rPr>
              <a:t>Score NOVA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Chi-Squared de </a:t>
            </a:r>
            <a:r>
              <a:rPr b="1" lang="en">
                <a:solidFill>
                  <a:schemeClr val="dk1"/>
                </a:solidFill>
              </a:rPr>
              <a:t>0.33 </a:t>
            </a:r>
            <a:r>
              <a:rPr lang="en">
                <a:solidFill>
                  <a:schemeClr val="dk1"/>
                </a:solidFill>
              </a:rPr>
              <a:t>non statistiquement significatif (besoin d’un score de </a:t>
            </a:r>
            <a:r>
              <a:rPr b="1" lang="en">
                <a:solidFill>
                  <a:schemeClr val="dk1"/>
                </a:solidFill>
              </a:rPr>
              <a:t>15.01</a:t>
            </a:r>
            <a:r>
              <a:rPr lang="en">
                <a:solidFill>
                  <a:schemeClr val="dk1"/>
                </a:solidFill>
              </a:rPr>
              <a:t> ou plus)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Pas de corrélation particulière entre ces deux variables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475" y="1514400"/>
            <a:ext cx="4652703" cy="274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8"/>
          <p:cNvSpPr txBox="1"/>
          <p:nvPr/>
        </p:nvSpPr>
        <p:spPr>
          <a:xfrm>
            <a:off x="311700" y="861675"/>
            <a:ext cx="8520600" cy="4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Observations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L’application devrait pouvoir faire une </a:t>
            </a:r>
            <a:r>
              <a:rPr b="1" lang="en">
                <a:solidFill>
                  <a:schemeClr val="dk1"/>
                </a:solidFill>
              </a:rPr>
              <a:t>estimation</a:t>
            </a:r>
            <a:r>
              <a:rPr lang="en">
                <a:solidFill>
                  <a:schemeClr val="dk1"/>
                </a:solidFill>
              </a:rPr>
              <a:t> du Nutrition Score sur base d’éléments à haute </a:t>
            </a:r>
            <a:r>
              <a:rPr lang="en">
                <a:solidFill>
                  <a:schemeClr val="dk1"/>
                </a:solidFill>
              </a:rPr>
              <a:t>corrélation</a:t>
            </a:r>
            <a:r>
              <a:rPr lang="en">
                <a:solidFill>
                  <a:schemeClr val="dk1"/>
                </a:solidFill>
              </a:rPr>
              <a:t> tels que l’énergie (KJ) / 100g et les acides gras saturés /100g.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Sur base du Nutrition Score, une traduction vers le Nutriscore Grade sera possible.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Si l’utilisateur remplit plus d’information (sélection d’un groupe PNNS 1, info sur d’autres variables), l’estimation sera plus précise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Les corrélations ne sont pas suffisantes pour estimer le score NOVA, plus complexe à calculer.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Environnement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Python Version 3.7.6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Anaconda Version 1.9.7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JupyterLab Version 1.2.6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Pandas 1.0.1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Matplotlib 3.1.3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Seaborn 0.10.0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Scikit-Learn 0.22.1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11700" y="1017725"/>
            <a:ext cx="85206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Application mobile permettant de: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Scanner un code-barre pour donner le Nutri-Score et score NOVA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 code-barre non disponible → Estimation du Nutri-Score et score NOVA sur base de 2-3 inputs de l’utilisateur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311700" y="1017725"/>
            <a:ext cx="65706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Nutri-Score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Logo simple informant de la </a:t>
            </a:r>
            <a:r>
              <a:rPr b="1" i="1" lang="en"/>
              <a:t>Qualité Nutritionnelle </a:t>
            </a:r>
            <a:r>
              <a:rPr lang="en"/>
              <a:t>d’un produit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Basé sur un score de </a:t>
            </a:r>
            <a:r>
              <a:rPr b="1" lang="en"/>
              <a:t>-15 à 40</a:t>
            </a:r>
            <a:r>
              <a:rPr lang="en"/>
              <a:t> points déterminé par la présence de plusieurs nutriments.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NOVA Score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Logo simple informant du </a:t>
            </a:r>
            <a:r>
              <a:rPr b="1" i="1" lang="en"/>
              <a:t>degré de transformation </a:t>
            </a:r>
            <a:r>
              <a:rPr lang="en"/>
              <a:t>qu’un produit a subi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0400" y="1017725"/>
            <a:ext cx="2050200" cy="11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0400" y="3729500"/>
            <a:ext cx="2050200" cy="87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3663" y="2503350"/>
            <a:ext cx="4756674" cy="9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311700" y="1017725"/>
            <a:ext cx="85206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Objectif</a:t>
            </a:r>
            <a:r>
              <a:rPr lang="en"/>
              <a:t>: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Permettre au consommateur de se faire une idée rapide de la qualité de </a:t>
            </a:r>
            <a:r>
              <a:rPr b="1" lang="en"/>
              <a:t>tous</a:t>
            </a:r>
            <a:r>
              <a:rPr lang="en"/>
              <a:t> les produit avec un </a:t>
            </a:r>
            <a:r>
              <a:rPr b="1" lang="en"/>
              <a:t>minimum</a:t>
            </a:r>
            <a:r>
              <a:rPr lang="en"/>
              <a:t> </a:t>
            </a:r>
            <a:r>
              <a:rPr b="1" lang="en"/>
              <a:t>d’input</a:t>
            </a:r>
            <a:r>
              <a:rPr lang="en"/>
              <a:t> de sa part.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311700" y="1017725"/>
            <a:ext cx="85206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Fichier CSV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1,131,131 lignes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178 colonnes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Primary Key: Code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Nettoyage des données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311700" y="1017725"/>
            <a:ext cx="85206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Etapes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Suppression des colonnes à faible taux de remplissage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Suppression des colonnes redondantes et/ou inutiles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Remplissage / Suppression des colonnes sans info sur le Nutriscore ou le score NOVA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Suppression des valeurs aberrantes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Suppression des valeurs dupliquées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Correction </a:t>
            </a:r>
            <a:r>
              <a:rPr lang="en"/>
              <a:t>des erreurs</a:t>
            </a:r>
            <a:r>
              <a:rPr lang="en"/>
              <a:t> lexicales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Conversion de type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Nettoyage des données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311700" y="1017725"/>
            <a:ext cx="38382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Etape 1: </a:t>
            </a:r>
            <a:r>
              <a:rPr b="1" lang="en">
                <a:solidFill>
                  <a:schemeClr val="dk1"/>
                </a:solidFill>
              </a:rPr>
              <a:t>Suppression des colonnes à faible taux de remplissage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Inspection du % de remplissage des colonnes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Majorité de colonnes remplies à moins de 30%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Suppression de colonnes à moins de 4% de remplissage → </a:t>
            </a:r>
            <a:r>
              <a:rPr b="1" lang="en"/>
              <a:t>98 colonnes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9900" y="1017725"/>
            <a:ext cx="4682401" cy="2874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