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F50"/>
    <a:srgbClr val="8199BF"/>
    <a:srgbClr val="231815"/>
    <a:srgbClr val="1A1A1A"/>
    <a:srgbClr val="190000"/>
    <a:srgbClr val="0C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CEAAC-751F-794F-8467-B4103984DF76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1530A-A99B-4046-8A8C-B377E78E6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95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FA165-EE92-C547-BB43-9659A946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5487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rgbClr val="BE3F50"/>
                </a:solidFill>
                <a:latin typeface="Hiragino Sans W6" panose="020B0400000000000000" pitchFamily="34" charset="-128"/>
                <a:ea typeface="Hiragino Sans W6" panose="020B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F659C-EC47-FE4D-A0A0-90DC4F4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024"/>
            <a:ext cx="9144000" cy="115415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231815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2A88C55-5737-A14A-A2C2-A8160F0A3CF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387849"/>
            <a:ext cx="9144000" cy="0"/>
          </a:xfrm>
          <a:prstGeom prst="line">
            <a:avLst/>
          </a:prstGeom>
          <a:ln w="57150">
            <a:solidFill>
              <a:srgbClr val="BE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A2E16F12-57C8-7D4D-BA04-95E02F0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10BA-7936-7744-AFDC-328951513A65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77760ECB-C46C-A14B-A838-E08A1CF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75ECBE6-9664-FC41-9FE6-CBC57806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6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269F4-0779-7445-B148-7437393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0BD311-BFF4-2A4D-BC8B-F70965BBB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6E14F-1E1D-BB4B-A2F8-1DEABAF8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5F9D-17C5-CB44-A2A8-401222CAF7DC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E448D-F234-3242-87B4-0A64B8C3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8830E-54BD-1B4E-9DAA-EADEF00A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2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06456C-554A-704F-B909-F808134BA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B9AF15-899A-FE41-97C3-BF7286FD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BC888-85CE-4848-A74E-27C8F47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0554-439B-4E42-9C2E-92A7ADA1D57D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8AADD-3250-9C42-A744-3D377C26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DD45-3BC3-8545-B2B2-CC32754B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61DDB-9961-5A42-A157-CDF63C14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66"/>
            <a:ext cx="10515600" cy="933507"/>
          </a:xfrm>
        </p:spPr>
        <p:txBody>
          <a:bodyPr>
            <a:normAutofit/>
          </a:bodyPr>
          <a:lstStyle>
            <a:lvl1pPr algn="ctr">
              <a:defRPr sz="4000" b="0" i="0">
                <a:solidFill>
                  <a:srgbClr val="231815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89256-96CA-8E43-A492-38282707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BE3F50"/>
              </a:buClr>
              <a:buSzPct val="110000"/>
              <a:buFont typeface="Wingdings" pitchFamily="2" charset="2"/>
              <a:buChar char="l"/>
              <a:defRPr sz="2400" b="0" i="0">
                <a:solidFill>
                  <a:srgbClr val="1A1A1A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1pPr>
            <a:lvl2pPr marL="800100" indent="-342900">
              <a:lnSpc>
                <a:spcPct val="120000"/>
              </a:lnSpc>
              <a:buClr>
                <a:srgbClr val="BE3F50"/>
              </a:buClr>
              <a:buSzPct val="110000"/>
              <a:buFont typeface="Wingdings" pitchFamily="2" charset="2"/>
              <a:buChar char="l"/>
              <a:defRPr sz="2200" b="0" i="0">
                <a:solidFill>
                  <a:srgbClr val="1A1A1A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2pPr>
            <a:lvl3pPr marL="1257300" indent="-342900">
              <a:lnSpc>
                <a:spcPct val="120000"/>
              </a:lnSpc>
              <a:buClr>
                <a:srgbClr val="BE3F50"/>
              </a:buClr>
              <a:buSzPct val="110000"/>
              <a:buFont typeface="Wingdings" pitchFamily="2" charset="2"/>
              <a:buChar char="l"/>
              <a:defRPr sz="2000" b="0" i="0">
                <a:solidFill>
                  <a:srgbClr val="1A1A1A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3pPr>
            <a:lvl4pPr marL="1657350" indent="-285750">
              <a:lnSpc>
                <a:spcPct val="120000"/>
              </a:lnSpc>
              <a:buClr>
                <a:srgbClr val="BE3F50"/>
              </a:buClr>
              <a:buSzPct val="110000"/>
              <a:buFont typeface="Wingdings" pitchFamily="2" charset="2"/>
              <a:buChar char="l"/>
              <a:defRPr sz="1800" b="0" i="0">
                <a:solidFill>
                  <a:srgbClr val="1A1A1A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4pPr>
            <a:lvl5pPr marL="2114550" indent="-285750">
              <a:lnSpc>
                <a:spcPct val="120000"/>
              </a:lnSpc>
              <a:buClr>
                <a:srgbClr val="BE3F50"/>
              </a:buClr>
              <a:buSzPct val="110000"/>
              <a:buFont typeface="Wingdings" pitchFamily="2" charset="2"/>
              <a:buChar char="l"/>
              <a:defRPr sz="1600" b="0" i="0">
                <a:solidFill>
                  <a:srgbClr val="1A1A1A"/>
                </a:solidFill>
                <a:latin typeface="Hiragino Sans W3" panose="020B0400000000000000" pitchFamily="34" charset="-128"/>
                <a:ea typeface="Hiragino Sans W3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31CE5-B292-4D40-9AAD-AFB2CA4E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2FD7-FFC4-BF4F-BE71-3A0DFDF4B4E7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D1760-550C-3D4E-AA1C-E88CC4F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D1F0A-2D2B-9540-99F7-1DE37ED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0C63695-C4B5-7949-AAF9-85FE7A481E7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26273"/>
            <a:ext cx="10515600" cy="0"/>
          </a:xfrm>
          <a:prstGeom prst="line">
            <a:avLst/>
          </a:prstGeom>
          <a:ln w="57150">
            <a:solidFill>
              <a:srgbClr val="BE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E76D5-85DF-D149-AA62-6ACCC8D7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9EEC30-62FA-7644-B49D-381439FF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AD3A3-1E21-834D-8C0D-DECF0125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8DA5-CE6C-C146-AF1D-FF7C9712257E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6359C-9423-EC49-9B05-451872C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95906-F83E-7442-84B0-E90C6CA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94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8830-B6CB-F649-B14E-715C399A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8E91E-D3B9-3F40-9A69-D5793544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66A574-109B-534A-BF70-D1F81FDA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F70102-BF94-C244-B561-A058449E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1AF3-E5F7-0A4D-AEFA-C47F3AD3745E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5EC2BD-D89C-354A-99B0-812262FB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21C576-D4BB-4D49-ADB6-2C6555D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9124C-2D98-1B44-9687-1B962C1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B6C72-8327-354E-8CC8-020C16F4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4860A-28B0-EF44-9371-E8380DC4E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497EDF-1F3E-3344-BD7D-8FD96FC44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6E4B8-844F-384A-87B9-63208AD60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D89BD-21A0-BE44-8574-748A146D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A4CF-4CB3-E54C-AEBC-F006C52B6463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F1E21A-022D-B64D-92B4-F2685DAC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65487-0C9D-204F-B721-68DB0529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FCF11-3D76-3C4C-B803-F6EDF58A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9D469C-C387-ED4C-9F42-F22F9B44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61A-EF1C-7F40-A8C7-5A5D70F1F2A9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0615FB-7DFA-3443-863F-AACD740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261C95-D5D5-2E42-8570-F25DECAF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67F7F8-60E0-494F-A969-7AD29900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12C8-234E-0D4C-A8FD-932C555690A5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5FD0BB-5CFE-E14A-B44C-A76BFEDA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B9FE8-7612-1E4C-AC75-89713EED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426DD-3A6D-134C-9A7C-89E4F710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11783-6D5D-224E-9395-F208674A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686644-274B-E345-817C-4805B270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DD354-4FEB-484E-AF35-E6C84EA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7003-F837-FD4A-B4E1-6E301A27338A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D5C170-CAD0-AD45-BBCD-908E608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3B443D-AE12-FF4A-9EE5-BC4F0E30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7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EB9E7-36CA-3E44-9AE6-ECF157D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5BD584-1730-9D4B-A382-CA9BBA1C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B5941-BFCF-354B-95EB-B3C6ECE5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451EE9-B4D7-0C4E-A4CC-C4148D5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0A42-6BCF-2443-933F-781C6EBE19B4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6AF140-B6A6-4E4F-8791-4B1B6C6D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8CB25-FA1A-0F4A-B58C-B118179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7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F1A00C-6933-9341-A6A8-F7449435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5447D-6363-6F45-96B0-B8ECC261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4CE0A-1683-DD44-AC48-FEEC1F1B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2B45-D012-BD46-86C5-58A5260C5E94}" type="datetime1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7B812-5A96-294D-835B-6BA89DD2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3B2727-2A9B-9949-88E8-12C64821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E212-A5E7-E545-93D2-D3AFA51A0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6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8118A-6236-0945-8760-B42725F42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" altLang="ja-JP" dirty="0"/>
              <a:t>Sample Amplification: Increasing Dataset Size even when Learning is Impossible</a:t>
            </a:r>
            <a:br>
              <a:rPr lang="en" altLang="ja-JP" dirty="0"/>
            </a:br>
            <a: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Brian Axelrod, </a:t>
            </a:r>
            <a:r>
              <a:rPr lang="en" altLang="ja-JP" sz="1800" b="0" dirty="0" err="1">
                <a:latin typeface="Hiragino Sans W3" panose="020B0400000000000000" pitchFamily="34" charset="-128"/>
                <a:ea typeface="Hiragino Sans W3" panose="020B0400000000000000" pitchFamily="34" charset="-128"/>
              </a:rPr>
              <a:t>Shivam</a:t>
            </a:r>
            <a: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 Garg, </a:t>
            </a:r>
            <a:r>
              <a:rPr lang="en" altLang="ja-JP" sz="1800" b="0" dirty="0" err="1">
                <a:latin typeface="Hiragino Sans W3" panose="020B0400000000000000" pitchFamily="34" charset="-128"/>
                <a:ea typeface="Hiragino Sans W3" panose="020B0400000000000000" pitchFamily="34" charset="-128"/>
              </a:rPr>
              <a:t>Vatsal</a:t>
            </a:r>
            <a: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 Sharan, Gregory Valiant</a:t>
            </a:r>
            <a:b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</a:br>
            <a: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Proceedings of the 37th International Conference on Machine Learning, </a:t>
            </a:r>
            <a:b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</a:br>
            <a:r>
              <a:rPr lang="en" altLang="ja-JP" sz="1800" b="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PMLR 119:442-451, 2020.</a:t>
            </a:r>
            <a:endParaRPr kumimoji="1" lang="ja-JP" altLang="en-US" sz="1800" b="0">
              <a:latin typeface="Hiragino Sans W3" panose="020B0400000000000000" pitchFamily="34" charset="-128"/>
              <a:ea typeface="Hiragino Sans W3" panose="020B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E67B2-CAC8-5844-863C-F05214DD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8780"/>
            <a:ext cx="9144000" cy="1154152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/>
              <a:t>M2 </a:t>
            </a:r>
            <a:r>
              <a:rPr kumimoji="1" lang="ja-JP" altLang="en-US" sz="2000"/>
              <a:t>田頭　史都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2021/1/18 </a:t>
            </a:r>
            <a:r>
              <a:rPr kumimoji="1" lang="ja-JP" altLang="en-US" sz="2000"/>
              <a:t>抄録会</a:t>
            </a:r>
            <a:endParaRPr kumimoji="1" lang="en-US" altLang="ja-JP" sz="20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28D886-94EC-4A44-8DCB-31DBB47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CF414-6196-D940-8563-2A9F7B27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この論文を選んだ理由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DE5DB-E818-494A-8463-7D5D7F7B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ja-JP" sz="2600" b="1" dirty="0">
                <a:latin typeface="Hiragino Sans W7" panose="020B0400000000000000" pitchFamily="34" charset="-128"/>
                <a:ea typeface="Hiragino Sans W7" panose="020B0400000000000000" pitchFamily="34" charset="-128"/>
              </a:rPr>
              <a:t>International Conference on Machine Learning(ICML)</a:t>
            </a:r>
          </a:p>
          <a:p>
            <a:r>
              <a:rPr lang="ja-JP" altLang="en-US" sz="2400"/>
              <a:t>「機械学習</a:t>
            </a:r>
            <a:r>
              <a:rPr lang="ja-JP" altLang="en-US"/>
              <a:t>のトップの国際会議．初期のころは</a:t>
            </a:r>
            <a:r>
              <a:rPr lang="en" altLang="ja-JP" dirty="0"/>
              <a:t>workshop</a:t>
            </a:r>
            <a:r>
              <a:rPr lang="ja-JP" altLang="en-US"/>
              <a:t>と</a:t>
            </a:r>
            <a:r>
              <a:rPr lang="en" altLang="ja-JP" dirty="0"/>
              <a:t>conference</a:t>
            </a:r>
            <a:r>
              <a:rPr lang="ja-JP" altLang="en-US"/>
              <a:t>の形式で交互に開催されていたが，</a:t>
            </a:r>
            <a:r>
              <a:rPr lang="en-US" altLang="ja-JP" dirty="0"/>
              <a:t>10</a:t>
            </a:r>
            <a:r>
              <a:rPr lang="ja-JP" altLang="en-US"/>
              <a:t>回以降は</a:t>
            </a:r>
            <a:r>
              <a:rPr lang="en" altLang="ja-JP" dirty="0"/>
              <a:t>conference</a:t>
            </a:r>
            <a:r>
              <a:rPr lang="ja-JP" altLang="en-US"/>
              <a:t>となった．最近まで，固定した主催団体はなかったが，最近は</a:t>
            </a:r>
            <a:r>
              <a:rPr lang="en" altLang="ja-JP" dirty="0"/>
              <a:t>International Machine Learning Society</a:t>
            </a:r>
            <a:r>
              <a:rPr lang="ja-JP" altLang="en-US"/>
              <a:t>が主催団体として設立された．純粋な理論の論文は少なく，実験は重視される． 例年，締切は</a:t>
            </a:r>
            <a:r>
              <a:rPr lang="en-US" altLang="ja-JP" dirty="0"/>
              <a:t>1〜2</a:t>
            </a:r>
            <a:r>
              <a:rPr lang="ja-JP" altLang="en-US"/>
              <a:t>月，開催は</a:t>
            </a:r>
            <a:r>
              <a:rPr lang="en-US" altLang="ja-JP" dirty="0"/>
              <a:t>6〜8</a:t>
            </a:r>
            <a:r>
              <a:rPr lang="ja-JP" altLang="en-US"/>
              <a:t>月．</a:t>
            </a:r>
            <a:r>
              <a:rPr lang="ja-JP" altLang="en-US" sz="2400"/>
              <a:t>」</a:t>
            </a:r>
            <a:r>
              <a:rPr lang="ja-JP" altLang="en-US"/>
              <a:t>（</a:t>
            </a:r>
            <a:r>
              <a:rPr lang="ja-JP" altLang="en-US">
                <a:solidFill>
                  <a:srgbClr val="0C6AE0"/>
                </a:solidFill>
              </a:rPr>
              <a:t>朱鷺の杜</a:t>
            </a:r>
            <a:r>
              <a:rPr lang="en" altLang="ja-JP" dirty="0">
                <a:solidFill>
                  <a:srgbClr val="0C6AE0"/>
                </a:solidFill>
              </a:rPr>
              <a:t>Wiki</a:t>
            </a:r>
            <a:r>
              <a:rPr lang="ja-JP" altLang="en-US" sz="2400"/>
              <a:t>）</a:t>
            </a:r>
            <a:endParaRPr lang="en-US" altLang="ja-JP" dirty="0"/>
          </a:p>
          <a:p>
            <a:r>
              <a:rPr lang="en-US" altLang="ja-JP" dirty="0"/>
              <a:t>PMLR</a:t>
            </a:r>
            <a:r>
              <a:rPr lang="ja-JP" altLang="en-US"/>
              <a:t>はその会議録</a:t>
            </a:r>
            <a:endParaRPr lang="en-US" altLang="ja-JP" dirty="0"/>
          </a:p>
          <a:p>
            <a:r>
              <a:rPr lang="en-US" altLang="ja-JP" sz="2400" dirty="0"/>
              <a:t>ICML 2021</a:t>
            </a:r>
            <a:r>
              <a:rPr lang="ja-JP" altLang="en-US" sz="2400"/>
              <a:t>は</a:t>
            </a:r>
            <a:r>
              <a:rPr lang="en-US" altLang="ja-JP" sz="2400" dirty="0"/>
              <a:t> </a:t>
            </a:r>
            <a:r>
              <a:rPr lang="en" altLang="ja-JP" dirty="0"/>
              <a:t>Sun Jul 18th through Sat the 24 </a:t>
            </a:r>
            <a:r>
              <a:rPr lang="en" altLang="ja-JP" dirty="0" err="1"/>
              <a:t>th</a:t>
            </a:r>
            <a:r>
              <a:rPr lang="en" altLang="ja-JP" dirty="0"/>
              <a:t> </a:t>
            </a:r>
            <a:r>
              <a:rPr lang="ja-JP" altLang="en-US"/>
              <a:t>開催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600" b="1">
                <a:latin typeface="Hiragino Sans W7" panose="020B0400000000000000" pitchFamily="34" charset="-128"/>
                <a:ea typeface="Hiragino Sans W7" panose="020B0400000000000000" pitchFamily="34" charset="-128"/>
              </a:rPr>
              <a:t>選んだ理由</a:t>
            </a:r>
            <a:endParaRPr lang="en-US" altLang="ja-JP" sz="2600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  <a:p>
            <a:r>
              <a:rPr lang="ja-JP" altLang="en-US"/>
              <a:t>新しい概念を導入していて，今後の課題が明確そうだから．</a:t>
            </a:r>
            <a:endParaRPr lang="en-US" altLang="ja-JP" dirty="0"/>
          </a:p>
          <a:p>
            <a:r>
              <a:rPr lang="ja-JP" altLang="en-US"/>
              <a:t>数式の分量が適当そうに見えたから．（そんなことなかった．）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700"/>
              <a:t>・（発表動画</a:t>
            </a:r>
            <a:r>
              <a:rPr lang="en" altLang="ja-JP" sz="1700" dirty="0">
                <a:solidFill>
                  <a:srgbClr val="0C6AE0"/>
                </a:solidFill>
              </a:rPr>
              <a:t>https://</a:t>
            </a:r>
            <a:r>
              <a:rPr lang="en" altLang="ja-JP" sz="1700" dirty="0" err="1">
                <a:solidFill>
                  <a:srgbClr val="0C6AE0"/>
                </a:solidFill>
              </a:rPr>
              <a:t>www.youtube.com</a:t>
            </a:r>
            <a:r>
              <a:rPr lang="en" altLang="ja-JP" sz="1700" dirty="0">
                <a:solidFill>
                  <a:srgbClr val="0C6AE0"/>
                </a:solidFill>
              </a:rPr>
              <a:t>/</a:t>
            </a:r>
            <a:r>
              <a:rPr lang="en" altLang="ja-JP" sz="1700" dirty="0" err="1">
                <a:solidFill>
                  <a:srgbClr val="0C6AE0"/>
                </a:solidFill>
              </a:rPr>
              <a:t>watch?v</a:t>
            </a:r>
            <a:r>
              <a:rPr lang="en" altLang="ja-JP" sz="1700" dirty="0">
                <a:solidFill>
                  <a:srgbClr val="0C6AE0"/>
                </a:solidFill>
              </a:rPr>
              <a:t>=</a:t>
            </a:r>
            <a:r>
              <a:rPr lang="en" altLang="ja-JP" sz="1700" dirty="0" err="1">
                <a:solidFill>
                  <a:srgbClr val="0C6AE0"/>
                </a:solidFill>
              </a:rPr>
              <a:t>IDFEXfoFosA</a:t>
            </a:r>
            <a:r>
              <a:rPr lang="ja-JP" altLang="en-US" sz="1700"/>
              <a:t>の視聴数が割と多い気がした）</a:t>
            </a:r>
            <a:endParaRPr lang="en-US" altLang="ja-JP" sz="1700" dirty="0"/>
          </a:p>
          <a:p>
            <a:endParaRPr lang="en-US" altLang="ja-JP" sz="2400" dirty="0"/>
          </a:p>
          <a:p>
            <a:pPr marL="0" indent="0">
              <a:buNone/>
            </a:pPr>
            <a:endParaRPr kumimoji="1" lang="en-US" altLang="ja-JP" b="1" dirty="0">
              <a:latin typeface="Hiragino Sans W7" panose="020B0400000000000000" pitchFamily="34" charset="-128"/>
              <a:ea typeface="Hiragino Sans W7" panose="020B0400000000000000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0C7AA-872F-894D-91CF-94E9861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E212-A5E7-E545-93D2-D3AFA51A0F7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53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226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Hiragino Sans W2</vt:lpstr>
      <vt:lpstr>Hiragino Sans W3</vt:lpstr>
      <vt:lpstr>Hiragino Sans W6</vt:lpstr>
      <vt:lpstr>Hiragino Sans W7</vt:lpstr>
      <vt:lpstr>游ゴシック</vt:lpstr>
      <vt:lpstr>游ゴシック Light</vt:lpstr>
      <vt:lpstr>Arial</vt:lpstr>
      <vt:lpstr>Wingdings</vt:lpstr>
      <vt:lpstr>Office テーマ</vt:lpstr>
      <vt:lpstr>Sample Amplification: Increasing Dataset Size even when Learning is Impossible Brian Axelrod, Shivam Garg, Vatsal Sharan, Gregory Valiant Proceedings of the 37th International Conference on Machine Learning,  PMLR 119:442-451, 2020.</vt:lpstr>
      <vt:lpstr>この論文を選んだ理由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33</cp:revision>
  <dcterms:created xsi:type="dcterms:W3CDTF">2021-01-18T02:53:55Z</dcterms:created>
  <dcterms:modified xsi:type="dcterms:W3CDTF">2021-01-21T17:08:04Z</dcterms:modified>
</cp:coreProperties>
</file>