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5" r:id="rId9"/>
    <p:sldId id="269" r:id="rId10"/>
    <p:sldId id="268" r:id="rId11"/>
    <p:sldId id="266" r:id="rId12"/>
    <p:sldId id="267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ck.CAMPUS\Desktop\Git\girl-scout-app\New%20folder\Resources\TeamEffort_CookieCouncil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</a:t>
            </a:r>
            <a:r>
              <a:rPr lang="en-US" baseline="0"/>
              <a:t>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Product!$B$83</c:f>
              <c:strCache>
                <c:ptCount val="1"/>
                <c:pt idx="0">
                  <c:v>estimatedBurn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Product!$C$83:$Y$83</c:f>
              <c:numCache>
                <c:formatCode>General</c:formatCode>
                <c:ptCount val="23"/>
                <c:pt idx="0">
                  <c:v>554.78260869565213</c:v>
                </c:pt>
                <c:pt idx="1">
                  <c:v>529.56521739130437</c:v>
                </c:pt>
                <c:pt idx="2">
                  <c:v>504.3478260869565</c:v>
                </c:pt>
                <c:pt idx="3">
                  <c:v>479.13043478260869</c:v>
                </c:pt>
                <c:pt idx="4">
                  <c:v>453.91304347826087</c:v>
                </c:pt>
                <c:pt idx="5">
                  <c:v>428.69565217391306</c:v>
                </c:pt>
                <c:pt idx="6">
                  <c:v>403.47826086956525</c:v>
                </c:pt>
                <c:pt idx="7">
                  <c:v>378.26086956521738</c:v>
                </c:pt>
                <c:pt idx="8">
                  <c:v>353.04347826086962</c:v>
                </c:pt>
                <c:pt idx="9">
                  <c:v>327.82608695652175</c:v>
                </c:pt>
                <c:pt idx="10">
                  <c:v>302.60869565217394</c:v>
                </c:pt>
                <c:pt idx="11">
                  <c:v>277.39130434782612</c:v>
                </c:pt>
                <c:pt idx="12">
                  <c:v>252.17391304347831</c:v>
                </c:pt>
                <c:pt idx="13">
                  <c:v>226.95652173913044</c:v>
                </c:pt>
                <c:pt idx="14">
                  <c:v>201.73913043478262</c:v>
                </c:pt>
                <c:pt idx="15">
                  <c:v>176.52173913043481</c:v>
                </c:pt>
                <c:pt idx="16">
                  <c:v>151.304347826087</c:v>
                </c:pt>
                <c:pt idx="17">
                  <c:v>126.08695652173918</c:v>
                </c:pt>
                <c:pt idx="18">
                  <c:v>100.86956521739131</c:v>
                </c:pt>
                <c:pt idx="19">
                  <c:v>75.652173913043498</c:v>
                </c:pt>
                <c:pt idx="20">
                  <c:v>50.434782608695741</c:v>
                </c:pt>
                <c:pt idx="21">
                  <c:v>25.217391304347871</c:v>
                </c:pt>
                <c:pt idx="22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152-4DC2-8CD6-94BB58FF6125}"/>
            </c:ext>
          </c:extLst>
        </c:ser>
        <c:ser>
          <c:idx val="1"/>
          <c:order val="1"/>
          <c:tx>
            <c:strRef>
              <c:f>Product!$B$84</c:f>
              <c:strCache>
                <c:ptCount val="1"/>
                <c:pt idx="0">
                  <c:v>Burn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Product!$C$84:$W$84</c:f>
              <c:numCache>
                <c:formatCode>0.00</c:formatCode>
                <c:ptCount val="21"/>
                <c:pt idx="0">
                  <c:v>562.75</c:v>
                </c:pt>
                <c:pt idx="1">
                  <c:v>542.75</c:v>
                </c:pt>
                <c:pt idx="2">
                  <c:v>518.25</c:v>
                </c:pt>
                <c:pt idx="3">
                  <c:v>493.25</c:v>
                </c:pt>
                <c:pt idx="4">
                  <c:v>484</c:v>
                </c:pt>
                <c:pt idx="5">
                  <c:v>458</c:v>
                </c:pt>
                <c:pt idx="6">
                  <c:v>423.5</c:v>
                </c:pt>
                <c:pt idx="7">
                  <c:v>387.75</c:v>
                </c:pt>
                <c:pt idx="8">
                  <c:v>345.75</c:v>
                </c:pt>
                <c:pt idx="9">
                  <c:v>326.75</c:v>
                </c:pt>
                <c:pt idx="10">
                  <c:v>310.75</c:v>
                </c:pt>
                <c:pt idx="11">
                  <c:v>284.75</c:v>
                </c:pt>
                <c:pt idx="12">
                  <c:v>247.75</c:v>
                </c:pt>
                <c:pt idx="13">
                  <c:v>216.75</c:v>
                </c:pt>
                <c:pt idx="14">
                  <c:v>176.75</c:v>
                </c:pt>
                <c:pt idx="15">
                  <c:v>141.75</c:v>
                </c:pt>
                <c:pt idx="16">
                  <c:v>111.75</c:v>
                </c:pt>
                <c:pt idx="17">
                  <c:v>84.75</c:v>
                </c:pt>
                <c:pt idx="18">
                  <c:v>34.75</c:v>
                </c:pt>
                <c:pt idx="19">
                  <c:v>-9.25</c:v>
                </c:pt>
                <c:pt idx="20">
                  <c:v>-55.25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152-4DC2-8CD6-94BB58FF6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488784"/>
        <c:axId val="66145568"/>
      </c:lineChart>
      <c:catAx>
        <c:axId val="21048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45568"/>
        <c:crosses val="autoZero"/>
        <c:auto val="1"/>
        <c:lblAlgn val="ctr"/>
        <c:lblOffset val="100"/>
        <c:noMultiLvlLbl val="0"/>
      </c:catAx>
      <c:valAx>
        <c:axId val="661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HoursRemaining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8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62F2-6127-4B3C-B65E-2CBDE8AA6FEF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0823-B752-41F3-AA03-6C333835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B0823-B752-41F3-AA03-6C333835C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B0823-B752-41F3-AA03-6C333835C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E16D-E0A6-4BB3-8333-BEE190D0353F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F16-C6D1-4E30-AAE2-3CD9762C0CA5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C371-FC10-4C75-823F-94C3A890FA28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854D-1F41-4795-AB42-3AED4F7CAEDE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F357-5703-4F90-8E9E-66D8C1A13CC2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C06C-5AD1-47E9-9ACF-4E4FBD0706FB}" type="datetime1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2FDC-5E3C-4805-BE15-106A7C6BF40F}" type="datetime1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9DA9-E759-438D-8EB0-D34C503F8B7E}" type="datetime1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C32B-5E8F-47B4-BBEA-67DB46374D21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181-2472-4788-AABC-0A882E07422F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E734-22DF-4616-8D3E-850712DDEF9F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GSA: Badge Tracking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91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Team Cookie Council</a:t>
            </a:r>
          </a:p>
          <a:p>
            <a:r>
              <a:rPr lang="en-US" dirty="0" smtClean="0"/>
              <a:t>Matt </a:t>
            </a:r>
            <a:r>
              <a:rPr lang="en-US" dirty="0" smtClean="0"/>
              <a:t>Eck – Database Manager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Glosecki</a:t>
            </a:r>
            <a:r>
              <a:rPr lang="en-US" dirty="0" smtClean="0"/>
              <a:t> – Quality Assurance</a:t>
            </a:r>
          </a:p>
          <a:p>
            <a:r>
              <a:rPr lang="en-US" dirty="0" smtClean="0"/>
              <a:t>Nathan Martz – Customer Proxy</a:t>
            </a:r>
          </a:p>
          <a:p>
            <a:r>
              <a:rPr lang="en-US" dirty="0" smtClean="0"/>
              <a:t>Ryan Schroeder – Scrum Master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53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2" y="1144518"/>
            <a:ext cx="11806615" cy="40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1" y="599072"/>
            <a:ext cx="11939458" cy="53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6" y="129589"/>
            <a:ext cx="11803093" cy="63835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09136"/>
              </p:ext>
            </p:extLst>
          </p:nvPr>
        </p:nvGraphicFramePr>
        <p:xfrm>
          <a:off x="1077202" y="589422"/>
          <a:ext cx="9748838" cy="531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431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Client Interactions can be difficult to schedule</a:t>
            </a:r>
          </a:p>
          <a:p>
            <a:pPr lvl="1"/>
            <a:r>
              <a:rPr lang="en-US" dirty="0" smtClean="0"/>
              <a:t>Stick with a plan</a:t>
            </a:r>
          </a:p>
          <a:p>
            <a:pPr lvl="1"/>
            <a:r>
              <a:rPr lang="en-US" dirty="0" smtClean="0"/>
              <a:t>Time estimations were incorrect</a:t>
            </a:r>
          </a:p>
          <a:p>
            <a:pPr lvl="1"/>
            <a:r>
              <a:rPr lang="en-US" dirty="0" smtClean="0"/>
              <a:t>Should have stuck with what worked the first semester</a:t>
            </a:r>
          </a:p>
          <a:p>
            <a:pPr lvl="1"/>
            <a:r>
              <a:rPr lang="en-US" dirty="0" smtClean="0"/>
              <a:t>Inconsistent work schedule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E5E2-8776-41F4-9448-EA3F86ED875E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Genesis: Inspiration /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Context: </a:t>
            </a:r>
          </a:p>
          <a:p>
            <a:pPr lvl="1"/>
            <a:r>
              <a:rPr lang="en-US" dirty="0" smtClean="0"/>
              <a:t>Girl Scout Leader Troop Management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Current paper record keeping system is inefficient</a:t>
            </a:r>
          </a:p>
          <a:p>
            <a:r>
              <a:rPr lang="en-US" dirty="0" smtClean="0"/>
              <a:t>Concept: </a:t>
            </a:r>
          </a:p>
          <a:p>
            <a:pPr lvl="1"/>
            <a:r>
              <a:rPr lang="en-US" dirty="0" smtClean="0"/>
              <a:t>Develop a web based application which will automate some of these processes and make the information more manageable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062F-7648-4C1D-86A7-CE88B54390A1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 manage troop records.</a:t>
            </a:r>
          </a:p>
          <a:p>
            <a:pPr lvl="1"/>
            <a:r>
              <a:rPr lang="en-US" dirty="0" smtClean="0"/>
              <a:t>Badges, Journeys, Awards, and Bridging overview and updates</a:t>
            </a:r>
          </a:p>
          <a:p>
            <a:pPr lvl="1"/>
            <a:r>
              <a:rPr lang="en-US" dirty="0" smtClean="0"/>
              <a:t>Individual Scout Records tracking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1"/>
            <a:r>
              <a:rPr lang="en-US" dirty="0" smtClean="0"/>
              <a:t>Financial Tracking</a:t>
            </a:r>
          </a:p>
          <a:p>
            <a:pPr lvl="1"/>
            <a:r>
              <a:rPr lang="en-US" dirty="0" smtClean="0"/>
              <a:t>Shopping List 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8A56-13B9-4E76-A9FC-CF383E3D9BDB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6" y="919944"/>
            <a:ext cx="7206945" cy="5938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103" y="49014"/>
            <a:ext cx="8228763" cy="1145215"/>
          </a:xfrm>
        </p:spPr>
        <p:txBody>
          <a:bodyPr/>
          <a:lstStyle/>
          <a:p>
            <a:pPr algn="ctr"/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914400"/>
            <a:ext cx="3048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27" y="891994"/>
            <a:ext cx="7652400" cy="55088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65758" y="6386596"/>
            <a:ext cx="4114800" cy="365125"/>
          </a:xfrm>
        </p:spPr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473-E94C-4E2E-B7F4-418C78B7E41F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385011"/>
            <a:ext cx="9400457" cy="5864142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B7CE-3DE9-4CFF-B456-12E224DB0519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implementation of all client specifications:</a:t>
            </a:r>
          </a:p>
          <a:p>
            <a:pPr lvl="1"/>
            <a:r>
              <a:rPr lang="en-US" dirty="0" smtClean="0"/>
              <a:t>Badges, Journeys, Awards, and Bridging overview and updates</a:t>
            </a:r>
          </a:p>
          <a:p>
            <a:pPr lvl="1"/>
            <a:r>
              <a:rPr lang="en-US" dirty="0" smtClean="0"/>
              <a:t>Individual Scout Records tracking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1"/>
            <a:r>
              <a:rPr lang="en-US" dirty="0" smtClean="0"/>
              <a:t>Financial Tracking</a:t>
            </a:r>
          </a:p>
          <a:p>
            <a:pPr lvl="1"/>
            <a:r>
              <a:rPr lang="en-US" dirty="0" smtClean="0"/>
              <a:t>Shopping List Creation</a:t>
            </a:r>
            <a:endParaRPr lang="en-US" dirty="0"/>
          </a:p>
          <a:p>
            <a:r>
              <a:rPr lang="en-US" dirty="0" smtClean="0"/>
              <a:t>Technologies Used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74326"/>
            <a:ext cx="1064718" cy="917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52" y="5135356"/>
            <a:ext cx="1330023" cy="747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46" y="4974326"/>
            <a:ext cx="1064718" cy="1064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44" y="5024407"/>
            <a:ext cx="1086748" cy="817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52" y="4753757"/>
            <a:ext cx="1221316" cy="1221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43" y="4918512"/>
            <a:ext cx="1592510" cy="89180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D828-E1DD-4E85-AEF9-7874076E21A3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Driven Development </a:t>
            </a:r>
          </a:p>
          <a:p>
            <a:pPr lvl="1"/>
            <a:r>
              <a:rPr lang="en-US" dirty="0" smtClean="0"/>
              <a:t>Went through scenarios - checked for expected results.</a:t>
            </a:r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Tested individual pages and functions</a:t>
            </a:r>
          </a:p>
          <a:p>
            <a:r>
              <a:rPr lang="en-US" dirty="0" smtClean="0"/>
              <a:t>Usability Testing</a:t>
            </a:r>
          </a:p>
          <a:p>
            <a:pPr lvl="1"/>
            <a:r>
              <a:rPr lang="en-US" dirty="0" smtClean="0"/>
              <a:t>Shown to outside sources and took input on appearance and functionality</a:t>
            </a:r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All pages were properly linked and working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8244-343C-4C22-8168-28236C0E4C6B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1" y="135103"/>
            <a:ext cx="11786937" cy="68266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9047"/>
            <a:ext cx="8230749" cy="68399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177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254</Words>
  <Application>Microsoft Office PowerPoint</Application>
  <PresentationFormat>Widescreen</PresentationFormat>
  <Paragraphs>89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GSA: Badge Tracking Application</vt:lpstr>
      <vt:lpstr>Genesis: Inspiration / Motivation</vt:lpstr>
      <vt:lpstr>Client’s Needs</vt:lpstr>
      <vt:lpstr>Entity Relationship Diagram</vt:lpstr>
      <vt:lpstr>PowerPoint Presentation</vt:lpstr>
      <vt:lpstr>Product Capabilities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Post-mortem</vt:lpstr>
    </vt:vector>
  </TitlesOfParts>
  <Company>SIU Edwardsville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GSA: Badge Tracking Application</dc:title>
  <dc:creator>Eck, Matt</dc:creator>
  <cp:lastModifiedBy>Eck, Matt</cp:lastModifiedBy>
  <cp:revision>16</cp:revision>
  <dcterms:created xsi:type="dcterms:W3CDTF">2016-04-04T23:39:26Z</dcterms:created>
  <dcterms:modified xsi:type="dcterms:W3CDTF">2016-04-05T16:22:03Z</dcterms:modified>
</cp:coreProperties>
</file>