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3" r:id="rId5"/>
    <p:sldId id="264" r:id="rId6"/>
    <p:sldId id="260" r:id="rId7"/>
    <p:sldId id="261" r:id="rId8"/>
    <p:sldId id="265" r:id="rId9"/>
    <p:sldId id="271" r:id="rId10"/>
    <p:sldId id="269" r:id="rId11"/>
    <p:sldId id="268" r:id="rId12"/>
    <p:sldId id="266" r:id="rId13"/>
    <p:sldId id="270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2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7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eck.CAMPUS\Desktop\Git\girl-scout-app\New%20folder\Resources\TeamEffort_CookieCouncil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Product</a:t>
            </a:r>
            <a:r>
              <a:rPr lang="en-US" baseline="0"/>
              <a:t> Burndown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Product!$B$83</c:f>
              <c:strCache>
                <c:ptCount val="1"/>
                <c:pt idx="0">
                  <c:v>estimatedBurn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Product!$C$83:$Y$83</c:f>
              <c:numCache>
                <c:formatCode>General</c:formatCode>
                <c:ptCount val="23"/>
                <c:pt idx="0">
                  <c:v>554.78260869565213</c:v>
                </c:pt>
                <c:pt idx="1">
                  <c:v>529.56521739130437</c:v>
                </c:pt>
                <c:pt idx="2">
                  <c:v>504.3478260869565</c:v>
                </c:pt>
                <c:pt idx="3">
                  <c:v>479.13043478260869</c:v>
                </c:pt>
                <c:pt idx="4">
                  <c:v>453.91304347826087</c:v>
                </c:pt>
                <c:pt idx="5">
                  <c:v>428.69565217391306</c:v>
                </c:pt>
                <c:pt idx="6">
                  <c:v>403.47826086956525</c:v>
                </c:pt>
                <c:pt idx="7">
                  <c:v>378.26086956521738</c:v>
                </c:pt>
                <c:pt idx="8">
                  <c:v>353.04347826086962</c:v>
                </c:pt>
                <c:pt idx="9">
                  <c:v>327.82608695652175</c:v>
                </c:pt>
                <c:pt idx="10">
                  <c:v>302.60869565217394</c:v>
                </c:pt>
                <c:pt idx="11">
                  <c:v>277.39130434782612</c:v>
                </c:pt>
                <c:pt idx="12">
                  <c:v>252.17391304347831</c:v>
                </c:pt>
                <c:pt idx="13">
                  <c:v>226.95652173913044</c:v>
                </c:pt>
                <c:pt idx="14">
                  <c:v>201.73913043478262</c:v>
                </c:pt>
                <c:pt idx="15">
                  <c:v>176.52173913043481</c:v>
                </c:pt>
                <c:pt idx="16">
                  <c:v>151.304347826087</c:v>
                </c:pt>
                <c:pt idx="17">
                  <c:v>126.08695652173918</c:v>
                </c:pt>
                <c:pt idx="18">
                  <c:v>100.86956521739131</c:v>
                </c:pt>
                <c:pt idx="19">
                  <c:v>75.652173913043498</c:v>
                </c:pt>
                <c:pt idx="20">
                  <c:v>50.434782608695741</c:v>
                </c:pt>
                <c:pt idx="21">
                  <c:v>25.217391304347871</c:v>
                </c:pt>
                <c:pt idx="22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8152-4DC2-8CD6-94BB58FF6125}"/>
            </c:ext>
          </c:extLst>
        </c:ser>
        <c:ser>
          <c:idx val="1"/>
          <c:order val="1"/>
          <c:tx>
            <c:strRef>
              <c:f>Product!$B$84</c:f>
              <c:strCache>
                <c:ptCount val="1"/>
                <c:pt idx="0">
                  <c:v>Burn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Product!$C$84:$W$84</c:f>
              <c:numCache>
                <c:formatCode>0.00</c:formatCode>
                <c:ptCount val="21"/>
                <c:pt idx="0">
                  <c:v>562.75</c:v>
                </c:pt>
                <c:pt idx="1">
                  <c:v>542.75</c:v>
                </c:pt>
                <c:pt idx="2">
                  <c:v>518.25</c:v>
                </c:pt>
                <c:pt idx="3">
                  <c:v>493.25</c:v>
                </c:pt>
                <c:pt idx="4">
                  <c:v>484</c:v>
                </c:pt>
                <c:pt idx="5">
                  <c:v>458</c:v>
                </c:pt>
                <c:pt idx="6">
                  <c:v>423.5</c:v>
                </c:pt>
                <c:pt idx="7">
                  <c:v>387.75</c:v>
                </c:pt>
                <c:pt idx="8">
                  <c:v>345.75</c:v>
                </c:pt>
                <c:pt idx="9">
                  <c:v>326.75</c:v>
                </c:pt>
                <c:pt idx="10">
                  <c:v>310.75</c:v>
                </c:pt>
                <c:pt idx="11">
                  <c:v>284.75</c:v>
                </c:pt>
                <c:pt idx="12">
                  <c:v>247.75</c:v>
                </c:pt>
                <c:pt idx="13">
                  <c:v>216.75</c:v>
                </c:pt>
                <c:pt idx="14">
                  <c:v>176.75</c:v>
                </c:pt>
                <c:pt idx="15">
                  <c:v>141.75</c:v>
                </c:pt>
                <c:pt idx="16">
                  <c:v>111.75</c:v>
                </c:pt>
                <c:pt idx="17">
                  <c:v>84.75</c:v>
                </c:pt>
                <c:pt idx="18">
                  <c:v>34.75</c:v>
                </c:pt>
                <c:pt idx="19">
                  <c:v>-9.25</c:v>
                </c:pt>
                <c:pt idx="20">
                  <c:v>-55.25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8152-4DC2-8CD6-94BB58FF61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66406640"/>
        <c:axId val="266407200"/>
      </c:lineChart>
      <c:catAx>
        <c:axId val="2664066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6407200"/>
        <c:crosses val="autoZero"/>
        <c:auto val="1"/>
        <c:lblAlgn val="ctr"/>
        <c:lblOffset val="100"/>
        <c:noMultiLvlLbl val="0"/>
      </c:catAx>
      <c:valAx>
        <c:axId val="266407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HoursRemaining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6406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162F2-6127-4B3C-B65E-2CBDE8AA6FEF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B0823-B752-41F3-AA03-6C333835C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51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B0823-B752-41F3-AA03-6C333835C5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54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B0823-B752-41F3-AA03-6C333835C5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76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4E16D-E0A6-4BB3-8333-BEE190D0353F}" type="datetime1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1F190-17DC-4DD8-9C57-24E2550DF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79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8AF16-C6D1-4E30-AAE2-3CD9762C0CA5}" type="datetime1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1F190-17DC-4DD8-9C57-24E2550DF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073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C371-FC10-4C75-823F-94C3A890FA28}" type="datetime1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1F190-17DC-4DD8-9C57-24E2550DF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85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1F3C-CA9E-427B-B349-0F75E75E9268}" type="datetime1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1F190-17DC-4DD8-9C57-24E2550DF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388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A854D-1F41-4795-AB42-3AED4F7CAEDE}" type="datetime1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1F190-17DC-4DD8-9C57-24E2550DF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761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0F357-5703-4F90-8E9E-66D8C1A13CC2}" type="datetime1">
              <a:rPr lang="en-US" smtClean="0"/>
              <a:t>4/5/2016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1F190-17DC-4DD8-9C57-24E2550DF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147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2C06C-5AD1-47E9-9ACF-4E4FBD0706FB}" type="datetime1">
              <a:rPr lang="en-US" smtClean="0"/>
              <a:t>4/5/2016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1F190-17DC-4DD8-9C57-24E2550DF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595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22FDC-5E3C-4805-BE15-106A7C6BF40F}" type="datetime1">
              <a:rPr lang="en-US" smtClean="0"/>
              <a:t>4/5/2016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1F190-17DC-4DD8-9C57-24E2550DF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621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9DA9-E759-438D-8EB0-D34C503F8B7E}" type="datetime1">
              <a:rPr lang="en-US" smtClean="0"/>
              <a:t>4/5/2016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1F190-17DC-4DD8-9C57-24E2550DF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61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2C32B-5E8F-47B4-BBEA-67DB46374D21}" type="datetime1">
              <a:rPr lang="en-US" smtClean="0"/>
              <a:t>4/5/2016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1F190-17DC-4DD8-9C57-24E2550DF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25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181-2472-4788-AABC-0A882E07422F}" type="datetime1">
              <a:rPr lang="en-US" smtClean="0"/>
              <a:t>4/5/2016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1F190-17DC-4DD8-9C57-24E2550DF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25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9E734-22DF-4616-8D3E-850712DDEF9F}" type="datetime1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1F190-17DC-4DD8-9C57-24E2550DF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30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gif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GSA: Badge Tracking 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89162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Team Cookie Council</a:t>
            </a:r>
          </a:p>
          <a:p>
            <a:r>
              <a:rPr lang="en-US" dirty="0" smtClean="0"/>
              <a:t>Matt Eck – Database Manager</a:t>
            </a:r>
          </a:p>
          <a:p>
            <a:r>
              <a:rPr lang="en-US" dirty="0" smtClean="0"/>
              <a:t>Mike </a:t>
            </a:r>
            <a:r>
              <a:rPr lang="en-US" dirty="0" err="1" smtClean="0"/>
              <a:t>Glosecki</a:t>
            </a:r>
            <a:r>
              <a:rPr lang="en-US" dirty="0" smtClean="0"/>
              <a:t> – Quality Assurance</a:t>
            </a:r>
          </a:p>
          <a:p>
            <a:r>
              <a:rPr lang="en-US" dirty="0" smtClean="0"/>
              <a:t>Nathan Martz – Customer Proxy</a:t>
            </a:r>
          </a:p>
          <a:p>
            <a:r>
              <a:rPr lang="en-US" dirty="0" smtClean="0"/>
              <a:t>Ryan Schroeder – Scrum Master</a:t>
            </a:r>
          </a:p>
        </p:txBody>
      </p:sp>
    </p:spTree>
    <p:extLst>
      <p:ext uri="{BB962C8B-B14F-4D97-AF65-F5344CB8AC3E}">
        <p14:creationId xmlns:p14="http://schemas.microsoft.com/office/powerpoint/2010/main" val="1565536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625" y="9047"/>
            <a:ext cx="8230749" cy="683990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1F3C-CA9E-427B-B349-0F75E75E9268}" type="datetime1">
              <a:rPr lang="en-US" smtClean="0">
                <a:solidFill>
                  <a:schemeClr val="tx1"/>
                </a:solidFill>
              </a:rPr>
              <a:t>4/5/2016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Mike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9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76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1F3C-CA9E-427B-B349-0F75E75E9268}" type="datetime1">
              <a:rPr lang="en-US" smtClean="0">
                <a:solidFill>
                  <a:schemeClr val="tx1"/>
                </a:solidFill>
              </a:rPr>
              <a:t>4/5/2016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Nate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2460" cy="331927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40992" cy="33192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0508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60614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45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475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4803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6137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3912" cy="48737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92381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13" y="-1"/>
            <a:ext cx="12193913" cy="447343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461314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1F3C-CA9E-427B-B349-0F75E75E9268}" type="datetime1">
              <a:rPr lang="en-US" smtClean="0">
                <a:solidFill>
                  <a:schemeClr val="tx1"/>
                </a:solidFill>
              </a:rPr>
              <a:t>4/5/2016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Ryan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11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092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1F3C-CA9E-427B-B349-0F75E75E9268}" type="datetime1">
              <a:rPr lang="en-US" smtClean="0">
                <a:solidFill>
                  <a:schemeClr val="tx1"/>
                </a:solidFill>
              </a:rPr>
              <a:t>4/5/2016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Nate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lc="http://schemas.openxmlformats.org/drawingml/2006/lockedCanvas" xmlns="" xmlns:a16="http://schemas.microsoft.com/office/drawing/2014/main" xmlns:xdr="http://schemas.openxmlformats.org/drawingml/2006/spreadsheetDrawing" id="{00000000-0008-0000-0000-000008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5609136"/>
              </p:ext>
            </p:extLst>
          </p:nvPr>
        </p:nvGraphicFramePr>
        <p:xfrm>
          <a:off x="1077202" y="589422"/>
          <a:ext cx="9748838" cy="53101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0431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Post-mortem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take-</a:t>
            </a:r>
            <a:r>
              <a:rPr lang="en-US" dirty="0" err="1" smtClean="0"/>
              <a:t>aways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Client Interactions can be difficult to schedule</a:t>
            </a:r>
          </a:p>
          <a:p>
            <a:pPr lvl="1"/>
            <a:r>
              <a:rPr lang="en-US" dirty="0" smtClean="0"/>
              <a:t>Stick with a plan</a:t>
            </a:r>
          </a:p>
          <a:p>
            <a:pPr lvl="1"/>
            <a:r>
              <a:rPr lang="en-US" dirty="0" smtClean="0"/>
              <a:t>Time estimations were incorrect</a:t>
            </a:r>
          </a:p>
          <a:p>
            <a:pPr lvl="1"/>
            <a:r>
              <a:rPr lang="en-US" dirty="0" smtClean="0"/>
              <a:t>Should have stuck with what worked the first semester</a:t>
            </a:r>
          </a:p>
          <a:p>
            <a:pPr lvl="1"/>
            <a:r>
              <a:rPr lang="en-US" dirty="0" smtClean="0"/>
              <a:t>Inconsistent work schedule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Ryan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13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E5E2-8776-41F4-9448-EA3F86ED875E}" type="datetime1">
              <a:rPr lang="en-US" smtClean="0">
                <a:solidFill>
                  <a:schemeClr val="tx1"/>
                </a:solidFill>
              </a:rPr>
              <a:t>4/5/2016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2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Genesis: Inspiration /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Context: </a:t>
            </a:r>
          </a:p>
          <a:p>
            <a:pPr lvl="1"/>
            <a:r>
              <a:rPr lang="en-US" dirty="0" smtClean="0"/>
              <a:t>Girl Scout Leader Troop Management</a:t>
            </a:r>
          </a:p>
          <a:p>
            <a:r>
              <a:rPr lang="en-US" dirty="0" smtClean="0"/>
              <a:t>Problem: </a:t>
            </a:r>
          </a:p>
          <a:p>
            <a:pPr lvl="1"/>
            <a:r>
              <a:rPr lang="en-US" dirty="0" smtClean="0"/>
              <a:t>Current paper record keeping system is inefficient</a:t>
            </a:r>
          </a:p>
          <a:p>
            <a:r>
              <a:rPr lang="en-US" dirty="0" smtClean="0"/>
              <a:t>Concept: </a:t>
            </a:r>
          </a:p>
          <a:p>
            <a:pPr lvl="1"/>
            <a:r>
              <a:rPr lang="en-US" dirty="0" smtClean="0"/>
              <a:t>Develop a web based application which will automate some of these processes and make the information more manageable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Matt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062F-7648-4C1D-86A7-CE88B54390A1}" type="datetime1">
              <a:rPr lang="en-US" smtClean="0">
                <a:solidFill>
                  <a:schemeClr val="tx1"/>
                </a:solidFill>
              </a:rPr>
              <a:t>4/5/2016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69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Client’s Needs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to manage troop records.</a:t>
            </a:r>
          </a:p>
          <a:p>
            <a:pPr lvl="1"/>
            <a:r>
              <a:rPr lang="en-US" dirty="0" smtClean="0"/>
              <a:t>Badges, Journeys, Awards, and Bridging overview and updates</a:t>
            </a:r>
          </a:p>
          <a:p>
            <a:pPr lvl="1"/>
            <a:r>
              <a:rPr lang="en-US" dirty="0" smtClean="0"/>
              <a:t>Individual Scout Records tracking</a:t>
            </a:r>
          </a:p>
          <a:p>
            <a:pPr lvl="1"/>
            <a:r>
              <a:rPr lang="en-US" dirty="0" smtClean="0"/>
              <a:t>Event Tracking</a:t>
            </a:r>
          </a:p>
          <a:p>
            <a:pPr lvl="1"/>
            <a:r>
              <a:rPr lang="en-US" dirty="0" smtClean="0"/>
              <a:t>Financial Tracking</a:t>
            </a:r>
          </a:p>
          <a:p>
            <a:pPr lvl="1"/>
            <a:r>
              <a:rPr lang="en-US" dirty="0" smtClean="0"/>
              <a:t>Shopping List Creation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Nate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8A56-13B9-4E76-A9FC-CF383E3D9BDB}" type="datetime1">
              <a:rPr lang="en-US" smtClean="0">
                <a:solidFill>
                  <a:schemeClr val="tx1"/>
                </a:solidFill>
              </a:rPr>
              <a:t>4/5/2016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58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456" y="919944"/>
            <a:ext cx="7206945" cy="59380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4103" y="49014"/>
            <a:ext cx="8228763" cy="1145215"/>
          </a:xfrm>
        </p:spPr>
        <p:txBody>
          <a:bodyPr/>
          <a:lstStyle/>
          <a:p>
            <a:pPr algn="ctr"/>
            <a:r>
              <a:rPr lang="en-US" dirty="0" smtClean="0"/>
              <a:t>Entity Relationship Diagram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86200" y="914400"/>
            <a:ext cx="3048000" cy="2133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727" y="891994"/>
            <a:ext cx="7652400" cy="5508806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65758" y="6386596"/>
            <a:ext cx="4114800" cy="36512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Matt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33473-E94C-4E2E-B7F4-418C78B7E41F}" type="datetime1">
              <a:rPr lang="en-US" smtClean="0">
                <a:solidFill>
                  <a:schemeClr val="tx1"/>
                </a:solidFill>
              </a:rPr>
              <a:t>4/5/2016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70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81" y="385011"/>
            <a:ext cx="9400457" cy="5864142"/>
          </a:xfr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Ryan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2B7CE-3DE9-4CFF-B456-12E224DB0519}" type="datetime1">
              <a:rPr lang="en-US" smtClean="0">
                <a:solidFill>
                  <a:schemeClr val="tx1"/>
                </a:solidFill>
              </a:rPr>
              <a:t>4/5/2016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45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Capabilities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 implementation of all client specifications:</a:t>
            </a:r>
          </a:p>
          <a:p>
            <a:pPr lvl="1"/>
            <a:r>
              <a:rPr lang="en-US" dirty="0" smtClean="0"/>
              <a:t>Badges, Journeys, Awards, and Bridging overview and updates</a:t>
            </a:r>
          </a:p>
          <a:p>
            <a:pPr lvl="1"/>
            <a:r>
              <a:rPr lang="en-US" dirty="0" smtClean="0"/>
              <a:t>Individual Scout Records tracking</a:t>
            </a:r>
          </a:p>
          <a:p>
            <a:pPr lvl="1"/>
            <a:r>
              <a:rPr lang="en-US" dirty="0" smtClean="0"/>
              <a:t>Event Tracking</a:t>
            </a:r>
          </a:p>
          <a:p>
            <a:pPr lvl="1"/>
            <a:r>
              <a:rPr lang="en-US" dirty="0" smtClean="0"/>
              <a:t>Financial Tracking</a:t>
            </a:r>
          </a:p>
          <a:p>
            <a:pPr lvl="1"/>
            <a:r>
              <a:rPr lang="en-US" dirty="0" smtClean="0"/>
              <a:t>Shopping List Creation</a:t>
            </a:r>
            <a:endParaRPr lang="en-US" dirty="0"/>
          </a:p>
          <a:p>
            <a:r>
              <a:rPr lang="en-US" dirty="0" smtClean="0"/>
              <a:t>Technologies Used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974326"/>
            <a:ext cx="1064718" cy="9174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252" y="5135356"/>
            <a:ext cx="1330023" cy="7477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046" y="4974326"/>
            <a:ext cx="1064718" cy="10647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144" y="5024407"/>
            <a:ext cx="1086748" cy="8172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952" y="4753757"/>
            <a:ext cx="1221316" cy="12213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543" y="4918512"/>
            <a:ext cx="1592510" cy="891805"/>
          </a:xfrm>
          <a:prstGeom prst="rect">
            <a:avLst/>
          </a:prstGeom>
        </p:spPr>
      </p:pic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Mike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ED828-E1DD-4E85-AEF9-7874076E21A3}" type="datetime1">
              <a:rPr lang="en-US" smtClean="0">
                <a:solidFill>
                  <a:schemeClr val="tx1"/>
                </a:solidFill>
              </a:rPr>
              <a:t>4/5/2016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2328" y="4974326"/>
            <a:ext cx="775996" cy="78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92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Behavioral Driven Development </a:t>
            </a:r>
          </a:p>
          <a:p>
            <a:pPr lvl="1"/>
            <a:r>
              <a:rPr lang="en-US" dirty="0" smtClean="0"/>
              <a:t>Went through scenarios - checked for expected results.</a:t>
            </a:r>
          </a:p>
          <a:p>
            <a:r>
              <a:rPr lang="en-US" dirty="0" smtClean="0"/>
              <a:t>Unit Testing</a:t>
            </a:r>
          </a:p>
          <a:p>
            <a:pPr lvl="1"/>
            <a:r>
              <a:rPr lang="en-US" dirty="0" smtClean="0"/>
              <a:t>Tested individual pages and functions</a:t>
            </a:r>
          </a:p>
          <a:p>
            <a:r>
              <a:rPr lang="en-US" dirty="0" smtClean="0"/>
              <a:t>Usability Testing</a:t>
            </a:r>
          </a:p>
          <a:p>
            <a:pPr lvl="1"/>
            <a:r>
              <a:rPr lang="en-US" dirty="0" smtClean="0"/>
              <a:t>Shown to outside sources and took input on appearance and functionality</a:t>
            </a:r>
          </a:p>
          <a:p>
            <a:r>
              <a:rPr lang="en-US" dirty="0" smtClean="0"/>
              <a:t>Integration Testing</a:t>
            </a:r>
          </a:p>
          <a:p>
            <a:pPr lvl="1"/>
            <a:r>
              <a:rPr lang="en-US" dirty="0" smtClean="0"/>
              <a:t>All pages were properly linked and working together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Mike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28244-343C-4C22-8168-28236C0E4C6B}" type="datetime1">
              <a:rPr lang="en-US" smtClean="0">
                <a:solidFill>
                  <a:schemeClr val="tx1"/>
                </a:solidFill>
              </a:rPr>
              <a:t>4/5/2016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84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5632" y="6356350"/>
            <a:ext cx="2743200" cy="365125"/>
          </a:xfrm>
        </p:spPr>
        <p:txBody>
          <a:bodyPr/>
          <a:lstStyle/>
          <a:p>
            <a:fld id="{ABF31F3C-CA9E-427B-B349-0F75E75E9268}" type="datetime1">
              <a:rPr lang="en-US" smtClean="0">
                <a:solidFill>
                  <a:schemeClr val="tx1"/>
                </a:solidFill>
              </a:rPr>
              <a:t>4/5/2016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Matt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4" y="6105"/>
            <a:ext cx="12183904" cy="46602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50" y="6105"/>
            <a:ext cx="12183904" cy="51999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49" y="6105"/>
            <a:ext cx="12166627" cy="44998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50" y="0"/>
            <a:ext cx="12192000" cy="56163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50" y="1168"/>
            <a:ext cx="12166628" cy="63210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3361" cy="545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097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5473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" y="0"/>
            <a:ext cx="12184460" cy="51937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" y="0"/>
            <a:ext cx="12205105" cy="55778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5342" cy="6455664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1F3C-CA9E-427B-B349-0F75E75E9268}" type="datetime1">
              <a:rPr lang="en-US" smtClean="0">
                <a:solidFill>
                  <a:schemeClr val="tx1"/>
                </a:solidFill>
              </a:rPr>
              <a:t>4/5/2016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Matt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70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254</Words>
  <Application>Microsoft Office PowerPoint</Application>
  <PresentationFormat>Widescreen</PresentationFormat>
  <Paragraphs>89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GSA: Badge Tracking Application</vt:lpstr>
      <vt:lpstr>Genesis: Inspiration / Motivation</vt:lpstr>
      <vt:lpstr>Client’s Needs</vt:lpstr>
      <vt:lpstr>Entity Relationship Diagram</vt:lpstr>
      <vt:lpstr>PowerPoint Presentation</vt:lpstr>
      <vt:lpstr>Product Capabilities</vt:lpstr>
      <vt:lpstr>Testing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Post-mortem</vt:lpstr>
    </vt:vector>
  </TitlesOfParts>
  <Company>SIU Edwardsville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GSA: Badge Tracking Application</dc:title>
  <dc:creator>Eck, Matt</dc:creator>
  <cp:lastModifiedBy>Eck, Matt</cp:lastModifiedBy>
  <cp:revision>21</cp:revision>
  <dcterms:created xsi:type="dcterms:W3CDTF">2016-04-04T23:39:26Z</dcterms:created>
  <dcterms:modified xsi:type="dcterms:W3CDTF">2016-04-05T18:47:46Z</dcterms:modified>
</cp:coreProperties>
</file>