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75" r:id="rId3"/>
    <p:sldId id="262" r:id="rId4"/>
    <p:sldId id="263" r:id="rId5"/>
    <p:sldId id="265" r:id="rId6"/>
    <p:sldId id="276" r:id="rId7"/>
    <p:sldId id="285" r:id="rId8"/>
    <p:sldId id="287" r:id="rId9"/>
    <p:sldId id="289" r:id="rId10"/>
    <p:sldId id="290" r:id="rId1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341F2-0BCA-435C-A151-32FA79E32E16}" type="datetimeFigureOut">
              <a:rPr lang="en-NL" smtClean="0"/>
              <a:t>05/07/2024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176E3-B328-482E-B22F-7FA8CAA3F4E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7007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4546-BE19-7190-E93C-2D411A4D2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02C04-F4B2-4B2B-45A9-47AEA5DF2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941EC-AC91-1668-6C02-2965A6B0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E6C4-F551-4F27-A5E1-95E49A7DB463}" type="datetime8">
              <a:rPr lang="en-NL" smtClean="0"/>
              <a:t>05/07/2024 11:52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4CFE2-97E2-CAF7-C0E5-9420B8B4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04FA2-B4F7-2FF4-C275-DDD996B1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C96C2-88DA-4651-945D-136B9E6E7B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958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B2538-65E2-D9AB-0B1E-AE163BB9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D62F5-873F-C09B-0DFC-519DAA585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141EC-E207-7522-F859-C99A1B61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C4B0B-2DF9-4FD2-8A40-704E51EF13E9}" type="datetime8">
              <a:rPr lang="en-NL" smtClean="0"/>
              <a:t>05/07/2024 11:52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D42B8-4ED8-C9B7-7F72-B142EE11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5A2B6-5A47-FD2E-0795-E201A44D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C96C2-88DA-4651-945D-136B9E6E7B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402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1B287-6F69-B8D0-6F39-C083E105A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0FA74-6E35-7CCE-2B7D-C2FE07F0D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2A0AB-A245-855C-262A-89922AD3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0B1E-4D82-4040-BF02-5FF54AB1F337}" type="datetime8">
              <a:rPr lang="en-NL" smtClean="0"/>
              <a:t>05/07/2024 11:52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4745B-A677-21FF-2A84-FA07E1DC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A8D10-5367-6A0B-A042-CB62E8C4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C96C2-88DA-4651-945D-136B9E6E7B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3143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1B74-40AF-4D73-A390-B8859355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B911-C350-459F-6D03-950ADE989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FFC2C-A90E-0965-8005-E2C04FCD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B2A0-08F1-4CAD-B2FF-9AAF57688F91}" type="datetime8">
              <a:rPr lang="en-NL" smtClean="0"/>
              <a:t>05/07/2024 11:52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55BF1-75F4-DF5C-CEA3-EE2DD5E3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21BEA-BDCB-68CF-97DE-E8EBBA1A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C96C2-88DA-4651-945D-136B9E6E7B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722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D816-D8CA-8C0A-91A5-5424987D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AE34D-09E4-9296-F137-5D8DBB450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A6CD3-171F-E847-E9DA-808EB2300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4EBF-D126-42AE-AAB9-37003B3E50FE}" type="datetime8">
              <a:rPr lang="en-NL" smtClean="0"/>
              <a:t>05/07/2024 11:52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AFE99-BFB5-87DC-659C-A916A95B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63B1C-6839-0D3C-B424-8326FEDD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C96C2-88DA-4651-945D-136B9E6E7B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782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BC554-8999-F049-C98F-EA4B24AC8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24FA7-7BB2-E893-A739-EFB06147C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C43FA-8999-80C2-FB51-07B774EA4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87AC7-D3C5-4BB7-8790-284957A5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E37E-D71A-4509-AC39-41C912AB1143}" type="datetime8">
              <a:rPr lang="en-NL" smtClean="0"/>
              <a:t>05/07/2024 11:52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A499A-2683-5093-0CB1-42466AC1E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462DD-A9AA-F49C-F184-03405C4E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C96C2-88DA-4651-945D-136B9E6E7B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26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44C43-FE31-0224-557B-6716FB84F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DFC2F-4B44-3273-BDD8-6A7ABB205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18096-8D6F-E961-308E-05F454441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E8A3B-C2E0-1641-5788-6A5E08139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60D7B-510E-0672-C089-E422890FC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E959CD-8272-C9EF-5E8E-EED14EA4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803F-9762-47FE-A2DC-6A9C537A5333}" type="datetime8">
              <a:rPr lang="en-NL" smtClean="0"/>
              <a:t>05/07/2024 11:52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2A72ED-C954-4493-D507-86DF87DFC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5D22F-6098-1422-3A3E-499F9C12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C96C2-88DA-4651-945D-136B9E6E7B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213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C25F-3A8E-07FD-6D2F-450AFB4D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F7A87B-BDCE-4BE7-4EF2-91E52795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6F43-332F-4BFE-81E9-8CE49D2724CB}" type="datetime8">
              <a:rPr lang="en-NL" smtClean="0"/>
              <a:t>05/07/2024 11:52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8F52B-4499-1D57-9925-DE3A1160B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2A8F1-CD84-F389-1816-E49F519BE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C96C2-88DA-4651-945D-136B9E6E7B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6673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1E55E-1BF8-9B12-53F7-17AAC33C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3416-EFBB-4FF9-BC84-CC282BB1EDA6}" type="datetime8">
              <a:rPr lang="en-NL" smtClean="0"/>
              <a:t>05/07/2024 11:52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E595F9-81EB-1876-EBD5-626E762E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61004-3E84-278B-8FE6-0627486F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C96C2-88DA-4651-945D-136B9E6E7B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318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8FB68-53CD-2233-555C-CF8EFA10B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11AA2-D6C7-E3D1-CF02-4E8A35B09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13807-E6CC-EF3E-09C5-75B3AB977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86432-DE09-9D1D-6C94-89B76EC6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BB43-B8D8-49FE-ACCC-7E745943DDC4}" type="datetime8">
              <a:rPr lang="en-NL" smtClean="0"/>
              <a:t>05/07/2024 11:52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B972F-8695-BE4B-8CC6-12FD436CE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B0BC7-2FD0-9D3F-2051-FF64C84C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C96C2-88DA-4651-945D-136B9E6E7B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3265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DCD0-33B5-7E96-11EC-F3090734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985336-7F65-F195-2979-8AB0639B3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1FCAD-C5B0-6636-80C0-2426D2733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72C7D-D3A3-C9F2-9BCE-2B874057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093E-E7F3-4F58-986F-B8DE45A1D276}" type="datetime8">
              <a:rPr lang="en-NL" smtClean="0"/>
              <a:t>05/07/2024 11:52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A12D0-8873-45B9-75DF-046291D6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70D07-44B8-F852-A3CC-4C46B4AF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C96C2-88DA-4651-945D-136B9E6E7B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13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37845-D110-C0B8-30F3-8ECB02EA7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4EA6E-638D-7AEB-3CC6-CE474F7BD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7D268-167C-94B5-B23F-CFFF83AB5E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4A1A3-D750-446A-BE07-BD82199C5540}" type="datetime8">
              <a:rPr lang="en-NL" smtClean="0"/>
              <a:t>05/07/2024 11:52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33C64-A528-AFD0-4606-91280D49C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019A4-0FC3-F184-0D9C-C0B4DE32D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C96C2-88DA-4651-945D-136B9E6E7B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208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8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log with steam&#10;&#10;Description automatically generated">
            <a:extLst>
              <a:ext uri="{FF2B5EF4-FFF2-40B4-BE49-F238E27FC236}">
                <a16:creationId xmlns:a16="http://schemas.microsoft.com/office/drawing/2014/main" id="{E1EAA15E-3A2F-CD0A-EB12-72B3B90E9A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1" t="9091" r="1677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43295-8DC2-CBBB-A2EF-222811435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8861228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Structural Similarity in inverse problems</a:t>
            </a:r>
            <a:endParaRPr lang="en-NL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2E926-9E0E-1F5B-FAAA-AA471F6AB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479914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Why working together is better.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By: Teun Schilperoort</a:t>
            </a:r>
            <a:endParaRPr lang="en-NL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338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8D15-B929-94DB-EA6A-829F00221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Take-aways	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32C9D0-9F4F-B217-FBF0-60FAF768BC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/>
                  <a:t>In many situations measurements of the same system are performed via different methods.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/>
                  <a:t>Mathematically, we can couple these inverse problems via structural similarity with a regularizer that is an integral of type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N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/>
                  <a:t>We need to take care, as the problem is only well-posed for some integrands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L" sz="1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NL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NL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NL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NL" sz="18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NL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NL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NL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NL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NL" sz="18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a:rPr lang="en-NL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NL" sz="18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NL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NL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NL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 we can proof or disprove well-posedness via quasiconvexity and growth conditions.</a:t>
                </a:r>
                <a:endParaRPr lang="en-N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/>
                  <a:t>Our deeper understanding of the joint problem provides us with criteria to get well-posed problems for more than 2 different methods (</a:t>
                </a:r>
                <a14:m>
                  <m:oMath xmlns:m="http://schemas.openxmlformats.org/officeDocument/2006/math">
                    <m:r>
                      <a:rPr lang="en-NL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NL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&gt; 2</m:t>
                    </m:r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) and any </a:t>
                </a:r>
                <a:r>
                  <a:rPr lang="en-US" sz="1800" kern="100" dirty="0">
                    <a:solidFill>
                      <a:schemeClr val="tx1"/>
                    </a:solidFill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dimensionality (</a:t>
                </a:r>
                <a14:m>
                  <m:oMath xmlns:m="http://schemas.openxmlformats.org/officeDocument/2006/math">
                    <m:r>
                      <a:rPr lang="en-NL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NL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NL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NL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800" kern="100" dirty="0">
                    <a:solidFill>
                      <a:schemeClr val="tx1"/>
                    </a:solidFill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This is not only theoretically relevant, but also works in practice for the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L" sz="1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NL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NL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𝑔𝐶𝐺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</a:t>
                </a:r>
                <a:endParaRPr lang="en-N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N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32C9D0-9F4F-B217-FBF0-60FAF768BC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ACAC61-7D1A-F385-169D-610C08B0DCDB}"/>
                  </a:ext>
                </a:extLst>
              </p:cNvPr>
              <p:cNvSpPr txBox="1"/>
              <p:nvPr/>
            </p:nvSpPr>
            <p:spPr>
              <a:xfrm>
                <a:off x="2381884" y="2770294"/>
                <a:ext cx="7428232" cy="658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L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NL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NL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N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N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N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limLoc m:val="subSup"/>
                          <m:supHide m:val="on"/>
                          <m:ctrlPr>
                            <a:rPr lang="en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NL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N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N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NL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N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NL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N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N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NL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N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N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N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N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NL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NL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N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NL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N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N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NL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m:rPr>
                                  <m:sty m:val="p"/>
                                </m:rPr>
                                <a:rPr lang="en-NL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N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N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N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N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N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N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N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ACAC61-7D1A-F385-169D-610C08B0D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884" y="2770294"/>
                <a:ext cx="7428232" cy="658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858818E-83A9-E74F-AE3A-E092FC8FB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52" y="1222834"/>
            <a:ext cx="11015444" cy="60279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1B991-0DBE-00D9-63BE-ECAB3DC0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C96C2-88DA-4651-945D-136B9E6E7B1F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91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B722E-94DF-CA2E-F4B3-B88210842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365125"/>
            <a:ext cx="5157787" cy="823912"/>
          </a:xfrm>
        </p:spPr>
        <p:txBody>
          <a:bodyPr/>
          <a:lstStyle/>
          <a:p>
            <a:r>
              <a:rPr lang="en-US" dirty="0"/>
              <a:t>Geophysical Surveying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0968C-8F95-47DB-A3E1-D2899626C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8077"/>
            <a:ext cx="5157787" cy="44915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DC Conductivity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D503B8-AC2A-8A67-12E7-F37FE8BA6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1537" y="365125"/>
            <a:ext cx="5183188" cy="823912"/>
          </a:xfrm>
        </p:spPr>
        <p:txBody>
          <a:bodyPr/>
          <a:lstStyle/>
          <a:p>
            <a:r>
              <a:rPr lang="en-US" dirty="0"/>
              <a:t>Medical Imaging</a:t>
            </a:r>
            <a:endParaRPr lang="en-NL" dirty="0"/>
          </a:p>
        </p:txBody>
      </p:sp>
      <p:pic>
        <p:nvPicPr>
          <p:cNvPr id="8" name="Content Placeholder 7" descr="Diagram of a diagram of a current&#10;&#10;Description automatically generated">
            <a:extLst>
              <a:ext uri="{FF2B5EF4-FFF2-40B4-BE49-F238E27FC236}">
                <a16:creationId xmlns:a16="http://schemas.microsoft.com/office/drawing/2014/main" id="{60D82153-3AC9-E467-CEA8-EE9AAF57F19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08" y="2257934"/>
            <a:ext cx="2205096" cy="191854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D00704-CFC6-2014-056E-850D894BFF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747"/>
          <a:stretch/>
        </p:blipFill>
        <p:spPr>
          <a:xfrm>
            <a:off x="3376506" y="2372632"/>
            <a:ext cx="3022813" cy="12239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A01BF8-64B9-9E5E-8363-0AE8D1F951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47"/>
          <a:stretch/>
        </p:blipFill>
        <p:spPr>
          <a:xfrm>
            <a:off x="3608723" y="4780220"/>
            <a:ext cx="3022814" cy="1223993"/>
          </a:xfrm>
          <a:prstGeom prst="rect">
            <a:avLst/>
          </a:prstGeom>
        </p:spPr>
      </p:pic>
      <p:pic>
        <p:nvPicPr>
          <p:cNvPr id="13" name="Picture 12" descr="A diagram of a complex structure&#10;&#10;Description automatically generated">
            <a:extLst>
              <a:ext uri="{FF2B5EF4-FFF2-40B4-BE49-F238E27FC236}">
                <a16:creationId xmlns:a16="http://schemas.microsoft.com/office/drawing/2014/main" id="{570FCCE0-1AEA-C2F7-A47B-3F0CC3D40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65" y="4808402"/>
            <a:ext cx="2539581" cy="1412504"/>
          </a:xfrm>
          <a:prstGeom prst="rect">
            <a:avLst/>
          </a:prstGeom>
        </p:spPr>
      </p:pic>
      <p:pic>
        <p:nvPicPr>
          <p:cNvPr id="15" name="Picture 14" descr="A close-up of a brain scan&#10;&#10;Description automatically generated">
            <a:extLst>
              <a:ext uri="{FF2B5EF4-FFF2-40B4-BE49-F238E27FC236}">
                <a16:creationId xmlns:a16="http://schemas.microsoft.com/office/drawing/2014/main" id="{25D4C7D0-12CC-0FC6-D824-701B33B023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879" y="2360068"/>
            <a:ext cx="3445125" cy="1714273"/>
          </a:xfrm>
          <a:prstGeom prst="rect">
            <a:avLst/>
          </a:prstGeom>
        </p:spPr>
      </p:pic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09D6ED59-B93E-0235-8676-E14944F366C9}"/>
              </a:ext>
            </a:extLst>
          </p:cNvPr>
          <p:cNvSpPr txBox="1">
            <a:spLocks/>
          </p:cNvSpPr>
          <p:nvPr/>
        </p:nvSpPr>
        <p:spPr>
          <a:xfrm>
            <a:off x="6689549" y="1698077"/>
            <a:ext cx="5157787" cy="4491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MRI scan</a:t>
            </a:r>
          </a:p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DABDB8C-0709-0B24-46BC-124C5AA823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2323" y="4674629"/>
            <a:ext cx="1435934" cy="1976824"/>
          </a:xfrm>
          <a:prstGeom prst="rect">
            <a:avLst/>
          </a:prstGeom>
        </p:spPr>
      </p:pic>
      <p:pic>
        <p:nvPicPr>
          <p:cNvPr id="22" name="Picture 21" descr="A close-up of a brain&#10;&#10;Description automatically generated">
            <a:extLst>
              <a:ext uri="{FF2B5EF4-FFF2-40B4-BE49-F238E27FC236}">
                <a16:creationId xmlns:a16="http://schemas.microsoft.com/office/drawing/2014/main" id="{519148CB-9A23-08DC-7C99-60E11BFF26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364" y="4674629"/>
            <a:ext cx="1754640" cy="18202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2F7B869-C448-7640-864D-65F449BB1C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276" y="1152483"/>
            <a:ext cx="5472151" cy="60279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DD8A520-9824-D75D-A833-94AC7DBDC8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2365" y="1165479"/>
            <a:ext cx="5472151" cy="6027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DC499DE-2249-E2B8-794B-372486FC06E1}"/>
              </a:ext>
            </a:extLst>
          </p:cNvPr>
          <p:cNvSpPr txBox="1"/>
          <p:nvPr/>
        </p:nvSpPr>
        <p:spPr>
          <a:xfrm>
            <a:off x="839787" y="4199650"/>
            <a:ext cx="515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Borehole Tomography</a:t>
            </a:r>
            <a:endParaRPr lang="en-NL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3C718C-53E8-7940-BF78-879E9F722230}"/>
              </a:ext>
            </a:extLst>
          </p:cNvPr>
          <p:cNvSpPr txBox="1"/>
          <p:nvPr/>
        </p:nvSpPr>
        <p:spPr>
          <a:xfrm>
            <a:off x="6698094" y="4199650"/>
            <a:ext cx="60974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PET scan</a:t>
            </a:r>
            <a:endParaRPr lang="en-NL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592E90-5730-FB58-A5F1-35B638D13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C96C2-88DA-4651-945D-136B9E6E7B1F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915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8" grpId="0"/>
      <p:bldP spid="25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DF853-E5A7-A837-5302-DFB72331D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F268-888B-EA68-543D-44C29937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Inverse problems</a:t>
            </a:r>
            <a:endParaRPr lang="en-NL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529C3BA-2761-4D64-B45C-8C943DE5F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49" y="1187822"/>
            <a:ext cx="11015444" cy="60279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608016E-15E3-8B57-02BB-42DB2F60402D}"/>
              </a:ext>
            </a:extLst>
          </p:cNvPr>
          <p:cNvSpPr/>
          <p:nvPr/>
        </p:nvSpPr>
        <p:spPr>
          <a:xfrm>
            <a:off x="1879134" y="2097248"/>
            <a:ext cx="1862356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  <a:endParaRPr lang="en-N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684861-5226-E8D7-A03E-260CF171AA29}"/>
              </a:ext>
            </a:extLst>
          </p:cNvPr>
          <p:cNvSpPr/>
          <p:nvPr/>
        </p:nvSpPr>
        <p:spPr>
          <a:xfrm>
            <a:off x="7736048" y="2095107"/>
            <a:ext cx="1862356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NL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905D8A9-AC84-D151-DFAE-1B6D48129C66}"/>
              </a:ext>
            </a:extLst>
          </p:cNvPr>
          <p:cNvSpPr/>
          <p:nvPr/>
        </p:nvSpPr>
        <p:spPr>
          <a:xfrm>
            <a:off x="4353885" y="2095107"/>
            <a:ext cx="261736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 </a:t>
            </a:r>
            <a:endParaRPr lang="en-NL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C058E274-7709-F40B-EE3C-A81DC896D34E}"/>
              </a:ext>
            </a:extLst>
          </p:cNvPr>
          <p:cNvSpPr/>
          <p:nvPr/>
        </p:nvSpPr>
        <p:spPr>
          <a:xfrm>
            <a:off x="4353885" y="2671240"/>
            <a:ext cx="2617365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Inverse 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598D19-4AC1-5E70-819F-33044A7E86D2}"/>
              </a:ext>
            </a:extLst>
          </p:cNvPr>
          <p:cNvSpPr txBox="1"/>
          <p:nvPr/>
        </p:nvSpPr>
        <p:spPr>
          <a:xfrm>
            <a:off x="1535186" y="3569408"/>
            <a:ext cx="852380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“Infer model parameters from relevant observations”</a:t>
            </a:r>
          </a:p>
          <a:p>
            <a:r>
              <a:rPr lang="en-US" dirty="0"/>
              <a:t>Deconvolution, determining coefficients in ODE/PDE’s, seismographic imaging, MRI scans</a:t>
            </a:r>
          </a:p>
          <a:p>
            <a:endParaRPr lang="en-US" dirty="0"/>
          </a:p>
          <a:p>
            <a:r>
              <a:rPr lang="en-US" dirty="0"/>
              <a:t>In practice: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Ill-posed: No (unique)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Ill-conditioned: Small perturbations lead to large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Noisy data</a:t>
            </a:r>
          </a:p>
          <a:p>
            <a:endParaRPr lang="en-US" dirty="0"/>
          </a:p>
          <a:p>
            <a:r>
              <a:rPr lang="en-US" dirty="0"/>
              <a:t>Well-posedness: There is a solution continuously dependent on initial conditions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94667-5CA0-0B77-ADAD-CE270832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C96C2-88DA-4651-945D-136B9E6E7B1F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8931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0E371-9979-699D-7A7F-D32742497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B69D-0124-F910-52C1-9A9AB6E8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Variational optimalization</a:t>
            </a:r>
            <a:endParaRPr lang="en-NL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1C4874-E4C7-26CD-FD40-3FF49712E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49" y="1187822"/>
            <a:ext cx="11015444" cy="602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5F1207-8D63-E07D-ACA4-D57580D25E59}"/>
                  </a:ext>
                </a:extLst>
              </p:cNvPr>
              <p:cNvSpPr txBox="1"/>
              <p:nvPr/>
            </p:nvSpPr>
            <p:spPr>
              <a:xfrm>
                <a:off x="927502" y="1790613"/>
                <a:ext cx="10408137" cy="1204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𝑀𝑖𝑛𝑖𝑚𝑖𝑧𝑒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lit/>
                            </m:rPr>
                            <a:rPr lang="en-NL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NL" i="1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N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NL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NL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NL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sSubSup>
                        <m:sSubSupPr>
                          <m:ctrlPr>
                            <a:rPr lang="en-N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lit/>
                            </m:rPr>
                            <a:rPr lang="en-NL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NL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NL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NL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NL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NL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N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NL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NL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For some general operator K and given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5F1207-8D63-E07D-ACA4-D57580D25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02" y="1790613"/>
                <a:ext cx="10408137" cy="1204048"/>
              </a:xfrm>
              <a:prstGeom prst="rect">
                <a:avLst/>
              </a:prstGeom>
              <a:blipFill>
                <a:blip r:embed="rId3"/>
                <a:stretch>
                  <a:fillRect l="-468" b="-761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A64F71-802E-ED10-788E-F4AE3C391107}"/>
                  </a:ext>
                </a:extLst>
              </p:cNvPr>
              <p:cNvSpPr txBox="1"/>
              <p:nvPr/>
            </p:nvSpPr>
            <p:spPr>
              <a:xfrm>
                <a:off x="927502" y="3090985"/>
                <a:ext cx="6097424" cy="1272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To combat ill-posedness use Tikhonov-type Regularization!</a:t>
                </a:r>
              </a:p>
              <a:p>
                <a:r>
                  <a:rPr lang="en-US" dirty="0"/>
                  <a:t>Include regularizer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→[0, ∞]</m:t>
                    </m:r>
                  </m:oMath>
                </a14:m>
                <a:r>
                  <a:rPr lang="en-US" dirty="0"/>
                  <a:t> for “best” solution.</a:t>
                </a:r>
              </a:p>
              <a:p>
                <a:r>
                  <a:rPr lang="en-US" dirty="0"/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A64F71-802E-ED10-788E-F4AE3C391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02" y="3090985"/>
                <a:ext cx="6097424" cy="1272080"/>
              </a:xfrm>
              <a:prstGeom prst="rect">
                <a:avLst/>
              </a:prstGeom>
              <a:blipFill>
                <a:blip r:embed="rId4"/>
                <a:stretch>
                  <a:fillRect l="-800" t="-239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CF87A6-795E-E2EA-8263-6B28CA1650A1}"/>
                  </a:ext>
                </a:extLst>
              </p:cNvPr>
              <p:cNvSpPr txBox="1"/>
              <p:nvPr/>
            </p:nvSpPr>
            <p:spPr>
              <a:xfrm>
                <a:off x="3045764" y="3863340"/>
                <a:ext cx="6097424" cy="772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𝑀𝑖𝑛𝑖𝑚𝑖𝑧𝑒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lit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lit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CF87A6-795E-E2EA-8263-6B28CA165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764" y="3863340"/>
                <a:ext cx="6097424" cy="772776"/>
              </a:xfrm>
              <a:prstGeom prst="rect">
                <a:avLst/>
              </a:prstGeom>
              <a:blipFill>
                <a:blip r:embed="rId5"/>
                <a:stretch>
                  <a:fillRect b="-78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648590-C3B0-B7A5-D67F-0EB38E45D02A}"/>
                  </a:ext>
                </a:extLst>
              </p:cNvPr>
              <p:cNvSpPr txBox="1"/>
              <p:nvPr/>
            </p:nvSpPr>
            <p:spPr>
              <a:xfrm>
                <a:off x="927502" y="4808306"/>
                <a:ext cx="6097424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For some general operator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,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Hilbert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, Banach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Regularizer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∞</m:t>
                        </m:r>
                      </m:e>
                    </m:d>
                  </m:oMath>
                </a14:m>
                <a:r>
                  <a:rPr lang="en-US" dirty="0"/>
                  <a:t> to promote “best” solution.</a:t>
                </a:r>
              </a:p>
              <a:p>
                <a:r>
                  <a:rPr lang="en-US" dirty="0"/>
                  <a:t>E.g.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𝑇𝑉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𝑣𝑒𝑟𝑡𝑖𝑐𝑎𝑙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𝑑𝑖𝑠𝑝𝑙𝑎𝑐𝑒𝑚𝑒𝑛𝑡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NL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648590-C3B0-B7A5-D67F-0EB38E45D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02" y="4808306"/>
                <a:ext cx="6097424" cy="1200329"/>
              </a:xfrm>
              <a:prstGeom prst="rect">
                <a:avLst/>
              </a:prstGeom>
              <a:blipFill>
                <a:blip r:embed="rId6"/>
                <a:stretch>
                  <a:fillRect l="-800" t="-3046" b="-710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BBC56-9108-1580-ABF1-FAF67C50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C96C2-88DA-4651-945D-136B9E6E7B1F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936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332F3-4B56-108E-CC51-91C892F79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32AD7-33F7-ACA3-1464-4816C673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Joint inverse problems</a:t>
            </a:r>
            <a:endParaRPr lang="en-NL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1E4D74-00C9-00AE-8248-2AB83614B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49" y="1187822"/>
            <a:ext cx="11015444" cy="602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33060F-C85C-A176-58C2-D3E6ECBF0B78}"/>
                  </a:ext>
                </a:extLst>
              </p:cNvPr>
              <p:cNvSpPr txBox="1"/>
              <p:nvPr/>
            </p:nvSpPr>
            <p:spPr>
              <a:xfrm>
                <a:off x="976886" y="2869831"/>
                <a:ext cx="10737908" cy="2335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Same system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NL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dirty="0"/>
                  <a:t>, different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NL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NL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Single regularizers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joint structural regularizer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Idea:</a:t>
                </a:r>
              </a:p>
              <a:p>
                <a:r>
                  <a:rPr lang="en-US" dirty="0"/>
                  <a:t>“If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describe the same system, and we can quantify how much our solutions “look alike”, then we want to promote similarity in the gradients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NL"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L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N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.”</a:t>
                </a:r>
              </a:p>
              <a:p>
                <a:endParaRPr lang="en-US" dirty="0"/>
              </a:p>
              <a:p>
                <a:r>
                  <a:rPr lang="en-US" dirty="0"/>
                  <a:t>Structural similarity: </a:t>
                </a:r>
              </a:p>
              <a:p>
                <a:r>
                  <a:rPr lang="en-US" dirty="0"/>
                  <a:t>Changes in magnitude occur at similar places.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33060F-C85C-A176-58C2-D3E6ECBF0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886" y="2869831"/>
                <a:ext cx="10737908" cy="2335511"/>
              </a:xfrm>
              <a:prstGeom prst="rect">
                <a:avLst/>
              </a:prstGeom>
              <a:blipFill>
                <a:blip r:embed="rId3"/>
                <a:stretch>
                  <a:fillRect l="-454" t="-1567" b="-339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ED7DAC5-3EB7-0D45-AEDD-9A351A4E5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196" y="4429709"/>
            <a:ext cx="5016804" cy="21046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2F0BB7-F000-36D9-29E1-B6D7C796A772}"/>
              </a:ext>
            </a:extLst>
          </p:cNvPr>
          <p:cNvSpPr txBox="1"/>
          <p:nvPr/>
        </p:nvSpPr>
        <p:spPr>
          <a:xfrm>
            <a:off x="9031067" y="6380482"/>
            <a:ext cx="245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Haber, Oldenburg(1997)</a:t>
            </a:r>
            <a:endParaRPr lang="en-NL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CEDB68-D703-3FA1-EFD2-FF46DE75BCBA}"/>
                  </a:ext>
                </a:extLst>
              </p:cNvPr>
              <p:cNvSpPr txBox="1"/>
              <p:nvPr/>
            </p:nvSpPr>
            <p:spPr>
              <a:xfrm>
                <a:off x="3082858" y="2000580"/>
                <a:ext cx="7519623" cy="659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NL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NL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N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N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N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NL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NL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NL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NL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NL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NL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NL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NL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NL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NL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NL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N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L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  <m:sub>
                                  <m:r>
                                    <a:rPr lang="en-NL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𝒾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NL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N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NL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N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NL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NL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N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N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N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N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N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L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NL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𝒾</m:t>
                          </m:r>
                        </m:sub>
                      </m:sSub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CEDB68-D703-3FA1-EFD2-FF46DE75B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858" y="2000580"/>
                <a:ext cx="7519623" cy="6592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28C1DA5-0DB8-6707-C007-41B4618CD0F3}"/>
              </a:ext>
            </a:extLst>
          </p:cNvPr>
          <p:cNvSpPr txBox="1"/>
          <p:nvPr/>
        </p:nvSpPr>
        <p:spPr>
          <a:xfrm>
            <a:off x="1589518" y="2000580"/>
            <a:ext cx="171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Minimize over</a:t>
            </a:r>
          </a:p>
          <a:p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801ABC-DE8D-8AFE-4AD9-0532C3047420}"/>
                  </a:ext>
                </a:extLst>
              </p:cNvPr>
              <p:cNvSpPr txBox="1"/>
              <p:nvPr/>
            </p:nvSpPr>
            <p:spPr>
              <a:xfrm>
                <a:off x="-600342" y="2323745"/>
                <a:ext cx="60974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NL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NL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ctrlPr>
                            <a:rPr lang="en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L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NL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NL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N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L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NL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en-N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N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ℬ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801ABC-DE8D-8AFE-4AD9-0532C3047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0342" y="2323745"/>
                <a:ext cx="60974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8D0A815D-028B-76AF-7BB4-2FD52DDB16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886" y="5205342"/>
            <a:ext cx="6015212" cy="12239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AF0770-58E8-3327-17C8-DAA4852A2D62}"/>
              </a:ext>
            </a:extLst>
          </p:cNvPr>
          <p:cNvSpPr txBox="1"/>
          <p:nvPr/>
        </p:nvSpPr>
        <p:spPr>
          <a:xfrm>
            <a:off x="2678339" y="6380482"/>
            <a:ext cx="29368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Haber, </a:t>
            </a:r>
            <a:r>
              <a:rPr lang="en-US" sz="1400" dirty="0" err="1"/>
              <a:t>Holtzmann</a:t>
            </a:r>
            <a:r>
              <a:rPr lang="en-US" sz="1400" dirty="0"/>
              <a:t> Gazit(1997)</a:t>
            </a:r>
            <a:endParaRPr lang="en-NL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9235C8-B06E-546A-46B1-C4C85E09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C96C2-88DA-4651-945D-136B9E6E7B1F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3160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9E8E6-A1AE-A049-3196-4E66D1DCE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7867-9849-34A8-27DB-CCC4EC93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Theoretical</a:t>
            </a:r>
            <a:endParaRPr lang="en-NL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EFDA481-B36E-88D4-5A0A-2401EC234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49" y="1187822"/>
            <a:ext cx="11015444" cy="602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92CC0A-D90A-9F3E-915E-832B10DAD12E}"/>
                  </a:ext>
                </a:extLst>
              </p:cNvPr>
              <p:cNvSpPr txBox="1"/>
              <p:nvPr/>
            </p:nvSpPr>
            <p:spPr>
              <a:xfrm>
                <a:off x="841248" y="2970076"/>
                <a:ext cx="1079302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Four Ingredients: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Which Hilbert spaces?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Which Banach spaces?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NL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(mean) coercive?</a:t>
                </a:r>
                <a:endParaRPr lang="en-NL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NL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lower semi-continuous?</a:t>
                </a:r>
                <a:endParaRPr lang="en-NL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92CC0A-D90A-9F3E-915E-832B10DAD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48" y="2970076"/>
                <a:ext cx="10793025" cy="1477328"/>
              </a:xfrm>
              <a:prstGeom prst="rect">
                <a:avLst/>
              </a:prstGeom>
              <a:blipFill>
                <a:blip r:embed="rId3"/>
                <a:stretch>
                  <a:fillRect l="-452" t="-2058" b="-535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F86DDE6-6025-734E-8C15-E230B7EF0021}"/>
              </a:ext>
            </a:extLst>
          </p:cNvPr>
          <p:cNvSpPr txBox="1"/>
          <p:nvPr/>
        </p:nvSpPr>
        <p:spPr>
          <a:xfrm>
            <a:off x="1589518" y="2000580"/>
            <a:ext cx="171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Minimize over</a:t>
            </a:r>
          </a:p>
          <a:p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9F63DF-0F48-2EC2-9E21-240C4E1BAF90}"/>
                  </a:ext>
                </a:extLst>
              </p:cNvPr>
              <p:cNvSpPr txBox="1"/>
              <p:nvPr/>
            </p:nvSpPr>
            <p:spPr>
              <a:xfrm>
                <a:off x="-813986" y="2323745"/>
                <a:ext cx="60974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NL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N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ctrlPr>
                            <a:rPr lang="en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L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NL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NL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N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L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NL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en-N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N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ℬ</m:t>
                      </m:r>
                    </m:oMath>
                  </m:oMathPara>
                </a14:m>
                <a:endParaRPr lang="en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9F63DF-0F48-2EC2-9E21-240C4E1BA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3986" y="2323745"/>
                <a:ext cx="60974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916299-597B-D05B-67A6-DEBF88A1A29C}"/>
                  </a:ext>
                </a:extLst>
              </p:cNvPr>
              <p:cNvSpPr txBox="1"/>
              <p:nvPr/>
            </p:nvSpPr>
            <p:spPr>
              <a:xfrm>
                <a:off x="841248" y="4717279"/>
                <a:ext cx="10798045" cy="1503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Assumptions: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NL" sz="1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NL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NL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linear and continuous operators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NL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non-negative and proper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No single regularizers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L" sz="1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NL" sz="18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e>
                      <m:sub>
                        <m:sSub>
                          <m:sSubPr>
                            <m:ctrlPr>
                              <a:rPr lang="en-NL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NL" sz="1800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NL" sz="1800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sub>
                        </m:sSub>
                      </m:sub>
                    </m:sSub>
                  </m:oMath>
                </a14:m>
                <a:endParaRPr lang="en-US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Tx/>
                  <a:buChar char="-"/>
                </a:pPr>
                <a:endParaRPr lang="en-NL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916299-597B-D05B-67A6-DEBF88A1A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48" y="4717279"/>
                <a:ext cx="10798045" cy="1503104"/>
              </a:xfrm>
              <a:prstGeom prst="rect">
                <a:avLst/>
              </a:prstGeom>
              <a:blipFill>
                <a:blip r:embed="rId7"/>
                <a:stretch>
                  <a:fillRect l="-508" t="-243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98BD39-4989-C30E-F8CF-7213F593DAA2}"/>
                  </a:ext>
                </a:extLst>
              </p:cNvPr>
              <p:cNvSpPr txBox="1"/>
              <p:nvPr/>
            </p:nvSpPr>
            <p:spPr>
              <a:xfrm>
                <a:off x="2612840" y="2022489"/>
                <a:ext cx="7519623" cy="659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NL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NL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N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N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N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NL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NL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NL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NL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NL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NL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NL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NL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NL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NL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NL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N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L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  <m:sub>
                                  <m:r>
                                    <a:rPr lang="en-NL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𝒾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NL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NL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N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NL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NL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N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N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N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NL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N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L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NL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NL" i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N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L" i="0">
                              <a:latin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NL" i="0">
                              <a:latin typeface="Cambria Math" panose="02040503050406030204" pitchFamily="18" charset="0"/>
                            </a:rPr>
                            <m:t>𝒾</m:t>
                          </m:r>
                        </m:sub>
                      </m:sSub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98BD39-4989-C30E-F8CF-7213F593D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40" y="2022489"/>
                <a:ext cx="7519623" cy="6592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ECF5D2-9C47-B85A-AE4C-5C6F541F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C96C2-88DA-4651-945D-136B9E6E7B1F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7577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686A-1D8B-6CD7-3A52-0D7D1B40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Testing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11889-6301-F610-F8D5-495EC7C96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516"/>
            <a:ext cx="10515600" cy="867568"/>
          </a:xfrm>
        </p:spPr>
        <p:txBody>
          <a:bodyPr/>
          <a:lstStyle/>
          <a:p>
            <a:endParaRPr lang="en-US" sz="1800" dirty="0"/>
          </a:p>
          <a:p>
            <a:r>
              <a:rPr lang="en-US" sz="1800" dirty="0"/>
              <a:t>General joint inverse problem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2AD1D-2AA5-85E8-ED34-F001F0F50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398" y="2097088"/>
            <a:ext cx="7239000" cy="581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E4748F-ECC6-3CF3-C7D9-9112FAC9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2771334"/>
            <a:ext cx="4093304" cy="27883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E9A1E4-0C8F-916D-D4DC-A258968A3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087" y="3246509"/>
            <a:ext cx="4362450" cy="10763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02A7C8-D509-87A4-7A3C-551F59A8F1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781" y="1298295"/>
            <a:ext cx="11015444" cy="515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A82699-3FFE-908E-B188-22890A6D39BA}"/>
                  </a:ext>
                </a:extLst>
              </p:cNvPr>
              <p:cNvSpPr txBox="1"/>
              <p:nvPr/>
            </p:nvSpPr>
            <p:spPr>
              <a:xfrm>
                <a:off x="838200" y="2691981"/>
                <a:ext cx="653142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Image enhancement: </a:t>
                </a:r>
                <a14:m>
                  <m:oMath xmlns:m="http://schemas.openxmlformats.org/officeDocument/2006/math">
                    <m:r>
                      <a:rPr lang="en-NL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NL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3, </m:t>
                    </m:r>
                    <m:r>
                      <a:rPr lang="en-NL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NL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2</m:t>
                    </m:r>
                  </m:oMath>
                </a14:m>
                <a:endParaRPr lang="en-US" sz="1800" kern="10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A82699-3FFE-908E-B188-22890A6D3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91981"/>
                <a:ext cx="6531428" cy="584775"/>
              </a:xfrm>
              <a:prstGeom prst="rect">
                <a:avLst/>
              </a:prstGeom>
              <a:blipFill>
                <a:blip r:embed="rId8"/>
                <a:stretch>
                  <a:fillRect l="-654" t="-625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DA2D47-B969-0377-8ABE-656165B39E45}"/>
                  </a:ext>
                </a:extLst>
              </p:cNvPr>
              <p:cNvSpPr txBox="1"/>
              <p:nvPr/>
            </p:nvSpPr>
            <p:spPr>
              <a:xfrm>
                <a:off x="838200" y="4604419"/>
                <a:ext cx="65314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L" sz="1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NL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NL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blurring operators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DA2D47-B969-0377-8ABE-656165B39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04419"/>
                <a:ext cx="6531428" cy="369332"/>
              </a:xfrm>
              <a:prstGeom prst="rect">
                <a:avLst/>
              </a:prstGeom>
              <a:blipFill>
                <a:blip r:embed="rId9"/>
                <a:stretch>
                  <a:fillRect l="-840" t="-8197" b="-2623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68EE1-2AA8-C89A-983E-C8D58B0B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C96C2-88DA-4651-945D-136B9E6E7B1F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3306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70EC-8731-208A-694C-6C6574ABB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69CDA-B2B4-39E0-D883-DE3CF4A1C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1865"/>
          </a:xfrm>
        </p:spPr>
        <p:txBody>
          <a:bodyPr>
            <a:normAutofit/>
          </a:bodyPr>
          <a:lstStyle/>
          <a:p>
            <a:r>
              <a:rPr lang="en-US" sz="1800" dirty="0"/>
              <a:t>Want to solve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F7F8BC-B3DB-6882-C4E3-FD838B4E6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1843803"/>
            <a:ext cx="4362450" cy="1076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E6AF74-8978-F777-A942-9B606FE90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937" y="3055065"/>
            <a:ext cx="4048125" cy="1314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172AB8-2B2B-ECE6-D298-F36E59509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25" y="1222834"/>
            <a:ext cx="11015444" cy="6027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2C63AB-CD41-B305-0FBE-9F2680917EC9}"/>
              </a:ext>
            </a:extLst>
          </p:cNvPr>
          <p:cNvSpPr txBox="1"/>
          <p:nvPr/>
        </p:nvSpPr>
        <p:spPr>
          <a:xfrm>
            <a:off x="838198" y="4250510"/>
            <a:ext cx="8854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 is TV regularization and a standard convex optimalisation problem: Bregman method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969315-BBDF-3655-7C9B-EB10E08F4126}"/>
              </a:ext>
            </a:extLst>
          </p:cNvPr>
          <p:cNvSpPr txBox="1"/>
          <p:nvPr/>
        </p:nvSpPr>
        <p:spPr>
          <a:xfrm>
            <a:off x="838198" y="4845206"/>
            <a:ext cx="8090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 is continuous and non-convex optimalisation: L-BFGS-B method</a:t>
            </a:r>
            <a:endParaRPr lang="en-NL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ABC134-7832-F13F-1B54-B6BCAB44BAF2}"/>
              </a:ext>
            </a:extLst>
          </p:cNvPr>
          <p:cNvSpPr txBox="1"/>
          <p:nvPr/>
        </p:nvSpPr>
        <p:spPr>
          <a:xfrm>
            <a:off x="838198" y="29122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Define new sub-problems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A7DE4-6485-C0D5-A033-139DE187E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C96C2-88DA-4651-945D-136B9E6E7B1F}" type="slidenum">
              <a:rPr lang="en-NL" smtClean="0"/>
              <a:t>8</a:t>
            </a:fld>
            <a:endParaRPr lang="en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33EC5-4404-19A4-9E51-8C5EE274437C}"/>
              </a:ext>
            </a:extLst>
          </p:cNvPr>
          <p:cNvSpPr txBox="1"/>
          <p:nvPr/>
        </p:nvSpPr>
        <p:spPr>
          <a:xfrm>
            <a:off x="838197" y="5404079"/>
            <a:ext cx="8090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algorithmic approach turns out to be: first solve A, then S</a:t>
            </a:r>
            <a:endParaRPr lang="en-NL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9D73DF-04EA-9CEE-2903-C714176B3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7137" y="5820273"/>
            <a:ext cx="56388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5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72F5-5042-FFE3-F7F3-0C8C4FF3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  <a:endParaRPr lang="en-NL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3279D1-C03F-A107-F715-145F3BAC7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100180"/>
              </p:ext>
            </p:extLst>
          </p:nvPr>
        </p:nvGraphicFramePr>
        <p:xfrm>
          <a:off x="8386618" y="2224739"/>
          <a:ext cx="34707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906">
                  <a:extLst>
                    <a:ext uri="{9D8B030D-6E8A-4147-A177-3AD203B41FA5}">
                      <a16:colId xmlns:a16="http://schemas.microsoft.com/office/drawing/2014/main" val="2581863442"/>
                    </a:ext>
                  </a:extLst>
                </a:gridCol>
                <a:gridCol w="1156906">
                  <a:extLst>
                    <a:ext uri="{9D8B030D-6E8A-4147-A177-3AD203B41FA5}">
                      <a16:colId xmlns:a16="http://schemas.microsoft.com/office/drawing/2014/main" val="1441593372"/>
                    </a:ext>
                  </a:extLst>
                </a:gridCol>
                <a:gridCol w="1156906">
                  <a:extLst>
                    <a:ext uri="{9D8B030D-6E8A-4147-A177-3AD203B41FA5}">
                      <a16:colId xmlns:a16="http://schemas.microsoft.com/office/drawing/2014/main" val="238200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PSNR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SSIM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749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TV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77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29.7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4716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F28DB8B-EC42-50ED-7F81-08E459EE7E83}"/>
              </a:ext>
            </a:extLst>
          </p:cNvPr>
          <p:cNvSpPr txBox="1"/>
          <p:nvPr/>
        </p:nvSpPr>
        <p:spPr>
          <a:xfrm>
            <a:off x="8361217" y="4408536"/>
            <a:ext cx="3241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Noticeable increase visually and quantitatively!</a:t>
            </a:r>
            <a:endParaRPr lang="en-N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  <a:endParaRPr lang="en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34E5CE-9EF1-2552-5E72-C89246ADC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17" y="1260505"/>
            <a:ext cx="11015444" cy="60279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6A0CF5-10F9-1BA1-5EB6-52E40EEC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C96C2-88DA-4651-945D-136B9E6E7B1F}" type="slidenum">
              <a:rPr lang="en-NL" smtClean="0"/>
              <a:t>9</a:t>
            </a:fld>
            <a:endParaRPr lang="en-N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411A6A-CA6B-5DC1-7602-E62FD3064E0B}"/>
              </a:ext>
            </a:extLst>
          </p:cNvPr>
          <p:cNvSpPr txBox="1"/>
          <p:nvPr/>
        </p:nvSpPr>
        <p:spPr>
          <a:xfrm>
            <a:off x="8361216" y="3584923"/>
            <a:ext cx="3241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phantom phenomena in TV.</a:t>
            </a:r>
            <a:endParaRPr lang="en-N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  <a:endParaRPr lang="en-NL" dirty="0"/>
          </a:p>
        </p:txBody>
      </p:sp>
      <p:pic>
        <p:nvPicPr>
          <p:cNvPr id="5" name="Picture 4" descr="A cat's face with different sizes&#10;&#10;Description automatically generated">
            <a:extLst>
              <a:ext uri="{FF2B5EF4-FFF2-40B4-BE49-F238E27FC236}">
                <a16:creationId xmlns:a16="http://schemas.microsoft.com/office/drawing/2014/main" id="{DE83317A-574C-7A12-C4C8-0C30D886B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69" y="1690688"/>
            <a:ext cx="6328227" cy="474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7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Scriptie_cwi</Template>
  <TotalTime>0</TotalTime>
  <Words>578</Words>
  <Application>Microsoft Office PowerPoint</Application>
  <PresentationFormat>Widescreen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Cambria Math</vt:lpstr>
      <vt:lpstr>Office Theme</vt:lpstr>
      <vt:lpstr>Structural Similarity in inverse problems</vt:lpstr>
      <vt:lpstr>PowerPoint Presentation</vt:lpstr>
      <vt:lpstr>Inverse problems</vt:lpstr>
      <vt:lpstr>Variational optimalization</vt:lpstr>
      <vt:lpstr>Joint inverse problems</vt:lpstr>
      <vt:lpstr>Theoretical</vt:lpstr>
      <vt:lpstr>Numerical Testing</vt:lpstr>
      <vt:lpstr>Method</vt:lpstr>
      <vt:lpstr>Numerical Results</vt:lpstr>
      <vt:lpstr>Take-aways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Schilperoort, Teun</dc:creator>
  <cp:lastModifiedBy>Schilperoort, Teun</cp:lastModifiedBy>
  <cp:revision>5</cp:revision>
  <dcterms:created xsi:type="dcterms:W3CDTF">2024-06-17T12:40:28Z</dcterms:created>
  <dcterms:modified xsi:type="dcterms:W3CDTF">2024-07-05T10:29:02Z</dcterms:modified>
</cp:coreProperties>
</file>