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2"/>
  </p:notesMasterIdLst>
  <p:sldIdLst>
    <p:sldId id="283" r:id="rId2"/>
    <p:sldId id="273" r:id="rId3"/>
    <p:sldId id="267" r:id="rId4"/>
    <p:sldId id="268" r:id="rId5"/>
    <p:sldId id="269" r:id="rId6"/>
    <p:sldId id="289" r:id="rId7"/>
    <p:sldId id="270" r:id="rId8"/>
    <p:sldId id="280" r:id="rId9"/>
    <p:sldId id="290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EBEBEB"/>
    <a:srgbClr val="EDEDED"/>
    <a:srgbClr val="E6E6E6"/>
    <a:srgbClr val="F5F5F5"/>
    <a:srgbClr val="F2F2F2"/>
    <a:srgbClr val="D2D2D2"/>
    <a:srgbClr val="D6D6D6"/>
    <a:srgbClr val="D9D9D9"/>
    <a:srgbClr val="BB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3" autoAdjust="0"/>
    <p:restoredTop sz="94820" autoAdjust="0"/>
  </p:normalViewPr>
  <p:slideViewPr>
    <p:cSldViewPr>
      <p:cViewPr>
        <p:scale>
          <a:sx n="100" d="100"/>
          <a:sy n="100" d="100"/>
        </p:scale>
        <p:origin x="-144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B89-D19D-4BBF-A171-5CFEE05D8080}" type="datetimeFigureOut">
              <a:rPr lang="de-CH" smtClean="0"/>
              <a:t>17.06.2013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FED2-0A4E-4250-920B-6CFC1638296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4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de-CH" sz="1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CH" dirty="0"/>
          </a:p>
        </p:txBody>
      </p:sp>
      <p:sp>
        <p:nvSpPr>
          <p:cNvPr id="9" name="Parallelogramm 8"/>
          <p:cNvSpPr/>
          <p:nvPr userDrawn="1"/>
        </p:nvSpPr>
        <p:spPr>
          <a:xfrm>
            <a:off x="1475656" y="0"/>
            <a:ext cx="1440160" cy="1700808"/>
          </a:xfrm>
          <a:prstGeom prst="parallelogram">
            <a:avLst>
              <a:gd name="adj" fmla="val 692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2627784" y="274638"/>
            <a:ext cx="5184576" cy="1143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459904" y="6356350"/>
            <a:ext cx="584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>
                <a:latin typeface="Arial" pitchFamily="34" charset="0"/>
                <a:cs typeface="Arial" pitchFamily="34" charset="0"/>
              </a:rPr>
              <a:t>Seminararbeit SW</a:t>
            </a:r>
            <a:r>
              <a:rPr lang="de-CH" baseline="0" dirty="0" smtClean="0">
                <a:latin typeface="Arial" pitchFamily="34" charset="0"/>
                <a:cs typeface="Arial" pitchFamily="34" charset="0"/>
              </a:rPr>
              <a:t> Entwicklung mit </a:t>
            </a:r>
            <a:r>
              <a:rPr lang="de-CH" baseline="0" dirty="0" err="1" smtClean="0">
                <a:latin typeface="Arial" pitchFamily="34" charset="0"/>
                <a:cs typeface="Arial" pitchFamily="34" charset="0"/>
              </a:rPr>
              <a:t>Hibernate</a:t>
            </a:r>
            <a:r>
              <a:rPr lang="de-CH" dirty="0" smtClean="0">
                <a:latin typeface="Arial" pitchFamily="34" charset="0"/>
                <a:cs typeface="Arial" pitchFamily="34" charset="0"/>
              </a:rPr>
              <a:t>, Ramon Schilling, 20.06.2013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7749876" y="313214"/>
            <a:ext cx="1171570" cy="1171570"/>
            <a:chOff x="7749876" y="313214"/>
            <a:chExt cx="1171570" cy="1171570"/>
          </a:xfrm>
        </p:grpSpPr>
        <p:pic>
          <p:nvPicPr>
            <p:cNvPr id="11" name="Picture 7" descr="C:\Users\Ramon\Desktop\kitchen-knife_spoon_f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82" y="576784"/>
              <a:ext cx="620494" cy="6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7749876" y="313214"/>
              <a:ext cx="1171570" cy="1171570"/>
            </a:xfrm>
            <a:prstGeom prst="round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6" name="Textfeld 25"/>
          <p:cNvSpPr txBox="1"/>
          <p:nvPr userDrawn="1"/>
        </p:nvSpPr>
        <p:spPr>
          <a:xfrm>
            <a:off x="7753915" y="64444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26A2FC-7477-4A2A-8DA3-04DC87AE6B53}" type="slidenum">
              <a:rPr lang="de-CH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/10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94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219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738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51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de-CH" sz="1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CH" dirty="0"/>
          </a:p>
        </p:txBody>
      </p:sp>
      <p:pic>
        <p:nvPicPr>
          <p:cNvPr id="8" name="Picture 2" descr="C:\Users\rschilling\Dropbox\2_ZHAW\Seminare\Handheld\Dokumentation\LaTex\graphics\retroKeyU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42" y="44624"/>
            <a:ext cx="1707670" cy="1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arallelogramm 8"/>
          <p:cNvSpPr/>
          <p:nvPr userDrawn="1"/>
        </p:nvSpPr>
        <p:spPr>
          <a:xfrm>
            <a:off x="1475656" y="0"/>
            <a:ext cx="1440160" cy="1700808"/>
          </a:xfrm>
          <a:prstGeom prst="parallelogram">
            <a:avLst>
              <a:gd name="adj" fmla="val 692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2627784" y="274638"/>
            <a:ext cx="5184576" cy="1143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459904" y="6356350"/>
            <a:ext cx="584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>
                <a:latin typeface="Arial" pitchFamily="34" charset="0"/>
                <a:cs typeface="Arial" pitchFamily="34" charset="0"/>
              </a:rPr>
              <a:t>Seminararbeit, Alexander Gustafson &amp; Ramon Schilling, 20.02.2013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529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24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964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230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70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87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31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644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4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8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hyperlink" Target="http://www.latex-project.org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2702024" y="1484784"/>
            <a:ext cx="4390256" cy="4032448"/>
          </a:xfrm>
        </p:spPr>
        <p:txBody>
          <a:bodyPr anchor="t">
            <a:normAutofit/>
          </a:bodyPr>
          <a:lstStyle/>
          <a:p>
            <a:pPr algn="l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SW Entwicklung mit </a:t>
            </a:r>
            <a:r>
              <a:rPr lang="de-CH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Hibernate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Ramon Schilling</a:t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20.06.2013</a:t>
            </a: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el 18"/>
          <p:cNvSpPr txBox="1">
            <a:spLocks/>
          </p:cNvSpPr>
          <p:nvPr/>
        </p:nvSpPr>
        <p:spPr>
          <a:xfrm>
            <a:off x="2627784" y="274638"/>
            <a:ext cx="51845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Seminar </a:t>
            </a:r>
            <a:r>
              <a:rPr lang="de-DE" dirty="0" err="1" smtClean="0"/>
              <a:t>Hibernate</a:t>
            </a:r>
            <a:endParaRPr lang="de-CH" dirty="0"/>
          </a:p>
        </p:txBody>
      </p:sp>
      <p:sp>
        <p:nvSpPr>
          <p:cNvPr id="40" name="Parallelogramm 39"/>
          <p:cNvSpPr>
            <a:spLocks noChangeAspect="1"/>
          </p:cNvSpPr>
          <p:nvPr/>
        </p:nvSpPr>
        <p:spPr>
          <a:xfrm>
            <a:off x="-468560" y="0"/>
            <a:ext cx="3384376" cy="5003482"/>
          </a:xfrm>
          <a:prstGeom prst="parallelogram">
            <a:avLst>
              <a:gd name="adj" fmla="val 868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Abgerundetes Rechteck 14"/>
          <p:cNvSpPr/>
          <p:nvPr/>
        </p:nvSpPr>
        <p:spPr>
          <a:xfrm>
            <a:off x="7977188" y="4722019"/>
            <a:ext cx="426243" cy="741974"/>
          </a:xfrm>
          <a:prstGeom prst="roundRect">
            <a:avLst>
              <a:gd name="adj" fmla="val 24091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7369969" y="5564980"/>
            <a:ext cx="1092994" cy="785813"/>
          </a:xfrm>
          <a:prstGeom prst="roundRect">
            <a:avLst>
              <a:gd name="adj" fmla="val 11571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/>
          <p:cNvGrpSpPr/>
          <p:nvPr/>
        </p:nvGrpSpPr>
        <p:grpSpPr>
          <a:xfrm>
            <a:off x="7749876" y="313214"/>
            <a:ext cx="1171570" cy="1171570"/>
            <a:chOff x="7749876" y="313214"/>
            <a:chExt cx="1171570" cy="1171570"/>
          </a:xfrm>
        </p:grpSpPr>
        <p:pic>
          <p:nvPicPr>
            <p:cNvPr id="1031" name="Picture 7" descr="C:\Users\Ramon\Desktop\kitchen-knife_spoon_f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82" y="576784"/>
              <a:ext cx="620494" cy="6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bgerundetes Rechteck 4"/>
            <p:cNvSpPr/>
            <p:nvPr/>
          </p:nvSpPr>
          <p:spPr>
            <a:xfrm>
              <a:off x="7749876" y="313214"/>
              <a:ext cx="1171570" cy="1171570"/>
            </a:xfrm>
            <a:prstGeom prst="round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4304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3429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de-CH" sz="9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7749876" y="313214"/>
            <a:ext cx="1171570" cy="1171570"/>
            <a:chOff x="7749876" y="313214"/>
            <a:chExt cx="1171570" cy="1171570"/>
          </a:xfrm>
        </p:grpSpPr>
        <p:pic>
          <p:nvPicPr>
            <p:cNvPr id="10" name="Picture 7" descr="C:\Users\Ramon\Desktop\kitchen-knife_spoon_f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82" y="576784"/>
              <a:ext cx="620494" cy="6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bgerundetes Rechteck 10"/>
            <p:cNvSpPr/>
            <p:nvPr/>
          </p:nvSpPr>
          <p:spPr>
            <a:xfrm>
              <a:off x="7749876" y="313214"/>
              <a:ext cx="1171570" cy="1171570"/>
            </a:xfrm>
            <a:prstGeom prst="round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207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Seminararbeit</a:t>
            </a:r>
            <a:endParaRPr lang="de-CH" dirty="0"/>
          </a:p>
        </p:txBody>
      </p:sp>
      <p:sp>
        <p:nvSpPr>
          <p:cNvPr id="11" name="Legende mit Pfeil nach unten 10"/>
          <p:cNvSpPr/>
          <p:nvPr/>
        </p:nvSpPr>
        <p:spPr>
          <a:xfrm>
            <a:off x="107504" y="1927718"/>
            <a:ext cx="8928992" cy="2869434"/>
          </a:xfrm>
          <a:prstGeom prst="downArrowCallout">
            <a:avLst>
              <a:gd name="adj1" fmla="val 19194"/>
              <a:gd name="adj2" fmla="val 20208"/>
              <a:gd name="adj3" fmla="val 14478"/>
              <a:gd name="adj4" fmla="val 7637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504" y="4797152"/>
            <a:ext cx="8928992" cy="151216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Aufgabenstellung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Einarbeiten in das Thema O/R-Mapping (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Auswahl für die Benutzeroberfläche treffen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Aufsetzen der Projektumgebung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Anwendung programmieren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2071734"/>
            <a:ext cx="403244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Ausgangslage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Viele Applikationen benötigen eine Datenbank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Anwendung soll nicht an eine bestimmte DB gebunden sein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Gängige Technik: ORM</a:t>
            </a:r>
          </a:p>
        </p:txBody>
      </p:sp>
      <p:sp>
        <p:nvSpPr>
          <p:cNvPr id="14" name="Rechteck 13"/>
          <p:cNvSpPr/>
          <p:nvPr/>
        </p:nvSpPr>
        <p:spPr>
          <a:xfrm>
            <a:off x="4860032" y="2062538"/>
            <a:ext cx="4032448" cy="1952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Zielsetzung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Verstehen des O/R-Mapping Paradigma am Beispiel des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Lauffähige Anwendung welche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verwendet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Dokumentation, Präsentation</a:t>
            </a:r>
          </a:p>
        </p:txBody>
      </p:sp>
      <p:sp>
        <p:nvSpPr>
          <p:cNvPr id="15" name="Kreuz 14"/>
          <p:cNvSpPr/>
          <p:nvPr/>
        </p:nvSpPr>
        <p:spPr>
          <a:xfrm>
            <a:off x="4395366" y="2863822"/>
            <a:ext cx="360000" cy="360000"/>
          </a:xfrm>
          <a:prstGeom prst="plus">
            <a:avLst>
              <a:gd name="adj" fmla="val 325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sz="1900" b="1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74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026325"/>
              </p:ext>
            </p:extLst>
          </p:nvPr>
        </p:nvGraphicFramePr>
        <p:xfrm>
          <a:off x="457200" y="284934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024"/>
                <a:gridCol w="1080120"/>
                <a:gridCol w="1018456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/>
                        <a:t>Soll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/>
                        <a:t>Ist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Einarbeitung in </a:t>
                      </a:r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Hibernate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Einarbeitung n Spring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Einrichten der </a:t>
                      </a:r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Entwicklungsumgeebung</a:t>
                      </a:r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inkl. </a:t>
                      </a:r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Hibernate</a:t>
                      </a:r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Test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Programmieren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der Anwendung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Dokumentation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Total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48</a:t>
                      </a:r>
                      <a:r>
                        <a:rPr lang="de-CH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52 h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sz="1900" b="1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8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Hilfsmittel</a:t>
            </a:r>
            <a:endParaRPr lang="de-CH" dirty="0"/>
          </a:p>
        </p:txBody>
      </p:sp>
      <p:pic>
        <p:nvPicPr>
          <p:cNvPr id="4098" name="Picture 2" descr="C:\Users\rschilling\Dropbox\2_ZHAW\Seminare\Handheld\Dokumentation\Misc\github-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65" y="2348880"/>
            <a:ext cx="2838311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schilling\Dropbox\2_ZHAW\Seminare\Handheld\Dokumentation\Misc\Logo LaTeX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20787"/>
            <a:ext cx="1466960" cy="6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jpeg;base64,/9j/4AAQSkZJRgABAQAAAQABAAD/2wCEAAkGBhQSDxMTEBQVDxUWGBAUFhQSFxUZERUXGhUVFxYUEhcXGyYeGRsmGhcYHy8gJSgpLS0sFR4xNTAqNSorLCkBCQoKDgwOGg8PGiwkHyM1LCspKS4tKS4sLC8sLCksLCwpLC8tKiwsLCwsLCksLCksKSwsKSwsLCwsLCopLCwsLP/AABEIAGICAAMBIgACEQEDEQH/xAAcAAEAAgMBAQEAAAAAAAAAAAAABgcEBQgDAgH/xABQEAABAwIBBggHCwsCBgMAAAABAAIDBBEHBQYSEyExNUFRYXFzsrMXIjRygZGhMjNUgoOSorHD0dIUFkJEUlOEk6PBwkNiIyQl4fDxZNPj/8QAGwEBAAIDAQEAAAAAAAAAAAAAAAMEAQIFBgf/xAA0EQACAgEBBAcGBgMBAAAAAAAAAQIDEQQFEiExEzIzQVFxgRQiNJGx0SNSYaHB8BVD4ST/2gAMAwEAAhEDEQA/ALxRFrs46l0dFUPZsc2KZzTyEMJB/usxWXgw+BBs8cVTFK6GiDXFpLXyv2t0hvEbeO3KdnMd6iJxNyh+/wD6UP4FFkXp69JVCON1PzKErJN8yUeE3KHwj+lB+BPCblD4R/Sg/Aouik9nq/KvkjXfl4ko8JuUPhH9KD8CeE3KHwj+lB+BRdE9nq/Kvkhvy8SUjE3KHwj+lB+BXJmxWPmoaaWQ6T3xRPcbAXcWgk2AAG3kXOQXQ+ZXBlH1EHYC5m0a4QgnFJcfAsUSbbyzV4g56/kMTWRWdPJfRvtaxo2F5HHt2AdPIqgqM6at7tJ1TMTv2SOaPQGkAepbfFCrL8qTA7mCJg5gGBx+k4+tRRW9Jp4QrTxxfEitm3IsbMPEmUTMgrHmVjyGtkd7tjjsAcf0mk7Nu0X5Fba5evbdsXS2SKoyU0Mjt744nnpcwE/WuftGiMGpRWMk9E2+DMtERcssBERAEREAREQBERAEREAREQBERAEREAREQBERAEREAREQBERAEREAREQBERAEREAREQBERAEREAREQBERAEREAREQBec8IexzHC7XAtI5QRYj1L0RAc9Z15qS0Mxa8ExknVy28VzeIE8Thxj+y0dl09NC17S17Q8HeHAEHpBWrdmfRE3NJTk9VH9y7Ne08LE1xKstPx4M51sll0R+ZtF8Ep/5Uf3J+ZtF8Ep/5Uf3KT/Jw/KzX2d+JzuikWIFGyLKc8cTGxMbqbMYA1ovDGTYDYNpJ9Kjq6UJb8VLx4kDWHgBdD5l8GUfUQdgLngLofMvgyj6iDsBc3afUj5k+n5spzEXhWp85ndsUbUkxF4VqfOZ3bFG1fo7KPkvoQz6zBXR+bXkNL1MHdtXOBXR+bXkNL1MHdtXP2p1Yk+n5s2SIi4ZbCIiAIiIAiIgCIiAIiIAiIgCIiAIiIAiIgCIiAIiIAiIgCIiAIiIAiIgCIiAIiIAiIgCIiAIiIAiIgCIiAIiIAiIgCIsfKE5ZDI8b2te4dIBIWspKKbfcZSy8I0eXc69W4xwgOcNjnH3IPIBxlaD85qi99afU23qstYTy7UXhr9oX2z3t5pdyTweqq0dVccbqf6smOQs69Y4RzANcdjXDYCeQjiKkqqkKzcmzl8EbzvcxhPSQLrv7I1s7067OLXecnaGmjU1OHBPuKPxM4WqfkO4iUXUoxNH/Vqj5DuIlF19H0/ZR8l9DzE+swF0PmXwZR9RB2AueAuh8y+DKPqIOwFR2n1I+ZNp+bKcxF4VqfOZ3bFG1JMReFanzmd2xRtX6Oyj5L6EM+swV0fm15DS9TB3bVzgV0fm15DS9TB3bVz9qdWJPp+bNkiIuGWwiIgCIiA0+duWnUlHJOxoe5mhZrr6Ju5rdttvGo/mFn7LXzSRyRsjDGB4LC4knStY3WfibwVP8l3jFCsF/K6jqm9sLoVVQemlNriv+EEpNWJFvIiLnk4REQBEUSxKzgmpKRj6dwY50jWFxAcQNB52X2XuAt64OySiu8xJ7qyS1FB8KMqyz00755HTO11gXm9hq4zYcQFydg5VOFm2t1zcH3GIy3lkIiKM2CIiAiuf+d0lBFE+NjJC97mkPJAADSbiy9Mws6n18EkkjGxlr9ABhJBGi03N+lR7Gryem61/dle2DHkc3XHu2Lo9FD2Tfxx8fUg3n0mDY5/56yUBh1cbJNZrL6ZcLaOja1ulbLMrOF1bRtnka2NxdI2zL28V1hvULxs30nRP9mt/hLwWzrJ+2VidUFpYzxxzz+YUn0jRgYh4gzUlQ2CnawHQa9z3gu90XANaLj9nfzqQZi5zOrqTWvaGPa50b9G+iSA06Tb7rhw2dK+s5cyKeuc10wc17RYPjcA4t36JuCCL8y2WRsjRUsLYYG6LBc7Tckne5xO8lRTnS6VGK97xNkpbzbfAjuIGeslAYdXGyTWay+mXC2joWtbzlsMyM431tJrpGtjOm9lmXtZttu3pUNxs30nRUfZrd4Q8G/Kzf4qaVUFpVPHHPP5mqk+kaMvP/PCSgZC6NjJNY54OmXC1gDst0qIQYyVDntbqIdpaN7+Mgcq2GNfvVL58vZaqvo/fWeeztBW9Jpqp0qUlx4kVtklLCZ02qyy9i5JDUSwx07Dq3vZpPe430Ta9gBZWaFznnZwhVddN2iqmgphbJqayS3ScUsEpdjLVcUUA9Dz/AJL9ZjNVccMB+eP8lpcyMzxlCSVplMIjax1w3SJ0i4W3i272qV1GCmz/AIdVt5Hx7PW12xXrFo65bkks+pCulkso9snY0MJAqKdzB+1E4O+i4A+0qeZHy7DVR6ynkEg47e6aeR7TtaelULnFmpUUTwJ2+Kb6MjTeN3QeI8xAKxci5alpZmywO0XDeP0XDja8cYP/AJtWtmgqsjvVP7GY3Si8SOk1EMQM9JMn6jVRsk1mtvplwto6u1recfUt7m9ltlXTRzx7A4bW8bXDY5p6D/ZQHGz9T/ifsVzdLUneoTXjlejJ7JYhlGB4aKj9xD63/enhoqP3EPrf96gVLTmSRjBYF7mtBO4FxABPrU78DNT++g/qfhXXsp0tfXSXzK0ZWS5H14aKj9xD63/erAzKzhfW0gmka2Ml0jbMvbxTzqvfAxU/voP6n4VYWZObz6KkEMjmvcHyOuy+jZx2bwFQ1Xs25+FjPqTV9Jn3jfrSZ45xfkVG+YAPddjWNdexcTx25rn0LdqqsZ8q3fBTj9EOld0nxWewO9aq6WrpbVF8u8ksluxbMXw0VH7iH1v+9bnNHFGSqrGQTRRxh4cA5pdfSAuBt5bEepVdSZOdJHM9u6FrXu6C9rP8r+gr5yfWuhmjlZ7qNzHjpaQbf29K7c9HTKLUVxKitknxZ0yi8qSpEkbHt2te1rgeYi4+teq82XwiIgC86iEPY5h3ODmn0iy9EWGk1hmU8cUVdV0ro3uY8WLTb/uOYryVj5UyLHOPHFiNzm7HDm5xzFaT8xRf30283b9a8hfsa+M/w1lea/fJ6KraVUo+/wAGRempnSPaxgu5xsPvPMrNpacMjawbmta31CyxMl5EjgHiC7jvc7a483MOhRnEfPZtNC6CF155BbZ/pNO9zuRxG4enp72yNmTq4PjKX7L+8zla/Wq3lyX7lXZ5ZRE+UKmRu0F5aDyhgDAfU1aVEX0KMVGKiu4863l5BK6OzZp9XQ0zP2YYR9AKgcgZLNTVwwj9N7QeZu959DQV0g1thYbAuRtSfVj6lrTrmyg8ReFanzmd2xRtSTEXhWp85ndsUbXTo7KPkvoV59Zgro/NryGl6mDu2rnAro/NryGl6mDu2rn7U6sSfT82bJERcMthERAEREBFsTeCp/ku8YoVgv5XUdU3thTXE3gqf5LvGKFYL+V1HVN7YXVp+Dn5/YrT7VEsxTr5YaFr4JHwu1sYJYS0kFr9lxxbvUobkjEyWCgc0udU1L5XhplLnaDNFlib7/GvZvLe/IZZjBwcOui+p6i2D+RGS1Es7wHakM0Adwe7S8bpAbs87mW1CrWmc5rOGYm5dJhGJNm/lipGteJzfaA6QMPxY9IW6LBYOSs8q2gm0HukcGmz4Jy4joGltYece1X0qxxoyW3QgqALO0nROPGQQXNv0EH5yUapXS6OcVhide6t5MndLlQVVFrqck6yN5ZxODrEaPM4O2dIVKZx0eUWQtNeZjHpADWyaTdPRO4aR220lPcGasuo5mHcyXZ8ZjSR6xf0r7xl8hi69vdyLWh9BqHUkufqZn78N4r7Nqkyi+N5oDMGaVnap+i3T0W7xpDbo6KsTDukygyWX8vMxaWN0Na/SGlpG9vGNti8MF/I5+v+yjVgSPDQSdgAJPQFrrNQ96Ve6vPvM1Q4KWSIZ+5/ChAiiAkncL2PuY28Tn23k8Q5vXBqPImVcpDWukeGO2tdLI5kZ8xjBu5w1amhlbX5VD6lzWskkL3l7g1ojbchlyd2iA1XezLtKAAJ4ABYACSOwHEBtUk//LFRhHMnzZqvxG23wKfrqDKeSyJDI9rL20mPL4SeR7XbvSBzKycxM8xXwnSAZNHYSNHuSDuezmNt3ER0LPynlGknhkikngLXtc0/8WPjG/3W8Hb6FUGG1eYcqQgHZJpxOtuIIJH0mtKY9pqk5RxKPf4mezkknwZMcavJ6brX92V7YMeRzdce7YvHGryem61/dle2DHkc3XHu2LV/Bev8j/aa7GzfSdE/2a3+EvBbOsn7ZWgxs30nRP8AZrf4S8Fs6yftlYs+Cj5/czHtWaPFrLc8E8AgmkhBY8kRuLQTpbzZSnDitfLk2J8r3SvLp7ueSXG0rwLk8wA9ChONPlNP1b+2phhZwTD51R30ixbFeyQeO/7iL/FZGcbN9J0VH2a3eEPBvys3+K0mNm+k6Kj7NbvCHg35Wb/FbT+Cj5/yzC7Vmrxr96pfPl7LVV9H76zz2doK0Ma/eqXz5ey1VfR++s89naCvaH4dev1IbuudNhc552cIVXXTdorowLnPOzhCq66btFUdmdeXkTajkiZ4Ke/1XmQdqRWyqmwU9/qvMg7UitlQa/t36fQ3p6iNfl7I7KqmkhkFw8EA8bXfouHODtXOEsRa4tdsLSWnpBsfaun1zbnA4GsqS3cZqgjo1rrK3suT96PcR6hcmWDgtlE/8zATs8SVo5Cbtd9TfUv3Gz9T/ifsVr8GGn8snPFqRf0vbb6ithjZ+p/xP2Ky0lrlj+8DGfwf74lcZKkDaiFzjYCSIkncAHgkn0K+vz6ofhUXzlz2iu6jSxvacnyIoWOHI6E/Pqh+FRfOW3pKtksbZInB7HC7XN3EcoXMi6BzA4LpOrb9ZXJ1ekjRFSTLNVrm8MkC55zzyr+UZQqJAbjTLG+azxR9V/Srvztyr+TUM8wNi1hDfPd4rPpELnVT7Mr60/T+/saaiXJFnYZZv63J1aXD3/ShaeZrDYj4z/Yqyc0gkHYRcEchG9X/AJnRx09BTxF7AQwOd4zfdO8d19vK4qn8/aFsWUZwwgte7Wt0SCPH8YjZ/u0lPpbt+6a8eXpwNLIYgi0cLMq67JzGk3dCXRHlsPGZ9FwHxVMFTuDuVdCrkgJ2SsuPPZc9ku9SuJcvWV7lz/XiWKpZigiIqhKERY2U60QwSynaI2PeRy6LSbexZSy8IGszizypqKwnf45FxGwaUhHLbiHObKLvxpp/0YJz06sDtFVVX175pXyyu03vJc4nl5BzDcByBY671ezq0vf4spSvlngT3LeL1RKC2nY2lB2aV9OX0EgAeoqCSylzi5xLnEklziS4k7ySd5XyivV0wqWILBFKTlzCIpLmTmY+um23ZAwjWP5ePQZ/uPsBvyX2nONcXKXIwk28IluEGbRAdWSDeDHFfk/TePVojocrPXnTUzY2NYwBjWgNa0bgALABei8tfc7pubOhCO6sFBYi8K1PnM7tijakmIw/6rU+czu2KNr01HZR8l9ChPrMFdH5teQ0vUwd21c4FdH5t+RU3Uwd21c/anViT6fmzZIiLhlsIiIAiIgItibwVP8AJd4xQrBfyuo6pvbCmuJvBU/yXeMUKwX8rqOqb2wurT8HPz+xWn2qJNjBwcOui+p61GCfuavpg+p62+MHBw66L6nrUYJ+5q+mD6nrEfgpef8AKD7VFnqBYyeQR9czsPU9UCxk8gj65nYeqmk7aJLZ1GYmCnvFT1jOwsrGXyGLr293IsXBT3ip6xnYWbjFCTk9hG5s0ZPMCx7frIHpVuXxvr/BEuyPDBfyOfr/ALKNTbLLSaacN36uW3ToGyrrBrK8bWzwPcGvLmyNBIGkNENdo8pGiNnOrO02uuLh3KNh38qr6tON7bJKuMEc6ZrZD/LKmOn09Vph1nFul7lpda1xvtyqeeBH/wCWP5H/AOqiOWKKTJmUvFFtW/WRE7nx3Oj7LtPpVy5u54U9ZGDE8NfYaUTiBI08YtxjnGxdHV3XRxOp+6/0RBVCLypcyCeBJ3wpv8o/jWfkLCV1PVQzGoa8RvD9ERkE24r6exWK+QAXcQByk2Cx6PKsUxeIZGSllg/QcHaJN7A26Fz3rL5J8eHkifooJkCxq8nputf3ZXtgx5HN1x7ti8cavJ6brX92V7YMeRzdce7YrD+C9f5I/wDaa7GzfSdE/wBmt/hLwWzrJ+2VoMbN9J0T/Zrf4S8Fs6yftlYs+Cj5/czHtWRbGnymn6t/bUwws4Jh86o76RQ/Gnymn6t/bUwws4Jh86o76RZu+Dh5/cxHtWRnGzfSdFR9mt3hDwb8rN/itJjZvpOio+zW7wh4N+Vm/wAUn8FHz/lhdqzV41+9Uvny9lqq+j99Z57O0FaGNfvVL58vZaqvo/fWeeztBXtD8OvX6kN3XOmwuc87OEKrrpu0V0YFznnZwhVddN2iqOzOvLyJtRyRM8FPf6rzIO1IrZVCZj54DJ8krjEZtY2NuxwbbRLjfaDf3XsUnq8a3aP/AAqYNPEZJLj1NaPrW2r0ttlzlFcOHh4CqyMY4ZPc6svto6WSZx22IjbxueR4rR9Z5gVzs51zc7Sdp6Vscu5xT1kmnUP0yL6LRsYwcjG8XTv5175rZrS10wZGNFgtrJCPFYP7u5B/a5V3TULTQbm/Mhsm7HhFhYM5KLYJp3C2sc1jedrL3I+M63xVi42fqf8AE/Yqx8m5PZBCyKIaLGNDWjmHGec7zzlVxjZ+p/xP2K5tFvS6tT8c/QnnHdqwV1kXyqDrYe21dKLmSkqDHIx4FyxzHgHcS0g2PqU+8NFR8Hh+c9XddprLnFwXIipsUc5LesiqHw0VH7iH5z1M8wc8H18czpGMj1bmtGgSb3bfbdcqzSW1x3pLgWY2xk8I0OM+VbQwU4O17jI7zWCzb+l30VU6k+JGVdflKaxu2O0Lfie6+mXLLwoyZrcoh5FxCx7/AIx8RvaJ9C7VGKNPvPwyVJ+/PBDtWeT2IW24rLp/RHIojijknW5Ne4Dxoi2Ucthsf9FxPoCr17S35qLjjP6/8N5UYWclN5DykaeqhmH+m9rjztv4w+bddIseCAQbg2IPKOIrmBX3hzlbX5NhJN3Rgwu6WbB9HRPpWNp15UZ+hnTy4tEmREXELYWJlah11PLFe2sZIy/JpNIv7Vlosp4eUDmOrpXRSOjkGi9hLXA8RG9eSv8AzmzEpq06UgMclra2OwdbiDgQQ4dKivgUZ8Kf/Lb+Jegr2hU4+9wZRlRJPgVUvpjCSA0FxOwAC5J5ABvVw0eDdK3bJJNLzXa1v0Rf2qV5IzZpqUf8vCyM/tAXeel5u72rWe0q11U2ZVEnzKvzVwplmIkrL08ew6H+s/mP7A6dvMN6tuhoI4Y2xwtEbGiwa3cP+/OshFyL9TO5+98i1CtQ5BERVzcp3F/IhZVtqAPEla1pPEJGC1j0ttbzSoAumMo5NjnidFMwSMdvafYRxg84UFqMGKcuuyaZjf2ToOtzAkfXddrS66EYKE+4qWUtvKKtyPkp9TURwxi7nuA6B+k48wFz6F0lBCGNa1uwNAaBzAWC0ubWZlPQg6lpc9ws6R5vIRyXsABzABb1U9ZqVfJbvJEtVe4uIREVEmCIiAIiIDT52ZEdV0ckDHBhfoWc4EgWcHbbdC0OYeYMlBNJJJKyUPYGAMDgR417m6myKaN84wda5M1cE3vEfz3zadXUohY9sZD2Pu4EiwDhbZ0rCzBzMfk8TCSRkusMZGgCLaOlvv0qWoiumq+j7huLe3u8KOZ85sPrqZsUb2xkPa+7gSLBrhbZ0qRotITcJKUeaMtZWGRXMLNB9BHK2SRsum5rgWAi1m2sbrfZXyUypgfDKLseLG28cYI5wbEdCzEWZ2ylPffMwopLBTeUMHqprzqXxTN4i4lj/jCxHqKmGHOZ81CJzO6MmTVWDC4kaOnfSJA/aG7kU0RWLNZbZDckaRqjF5RqM4814a2LQnbtFyx7dkjDytP9jsKrevwaqGuvBLFKOLT0mP8AYHD2hW+i0p1VlSxF8PAzKuMuZTEWEda7Y98LR/uke72BqnWY2YpyfrHOm1pkDAWhuiwaJJBFySTtKlqLa3WW2R3XyMRqjF5RFs/c0X18UTI5GxFj3OJeCQbtIsLL0zEzVfQQSRyPbKXP0wWAgAaLRbb0KSoounn0fR9xvuLe3u8iGf2ZMmUDDq5GRavWX0wTfS0d1uhbLMvN51FSCB7myEOkdpNBA8Z1+Nb1Ed03Wq+5DcWd4hWfmYclfLE+OVkQY1zSHhxJu69xZbvNDITqOjjge4SFplOk0EA6UjnDf0rdKqcTs66qCt1ME7omGKN2i3RBuS8E6VtLiHGp6uk1CVKfBcf78zSW7D3zFxkym19VDC03MTHF1uJzy2wPPZoPxgpnhbSFmS4idmmZZPQXEA+oA+lVhmzmVUV0oc4PZETd8777Rx6Bdte4/wDtXvS0zY42xsGi1jWtaBxACwHqVjVyjXVGiLzjmR1Jyk5sjOfuZz69kLY5GxatzydME3uANluhRGDBqdr2u/KIjYtPuX8RBVsoqlertrjuRfAllVGTywqry9hNUTVM0scsNpHveA7TBGkSbGwKtRFHTfOl5gZlBS5lM+Bys/bp/ny//UvWDBmpPu5oGebrHfW1quFFZ/yF3ivkadBAr7JODlOwg1Ej6j/a3xGemxLj6wpzQ0EcMYjhY2Jg3NaLD/3zrIRVrL7Leu8kkYKPJBRHP7Mt+UNRq5GRavW30wTfS1drW832qXIta7JVyUo8zMoqSwyovAtP8Ii+a9PAtP8ACIvmvVuorX+Qv8f2RF0MCovAtP8ACIvmvUxzFzPkoIpmukZI6RzXNLQ4AWbbbfnUsRR2au2yO7J8DaNUYvKKkkwaqHOLnVMRJJJOi/aSbk7+VS/MLMo5PbLrHtlfIWbWggBrQbDbzuPsUsRLNXbZHdk+AjVGLygvKqphJG9jxdr2ua4coIII9RXqiqkhUZwWn+ERfNf96l+YWaEtAJWySsla8scA0OBa4Agnbyi3qUtRWrNXbZHdk+HkRxqjF5QREVUkCIiAIiIAiIgCIiAIiIAiIgCIiAIiIAiIgCIiAIiIAiIgCIiAIiIAiIgCIiAIiIAiIgCIiALyfSMLtIsaXftFoLvWiID0C/URAEREAREQBERAEREAREQBERAEREAREQBERAEREA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" name="AutoShape 4" descr="data:image/jpeg;base64,/9j/4AAQSkZJRgABAQAAAQABAAD/2wCEAAkGBhQSDxMTEBQVDxUWGBAUFhQSFxUZERUXGhUVFxYUEhcXGyYeGRsmGhcYHy8gJSgpLS0sFR4xNTAqNSorLCkBCQoKDgwOGg8PGiwkHyM1LCspKS4tKS4sLC8sLCksLCwpLC8tKiwsLCwsLCksLCksKSwsKSwsLCwsLCopLCwsLP/AABEIAGICAAMBIgACEQEDEQH/xAAcAAEAAgMBAQEAAAAAAAAAAAAABgcEBQgDAgH/xABQEAABAwIBBggHCwsCBgMAAAABAAIDBBEHBQYSEyExNUFRYXFzsrMXIjRygZGhMjNUgoOSorHD0dIUFkJEUlOEk6PBwkNiIyQl4fDxZNPj/8QAGwEBAAIDAQEAAAAAAAAAAAAAAAMEAQIFBgf/xAA0EQACAgEBBAcGBgMBAAAAAAAAAQIDEQQFEiExEzIzQVFxgRQiNJGx0SNSYaHB8BVD4ST/2gAMAwEAAhEDEQA/ALxRFrs46l0dFUPZsc2KZzTyEMJB/usxWXgw+BBs8cVTFK6GiDXFpLXyv2t0hvEbeO3KdnMd6iJxNyh+/wD6UP4FFkXp69JVCON1PzKErJN8yUeE3KHwj+lB+BPCblD4R/Sg/Aouik9nq/KvkjXfl4ko8JuUPhH9KD8CeE3KHwj+lB+BRdE9nq/Kvkhvy8SUjE3KHwj+lB+BXJmxWPmoaaWQ6T3xRPcbAXcWgk2AAG3kXOQXQ+ZXBlH1EHYC5m0a4QgnFJcfAsUSbbyzV4g56/kMTWRWdPJfRvtaxo2F5HHt2AdPIqgqM6at7tJ1TMTv2SOaPQGkAepbfFCrL8qTA7mCJg5gGBx+k4+tRRW9Jp4QrTxxfEitm3IsbMPEmUTMgrHmVjyGtkd7tjjsAcf0mk7Nu0X5Fba5evbdsXS2SKoyU0Mjt744nnpcwE/WuftGiMGpRWMk9E2+DMtERcssBERAEREAREQBERAEREAREQBERAEREAREQBERAEREAREQBERAEREAREQBERAEREAREQBERAEREAREQBERAEREAREQBec8IexzHC7XAtI5QRYj1L0RAc9Z15qS0Mxa8ExknVy28VzeIE8Thxj+y0dl09NC17S17Q8HeHAEHpBWrdmfRE3NJTk9VH9y7Ne08LE1xKstPx4M51sll0R+ZtF8Ep/5Uf3J+ZtF8Ep/5Uf3KT/Jw/KzX2d+JzuikWIFGyLKc8cTGxMbqbMYA1ovDGTYDYNpJ9Kjq6UJb8VLx4kDWHgBdD5l8GUfUQdgLngLofMvgyj6iDsBc3afUj5k+n5spzEXhWp85ndsUbUkxF4VqfOZ3bFG1fo7KPkvoQz6zBXR+bXkNL1MHdtXOBXR+bXkNL1MHdtXP2p1Yk+n5s2SIi4ZbCIiAIiIAiIgCIiAIiIAiIgCIiAIiIAiIgCIiAIiIAiIgCIiAIiIAiIgCIiAIiIAiIgCIiAIiIAiIgCIiAIiIAiIgCIsfKE5ZDI8b2te4dIBIWspKKbfcZSy8I0eXc69W4xwgOcNjnH3IPIBxlaD85qi99afU23qstYTy7UXhr9oX2z3t5pdyTweqq0dVccbqf6smOQs69Y4RzANcdjXDYCeQjiKkqqkKzcmzl8EbzvcxhPSQLrv7I1s7067OLXecnaGmjU1OHBPuKPxM4WqfkO4iUXUoxNH/Vqj5DuIlF19H0/ZR8l9DzE+swF0PmXwZR9RB2AueAuh8y+DKPqIOwFR2n1I+ZNp+bKcxF4VqfOZ3bFG1JMReFanzmd2xRtX6Oyj5L6EM+swV0fm15DS9TB3bVzgV0fm15DS9TB3bVz9qdWJPp+bNkiIuGWwiIgCIiA0+duWnUlHJOxoe5mhZrr6Ju5rdttvGo/mFn7LXzSRyRsjDGB4LC4knStY3WfibwVP8l3jFCsF/K6jqm9sLoVVQemlNriv+EEpNWJFvIiLnk4REQBEUSxKzgmpKRj6dwY50jWFxAcQNB52X2XuAt64OySiu8xJ7qyS1FB8KMqyz00755HTO11gXm9hq4zYcQFydg5VOFm2t1zcH3GIy3lkIiKM2CIiAiuf+d0lBFE+NjJC97mkPJAADSbiy9Mws6n18EkkjGxlr9ABhJBGi03N+lR7Gryem61/dle2DHkc3XHu2Lo9FD2Tfxx8fUg3n0mDY5/56yUBh1cbJNZrL6ZcLaOja1ulbLMrOF1bRtnka2NxdI2zL28V1hvULxs30nRP9mt/hLwWzrJ+2VidUFpYzxxzz+YUn0jRgYh4gzUlQ2CnawHQa9z3gu90XANaLj9nfzqQZi5zOrqTWvaGPa50b9G+iSA06Tb7rhw2dK+s5cyKeuc10wc17RYPjcA4t36JuCCL8y2WRsjRUsLYYG6LBc7Tckne5xO8lRTnS6VGK97xNkpbzbfAjuIGeslAYdXGyTWay+mXC2joWtbzlsMyM431tJrpGtjOm9lmXtZttu3pUNxs30nRUfZrd4Q8G/Kzf4qaVUFpVPHHPP5mqk+kaMvP/PCSgZC6NjJNY54OmXC1gDst0qIQYyVDntbqIdpaN7+Mgcq2GNfvVL58vZaqvo/fWeeztBW9Jpqp0qUlx4kVtklLCZ02qyy9i5JDUSwx07Dq3vZpPe430Ta9gBZWaFznnZwhVddN2iqmgphbJqayS3ScUsEpdjLVcUUA9Dz/AJL9ZjNVccMB+eP8lpcyMzxlCSVplMIjax1w3SJ0i4W3i272qV1GCmz/AIdVt5Hx7PW12xXrFo65bkks+pCulkso9snY0MJAqKdzB+1E4O+i4A+0qeZHy7DVR6ynkEg47e6aeR7TtaelULnFmpUUTwJ2+Kb6MjTeN3QeI8xAKxci5alpZmywO0XDeP0XDja8cYP/AJtWtmgqsjvVP7GY3Si8SOk1EMQM9JMn6jVRsk1mtvplwto6u1recfUt7m9ltlXTRzx7A4bW8bXDY5p6D/ZQHGz9T/ifsVzdLUneoTXjlejJ7JYhlGB4aKj9xD63/enhoqP3EPrf96gVLTmSRjBYF7mtBO4FxABPrU78DNT++g/qfhXXsp0tfXSXzK0ZWS5H14aKj9xD63/erAzKzhfW0gmka2Ml0jbMvbxTzqvfAxU/voP6n4VYWZObz6KkEMjmvcHyOuy+jZx2bwFQ1Xs25+FjPqTV9Jn3jfrSZ45xfkVG+YAPddjWNdexcTx25rn0LdqqsZ8q3fBTj9EOld0nxWewO9aq6WrpbVF8u8ksluxbMXw0VH7iH1v+9bnNHFGSqrGQTRRxh4cA5pdfSAuBt5bEepVdSZOdJHM9u6FrXu6C9rP8r+gr5yfWuhmjlZ7qNzHjpaQbf29K7c9HTKLUVxKitknxZ0yi8qSpEkbHt2te1rgeYi4+teq82XwiIgC86iEPY5h3ODmn0iy9EWGk1hmU8cUVdV0ro3uY8WLTb/uOYryVj5UyLHOPHFiNzm7HDm5xzFaT8xRf30283b9a8hfsa+M/w1lea/fJ6KraVUo+/wAGRempnSPaxgu5xsPvPMrNpacMjawbmta31CyxMl5EjgHiC7jvc7a483MOhRnEfPZtNC6CF155BbZ/pNO9zuRxG4enp72yNmTq4PjKX7L+8zla/Wq3lyX7lXZ5ZRE+UKmRu0F5aDyhgDAfU1aVEX0KMVGKiu4863l5BK6OzZp9XQ0zP2YYR9AKgcgZLNTVwwj9N7QeZu959DQV0g1thYbAuRtSfVj6lrTrmyg8ReFanzmd2xRtSTEXhWp85ndsUbXTo7KPkvoV59Zgro/NryGl6mDu2rnAro/NryGl6mDu2rn7U6sSfT82bJERcMthERAEREBFsTeCp/ku8YoVgv5XUdU3thTXE3gqf5LvGKFYL+V1HVN7YXVp+Dn5/YrT7VEsxTr5YaFr4JHwu1sYJYS0kFr9lxxbvUobkjEyWCgc0udU1L5XhplLnaDNFlib7/GvZvLe/IZZjBwcOui+p6i2D+RGS1Es7wHakM0Adwe7S8bpAbs87mW1CrWmc5rOGYm5dJhGJNm/lipGteJzfaA6QMPxY9IW6LBYOSs8q2gm0HukcGmz4Jy4joGltYece1X0qxxoyW3QgqALO0nROPGQQXNv0EH5yUapXS6OcVhide6t5MndLlQVVFrqck6yN5ZxODrEaPM4O2dIVKZx0eUWQtNeZjHpADWyaTdPRO4aR220lPcGasuo5mHcyXZ8ZjSR6xf0r7xl8hi69vdyLWh9BqHUkufqZn78N4r7Nqkyi+N5oDMGaVnap+i3T0W7xpDbo6KsTDukygyWX8vMxaWN0Na/SGlpG9vGNti8MF/I5+v+yjVgSPDQSdgAJPQFrrNQ96Ve6vPvM1Q4KWSIZ+5/ChAiiAkncL2PuY28Tn23k8Q5vXBqPImVcpDWukeGO2tdLI5kZ8xjBu5w1amhlbX5VD6lzWskkL3l7g1ojbchlyd2iA1XezLtKAAJ4ABYACSOwHEBtUk//LFRhHMnzZqvxG23wKfrqDKeSyJDI9rL20mPL4SeR7XbvSBzKycxM8xXwnSAZNHYSNHuSDuezmNt3ER0LPynlGknhkikngLXtc0/8WPjG/3W8Hb6FUGG1eYcqQgHZJpxOtuIIJH0mtKY9pqk5RxKPf4mezkknwZMcavJ6brX92V7YMeRzdce7YvHGryem61/dle2DHkc3XHu2LV/Bev8j/aa7GzfSdE/2a3+EvBbOsn7ZWgxs30nRP8AZrf4S8Fs6yftlYs+Cj5/czHtWaPFrLc8E8AgmkhBY8kRuLQTpbzZSnDitfLk2J8r3SvLp7ueSXG0rwLk8wA9ChONPlNP1b+2phhZwTD51R30ixbFeyQeO/7iL/FZGcbN9J0VH2a3eEPBvys3+K0mNm+k6Kj7NbvCHg35Wb/FbT+Cj5/yzC7Vmrxr96pfPl7LVV9H76zz2doK0Ma/eqXz5ey1VfR++s89naCvaH4dev1IbuudNhc552cIVXXTdorowLnPOzhCq66btFUdmdeXkTajkiZ4Ke/1XmQdqRWyqmwU9/qvMg7UitlQa/t36fQ3p6iNfl7I7KqmkhkFw8EA8bXfouHODtXOEsRa4tdsLSWnpBsfaun1zbnA4GsqS3cZqgjo1rrK3suT96PcR6hcmWDgtlE/8zATs8SVo5Cbtd9TfUv3Gz9T/ifsVr8GGn8snPFqRf0vbb6ithjZ+p/xP2Ky0lrlj+8DGfwf74lcZKkDaiFzjYCSIkncAHgkn0K+vz6ofhUXzlz2iu6jSxvacnyIoWOHI6E/Pqh+FRfOW3pKtksbZInB7HC7XN3EcoXMi6BzA4LpOrb9ZXJ1ekjRFSTLNVrm8MkC55zzyr+UZQqJAbjTLG+azxR9V/Srvztyr+TUM8wNi1hDfPd4rPpELnVT7Mr60/T+/saaiXJFnYZZv63J1aXD3/ShaeZrDYj4z/Yqyc0gkHYRcEchG9X/AJnRx09BTxF7AQwOd4zfdO8d19vK4qn8/aFsWUZwwgte7Wt0SCPH8YjZ/u0lPpbt+6a8eXpwNLIYgi0cLMq67JzGk3dCXRHlsPGZ9FwHxVMFTuDuVdCrkgJ2SsuPPZc9ku9SuJcvWV7lz/XiWKpZigiIqhKERY2U60QwSynaI2PeRy6LSbexZSy8IGszizypqKwnf45FxGwaUhHLbiHObKLvxpp/0YJz06sDtFVVX175pXyyu03vJc4nl5BzDcByBY671ezq0vf4spSvlngT3LeL1RKC2nY2lB2aV9OX0EgAeoqCSylzi5xLnEklziS4k7ySd5XyivV0wqWILBFKTlzCIpLmTmY+um23ZAwjWP5ePQZ/uPsBvyX2nONcXKXIwk28IluEGbRAdWSDeDHFfk/TePVojocrPXnTUzY2NYwBjWgNa0bgALABei8tfc7pubOhCO6sFBYi8K1PnM7tijakmIw/6rU+czu2KNr01HZR8l9ChPrMFdH5teQ0vUwd21c4FdH5t+RU3Uwd21c/anViT6fmzZIiLhlsIiIAiIgItibwVP8AJd4xQrBfyuo6pvbCmuJvBU/yXeMUKwX8rqOqb2wurT8HPz+xWn2qJNjBwcOui+p61GCfuavpg+p62+MHBw66L6nrUYJ+5q+mD6nrEfgpef8AKD7VFnqBYyeQR9czsPU9UCxk8gj65nYeqmk7aJLZ1GYmCnvFT1jOwsrGXyGLr293IsXBT3ip6xnYWbjFCTk9hG5s0ZPMCx7frIHpVuXxvr/BEuyPDBfyOfr/ALKNTbLLSaacN36uW3ToGyrrBrK8bWzwPcGvLmyNBIGkNENdo8pGiNnOrO02uuLh3KNh38qr6tON7bJKuMEc6ZrZD/LKmOn09Vph1nFul7lpda1xvtyqeeBH/wCWP5H/AOqiOWKKTJmUvFFtW/WRE7nx3Oj7LtPpVy5u54U9ZGDE8NfYaUTiBI08YtxjnGxdHV3XRxOp+6/0RBVCLypcyCeBJ3wpv8o/jWfkLCV1PVQzGoa8RvD9ERkE24r6exWK+QAXcQByk2Cx6PKsUxeIZGSllg/QcHaJN7A26Fz3rL5J8eHkifooJkCxq8nputf3ZXtgx5HN1x7ti8cavJ6brX92V7YMeRzdce7YrD+C9f5I/wDaa7GzfSdE/wBmt/hLwWzrJ+2VoMbN9J0T/Zrf4S8Fs6yftlYs+Cj5/czHtWRbGnymn6t/bUwws4Jh86o76RQ/Gnymn6t/bUwws4Jh86o76RZu+Dh5/cxHtWRnGzfSdFR9mt3hDwb8rN/itJjZvpOio+zW7wh4N+Vm/wAUn8FHz/lhdqzV41+9Uvny9lqq+j99Z57O0FaGNfvVL58vZaqvo/fWeeztBXtD8OvX6kN3XOmwuc87OEKrrpu0V0YFznnZwhVddN2iqOzOvLyJtRyRM8FPf6rzIO1IrZVCZj54DJ8krjEZtY2NuxwbbRLjfaDf3XsUnq8a3aP/AAqYNPEZJLj1NaPrW2r0ttlzlFcOHh4CqyMY4ZPc6svto6WSZx22IjbxueR4rR9Z5gVzs51zc7Sdp6Vscu5xT1kmnUP0yL6LRsYwcjG8XTv5175rZrS10wZGNFgtrJCPFYP7u5B/a5V3TULTQbm/Mhsm7HhFhYM5KLYJp3C2sc1jedrL3I+M63xVi42fqf8AE/Yqx8m5PZBCyKIaLGNDWjmHGec7zzlVxjZ+p/xP2K5tFvS6tT8c/QnnHdqwV1kXyqDrYe21dKLmSkqDHIx4FyxzHgHcS0g2PqU+8NFR8Hh+c9XddprLnFwXIipsUc5LesiqHw0VH7iH5z1M8wc8H18czpGMj1bmtGgSb3bfbdcqzSW1x3pLgWY2xk8I0OM+VbQwU4O17jI7zWCzb+l30VU6k+JGVdflKaxu2O0Lfie6+mXLLwoyZrcoh5FxCx7/AIx8RvaJ9C7VGKNPvPwyVJ+/PBDtWeT2IW24rLp/RHIojijknW5Ne4Dxoi2Ucthsf9FxPoCr17S35qLjjP6/8N5UYWclN5DykaeqhmH+m9rjztv4w+bddIseCAQbg2IPKOIrmBX3hzlbX5NhJN3Rgwu6WbB9HRPpWNp15UZ+hnTy4tEmREXELYWJlah11PLFe2sZIy/JpNIv7Vlosp4eUDmOrpXRSOjkGi9hLXA8RG9eSv8AzmzEpq06UgMclra2OwdbiDgQQ4dKivgUZ8Kf/Lb+Jegr2hU4+9wZRlRJPgVUvpjCSA0FxOwAC5J5ABvVw0eDdK3bJJNLzXa1v0Rf2qV5IzZpqUf8vCyM/tAXeel5u72rWe0q11U2ZVEnzKvzVwplmIkrL08ew6H+s/mP7A6dvMN6tuhoI4Y2xwtEbGiwa3cP+/OshFyL9TO5+98i1CtQ5BERVzcp3F/IhZVtqAPEla1pPEJGC1j0ttbzSoAumMo5NjnidFMwSMdvafYRxg84UFqMGKcuuyaZjf2ToOtzAkfXddrS66EYKE+4qWUtvKKtyPkp9TURwxi7nuA6B+k48wFz6F0lBCGNa1uwNAaBzAWC0ubWZlPQg6lpc9ws6R5vIRyXsABzABb1U9ZqVfJbvJEtVe4uIREVEmCIiAIiIDT52ZEdV0ckDHBhfoWc4EgWcHbbdC0OYeYMlBNJJJKyUPYGAMDgR417m6myKaN84wda5M1cE3vEfz3zadXUohY9sZD2Pu4EiwDhbZ0rCzBzMfk8TCSRkusMZGgCLaOlvv0qWoiumq+j7huLe3u8KOZ85sPrqZsUb2xkPa+7gSLBrhbZ0qRotITcJKUeaMtZWGRXMLNB9BHK2SRsum5rgWAi1m2sbrfZXyUypgfDKLseLG28cYI5wbEdCzEWZ2ylPffMwopLBTeUMHqprzqXxTN4i4lj/jCxHqKmGHOZ81CJzO6MmTVWDC4kaOnfSJA/aG7kU0RWLNZbZDckaRqjF5RqM4814a2LQnbtFyx7dkjDytP9jsKrevwaqGuvBLFKOLT0mP8AYHD2hW+i0p1VlSxF8PAzKuMuZTEWEda7Y98LR/uke72BqnWY2YpyfrHOm1pkDAWhuiwaJJBFySTtKlqLa3WW2R3XyMRqjF5RFs/c0X18UTI5GxFj3OJeCQbtIsLL0zEzVfQQSRyPbKXP0wWAgAaLRbb0KSoounn0fR9xvuLe3u8iGf2ZMmUDDq5GRavWX0wTfS0d1uhbLMvN51FSCB7myEOkdpNBA8Z1+Nb1Ed03Wq+5DcWd4hWfmYclfLE+OVkQY1zSHhxJu69xZbvNDITqOjjge4SFplOk0EA6UjnDf0rdKqcTs66qCt1ME7omGKN2i3RBuS8E6VtLiHGp6uk1CVKfBcf78zSW7D3zFxkym19VDC03MTHF1uJzy2wPPZoPxgpnhbSFmS4idmmZZPQXEA+oA+lVhmzmVUV0oc4PZETd8777Rx6Bdte4/wDtXvS0zY42xsGi1jWtaBxACwHqVjVyjXVGiLzjmR1Jyk5sjOfuZz69kLY5GxatzydME3uANluhRGDBqdr2u/KIjYtPuX8RBVsoqlertrjuRfAllVGTywqry9hNUTVM0scsNpHveA7TBGkSbGwKtRFHTfOl5gZlBS5lM+Bys/bp/ny//UvWDBmpPu5oGebrHfW1quFFZ/yF3ivkadBAr7JODlOwg1Ej6j/a3xGemxLj6wpzQ0EcMYjhY2Jg3NaLD/3zrIRVrL7Leu8kkYKPJBRHP7Mt+UNRq5GRavW30wTfS1drW832qXIta7JVyUo8zMoqSwyovAtP8Ii+a9PAtP8ACIvmvVuorX+Qv8f2RF0MCovAtP8ACIvmvUxzFzPkoIpmukZI6RzXNLQ4AWbbbfnUsRR2au2yO7J8DaNUYvKKkkwaqHOLnVMRJJJOi/aSbk7+VS/MLMo5PbLrHtlfIWbWggBrQbDbzuPsUsRLNXbZHdk+AjVGLygvKqphJG9jxdr2ua4coIII9RXqiqkhUZwWn+ERfNf96l+YWaEtAJWySsla8scA0OBa4Agnbyi3qUtRWrNXbZHdk+HkRxqjF5QREVUkCIiAIiIAiIgCIiAIiIAiIgCIiAIiIAiIgCIiAIiIAiIgCIiAIiIAiIgCIiAIiIAiIgCIiALyfSMLtIsaXftFoLvWiID0C/URAEREAREQBERAEREAREQBERAEREAREQBERAEREARE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" name="AutoShape 6" descr="data:image/jpeg;base64,/9j/4AAQSkZJRgABAQAAAQABAAD/2wCEAAkGBhQSDxMTEBQVDxUWGBAUFhQSFxUZERUXGhUVFxYUEhcXGyYeGRsmGhcYHy8gJSgpLS0sFR4xNTAqNSorLCkBCQoKDgwOGg8PGiwkHyM1LCspKS4tKS4sLC8sLCksLCwpLC8tKiwsLCwsLCksLCksKSwsKSwsLCwsLCopLCwsLP/AABEIAGICAAMBIgACEQEDEQH/xAAcAAEAAgMBAQEAAAAAAAAAAAAABgcEBQgDAgH/xABQEAABAwIBBggHCwsCBgMAAAABAAIDBBEHBQYSEyExNUFRYXFzsrMXIjRygZGhMjNUgoOSorHD0dIUFkJEUlOEk6PBwkNiIyQl4fDxZNPj/8QAGwEBAAIDAQEAAAAAAAAAAAAAAAMEAQIFBgf/xAA0EQACAgEBBAcGBgMBAAAAAAAAAQIDEQQFEiExEzIzQVFxgRQiNJGx0SNSYaHB8BVD4ST/2gAMAwEAAhEDEQA/ALxRFrs46l0dFUPZsc2KZzTyEMJB/usxWXgw+BBs8cVTFK6GiDXFpLXyv2t0hvEbeO3KdnMd6iJxNyh+/wD6UP4FFkXp69JVCON1PzKErJN8yUeE3KHwj+lB+BPCblD4R/Sg/Aouik9nq/KvkjXfl4ko8JuUPhH9KD8CeE3KHwj+lB+BRdE9nq/Kvkhvy8SUjE3KHwj+lB+BXJmxWPmoaaWQ6T3xRPcbAXcWgk2AAG3kXOQXQ+ZXBlH1EHYC5m0a4QgnFJcfAsUSbbyzV4g56/kMTWRWdPJfRvtaxo2F5HHt2AdPIqgqM6at7tJ1TMTv2SOaPQGkAepbfFCrL8qTA7mCJg5gGBx+k4+tRRW9Jp4QrTxxfEitm3IsbMPEmUTMgrHmVjyGtkd7tjjsAcf0mk7Nu0X5Fba5evbdsXS2SKoyU0Mjt744nnpcwE/WuftGiMGpRWMk9E2+DMtERcssBERAEREAREQBERAEREAREQBERAEREAREQBERAEREAREQBERAEREAREQBERAEREAREQBERAEREAREQBERAEREAREQBec8IexzHC7XAtI5QRYj1L0RAc9Z15qS0Mxa8ExknVy28VzeIE8Thxj+y0dl09NC17S17Q8HeHAEHpBWrdmfRE3NJTk9VH9y7Ne08LE1xKstPx4M51sll0R+ZtF8Ep/5Uf3J+ZtF8Ep/5Uf3KT/Jw/KzX2d+JzuikWIFGyLKc8cTGxMbqbMYA1ovDGTYDYNpJ9Kjq6UJb8VLx4kDWHgBdD5l8GUfUQdgLngLofMvgyj6iDsBc3afUj5k+n5spzEXhWp85ndsUbUkxF4VqfOZ3bFG1fo7KPkvoQz6zBXR+bXkNL1MHdtXOBXR+bXkNL1MHdtXP2p1Yk+n5s2SIi4ZbCIiAIiIAiIgCIiAIiIAiIgCIiAIiIAiIgCIiAIiIAiIgCIiAIiIAiIgCIiAIiIAiIgCIiAIiIAiIgCIiAIiIAiIgCIsfKE5ZDI8b2te4dIBIWspKKbfcZSy8I0eXc69W4xwgOcNjnH3IPIBxlaD85qi99afU23qstYTy7UXhr9oX2z3t5pdyTweqq0dVccbqf6smOQs69Y4RzANcdjXDYCeQjiKkqqkKzcmzl8EbzvcxhPSQLrv7I1s7067OLXecnaGmjU1OHBPuKPxM4WqfkO4iUXUoxNH/Vqj5DuIlF19H0/ZR8l9DzE+swF0PmXwZR9RB2AueAuh8y+DKPqIOwFR2n1I+ZNp+bKcxF4VqfOZ3bFG1JMReFanzmd2xRtX6Oyj5L6EM+swV0fm15DS9TB3bVzgV0fm15DS9TB3bVz9qdWJPp+bNkiIuGWwiIgCIiA0+duWnUlHJOxoe5mhZrr6Ju5rdttvGo/mFn7LXzSRyRsjDGB4LC4knStY3WfibwVP8l3jFCsF/K6jqm9sLoVVQemlNriv+EEpNWJFvIiLnk4REQBEUSxKzgmpKRj6dwY50jWFxAcQNB52X2XuAt64OySiu8xJ7qyS1FB8KMqyz00755HTO11gXm9hq4zYcQFydg5VOFm2t1zcH3GIy3lkIiKM2CIiAiuf+d0lBFE+NjJC97mkPJAADSbiy9Mws6n18EkkjGxlr9ABhJBGi03N+lR7Gryem61/dle2DHkc3XHu2Lo9FD2Tfxx8fUg3n0mDY5/56yUBh1cbJNZrL6ZcLaOja1ulbLMrOF1bRtnka2NxdI2zL28V1hvULxs30nRP9mt/hLwWzrJ+2VidUFpYzxxzz+YUn0jRgYh4gzUlQ2CnawHQa9z3gu90XANaLj9nfzqQZi5zOrqTWvaGPa50b9G+iSA06Tb7rhw2dK+s5cyKeuc10wc17RYPjcA4t36JuCCL8y2WRsjRUsLYYG6LBc7Tckne5xO8lRTnS6VGK97xNkpbzbfAjuIGeslAYdXGyTWay+mXC2joWtbzlsMyM431tJrpGtjOm9lmXtZttu3pUNxs30nRUfZrd4Q8G/Kzf4qaVUFpVPHHPP5mqk+kaMvP/PCSgZC6NjJNY54OmXC1gDst0qIQYyVDntbqIdpaN7+Mgcq2GNfvVL58vZaqvo/fWeeztBW9Jpqp0qUlx4kVtklLCZ02qyy9i5JDUSwx07Dq3vZpPe430Ta9gBZWaFznnZwhVddN2iqmgphbJqayS3ScUsEpdjLVcUUA9Dz/AJL9ZjNVccMB+eP8lpcyMzxlCSVplMIjax1w3SJ0i4W3i272qV1GCmz/AIdVt5Hx7PW12xXrFo65bkks+pCulkso9snY0MJAqKdzB+1E4O+i4A+0qeZHy7DVR6ynkEg47e6aeR7TtaelULnFmpUUTwJ2+Kb6MjTeN3QeI8xAKxci5alpZmywO0XDeP0XDja8cYP/AJtWtmgqsjvVP7GY3Si8SOk1EMQM9JMn6jVRsk1mtvplwto6u1recfUt7m9ltlXTRzx7A4bW8bXDY5p6D/ZQHGz9T/ifsVzdLUneoTXjlejJ7JYhlGB4aKj9xD63/enhoqP3EPrf96gVLTmSRjBYF7mtBO4FxABPrU78DNT++g/qfhXXsp0tfXSXzK0ZWS5H14aKj9xD63/erAzKzhfW0gmka2Ml0jbMvbxTzqvfAxU/voP6n4VYWZObz6KkEMjmvcHyOuy+jZx2bwFQ1Xs25+FjPqTV9Jn3jfrSZ45xfkVG+YAPddjWNdexcTx25rn0LdqqsZ8q3fBTj9EOld0nxWewO9aq6WrpbVF8u8ksluxbMXw0VH7iH1v+9bnNHFGSqrGQTRRxh4cA5pdfSAuBt5bEepVdSZOdJHM9u6FrXu6C9rP8r+gr5yfWuhmjlZ7qNzHjpaQbf29K7c9HTKLUVxKitknxZ0yi8qSpEkbHt2te1rgeYi4+teq82XwiIgC86iEPY5h3ODmn0iy9EWGk1hmU8cUVdV0ro3uY8WLTb/uOYryVj5UyLHOPHFiNzm7HDm5xzFaT8xRf30283b9a8hfsa+M/w1lea/fJ6KraVUo+/wAGRempnSPaxgu5xsPvPMrNpacMjawbmta31CyxMl5EjgHiC7jvc7a483MOhRnEfPZtNC6CF155BbZ/pNO9zuRxG4enp72yNmTq4PjKX7L+8zla/Wq3lyX7lXZ5ZRE+UKmRu0F5aDyhgDAfU1aVEX0KMVGKiu4863l5BK6OzZp9XQ0zP2YYR9AKgcgZLNTVwwj9N7QeZu959DQV0g1thYbAuRtSfVj6lrTrmyg8ReFanzmd2xRtSTEXhWp85ndsUbXTo7KPkvoV59Zgro/NryGl6mDu2rnAro/NryGl6mDu2rn7U6sSfT82bJERcMthERAEREBFsTeCp/ku8YoVgv5XUdU3thTXE3gqf5LvGKFYL+V1HVN7YXVp+Dn5/YrT7VEsxTr5YaFr4JHwu1sYJYS0kFr9lxxbvUobkjEyWCgc0udU1L5XhplLnaDNFlib7/GvZvLe/IZZjBwcOui+p6i2D+RGS1Es7wHakM0Adwe7S8bpAbs87mW1CrWmc5rOGYm5dJhGJNm/lipGteJzfaA6QMPxY9IW6LBYOSs8q2gm0HukcGmz4Jy4joGltYece1X0qxxoyW3QgqALO0nROPGQQXNv0EH5yUapXS6OcVhide6t5MndLlQVVFrqck6yN5ZxODrEaPM4O2dIVKZx0eUWQtNeZjHpADWyaTdPRO4aR220lPcGasuo5mHcyXZ8ZjSR6xf0r7xl8hi69vdyLWh9BqHUkufqZn78N4r7Nqkyi+N5oDMGaVnap+i3T0W7xpDbo6KsTDukygyWX8vMxaWN0Na/SGlpG9vGNti8MF/I5+v+yjVgSPDQSdgAJPQFrrNQ96Ve6vPvM1Q4KWSIZ+5/ChAiiAkncL2PuY28Tn23k8Q5vXBqPImVcpDWukeGO2tdLI5kZ8xjBu5w1amhlbX5VD6lzWskkL3l7g1ojbchlyd2iA1XezLtKAAJ4ABYACSOwHEBtUk//LFRhHMnzZqvxG23wKfrqDKeSyJDI9rL20mPL4SeR7XbvSBzKycxM8xXwnSAZNHYSNHuSDuezmNt3ER0LPynlGknhkikngLXtc0/8WPjG/3W8Hb6FUGG1eYcqQgHZJpxOtuIIJH0mtKY9pqk5RxKPf4mezkknwZMcavJ6brX92V7YMeRzdce7YvHGryem61/dle2DHkc3XHu2LV/Bev8j/aa7GzfSdE/2a3+EvBbOsn7ZWgxs30nRP8AZrf4S8Fs6yftlYs+Cj5/czHtWaPFrLc8E8AgmkhBY8kRuLQTpbzZSnDitfLk2J8r3SvLp7ueSXG0rwLk8wA9ChONPlNP1b+2phhZwTD51R30ixbFeyQeO/7iL/FZGcbN9J0VH2a3eEPBvys3+K0mNm+k6Kj7NbvCHg35Wb/FbT+Cj5/yzC7Vmrxr96pfPl7LVV9H76zz2doK0Ma/eqXz5ey1VfR++s89naCvaH4dev1IbuudNhc552cIVXXTdorowLnPOzhCq66btFUdmdeXkTajkiZ4Ke/1XmQdqRWyqmwU9/qvMg7UitlQa/t36fQ3p6iNfl7I7KqmkhkFw8EA8bXfouHODtXOEsRa4tdsLSWnpBsfaun1zbnA4GsqS3cZqgjo1rrK3suT96PcR6hcmWDgtlE/8zATs8SVo5Cbtd9TfUv3Gz9T/ifsVr8GGn8snPFqRf0vbb6ithjZ+p/xP2Ky0lrlj+8DGfwf74lcZKkDaiFzjYCSIkncAHgkn0K+vz6ofhUXzlz2iu6jSxvacnyIoWOHI6E/Pqh+FRfOW3pKtksbZInB7HC7XN3EcoXMi6BzA4LpOrb9ZXJ1ekjRFSTLNVrm8MkC55zzyr+UZQqJAbjTLG+azxR9V/Srvztyr+TUM8wNi1hDfPd4rPpELnVT7Mr60/T+/saaiXJFnYZZv63J1aXD3/ShaeZrDYj4z/Yqyc0gkHYRcEchG9X/AJnRx09BTxF7AQwOd4zfdO8d19vK4qn8/aFsWUZwwgte7Wt0SCPH8YjZ/u0lPpbt+6a8eXpwNLIYgi0cLMq67JzGk3dCXRHlsPGZ9FwHxVMFTuDuVdCrkgJ2SsuPPZc9ku9SuJcvWV7lz/XiWKpZigiIqhKERY2U60QwSynaI2PeRy6LSbexZSy8IGszizypqKwnf45FxGwaUhHLbiHObKLvxpp/0YJz06sDtFVVX175pXyyu03vJc4nl5BzDcByBY671ezq0vf4spSvlngT3LeL1RKC2nY2lB2aV9OX0EgAeoqCSylzi5xLnEklziS4k7ySd5XyivV0wqWILBFKTlzCIpLmTmY+um23ZAwjWP5ePQZ/uPsBvyX2nONcXKXIwk28IluEGbRAdWSDeDHFfk/TePVojocrPXnTUzY2NYwBjWgNa0bgALABei8tfc7pubOhCO6sFBYi8K1PnM7tijakmIw/6rU+czu2KNr01HZR8l9ChPrMFdH5teQ0vUwd21c4FdH5t+RU3Uwd21c/anViT6fmzZIiLhlsIiIAiIgItibwVP8AJd4xQrBfyuo6pvbCmuJvBU/yXeMUKwX8rqOqb2wurT8HPz+xWn2qJNjBwcOui+p61GCfuavpg+p62+MHBw66L6nrUYJ+5q+mD6nrEfgpef8AKD7VFnqBYyeQR9czsPU9UCxk8gj65nYeqmk7aJLZ1GYmCnvFT1jOwsrGXyGLr293IsXBT3ip6xnYWbjFCTk9hG5s0ZPMCx7frIHpVuXxvr/BEuyPDBfyOfr/ALKNTbLLSaacN36uW3ToGyrrBrK8bWzwPcGvLmyNBIGkNENdo8pGiNnOrO02uuLh3KNh38qr6tON7bJKuMEc6ZrZD/LKmOn09Vph1nFul7lpda1xvtyqeeBH/wCWP5H/AOqiOWKKTJmUvFFtW/WRE7nx3Oj7LtPpVy5u54U9ZGDE8NfYaUTiBI08YtxjnGxdHV3XRxOp+6/0RBVCLypcyCeBJ3wpv8o/jWfkLCV1PVQzGoa8RvD9ERkE24r6exWK+QAXcQByk2Cx6PKsUxeIZGSllg/QcHaJN7A26Fz3rL5J8eHkifooJkCxq8nputf3ZXtgx5HN1x7ti8cavJ6brX92V7YMeRzdce7YrD+C9f5I/wDaa7GzfSdE/wBmt/hLwWzrJ+2VoMbN9J0T/Zrf4S8Fs6yftlYs+Cj5/czHtWRbGnymn6t/bUwws4Jh86o76RQ/Gnymn6t/bUwws4Jh86o76RZu+Dh5/cxHtWRnGzfSdFR9mt3hDwb8rN/itJjZvpOio+zW7wh4N+Vm/wAUn8FHz/lhdqzV41+9Uvny9lqq+j99Z57O0FaGNfvVL58vZaqvo/fWeeztBXtD8OvX6kN3XOmwuc87OEKrrpu0V0YFznnZwhVddN2iqOzOvLyJtRyRM8FPf6rzIO1IrZVCZj54DJ8krjEZtY2NuxwbbRLjfaDf3XsUnq8a3aP/AAqYNPEZJLj1NaPrW2r0ttlzlFcOHh4CqyMY4ZPc6svto6WSZx22IjbxueR4rR9Z5gVzs51zc7Sdp6Vscu5xT1kmnUP0yL6LRsYwcjG8XTv5175rZrS10wZGNFgtrJCPFYP7u5B/a5V3TULTQbm/Mhsm7HhFhYM5KLYJp3C2sc1jedrL3I+M63xVi42fqf8AE/Yqx8m5PZBCyKIaLGNDWjmHGec7zzlVxjZ+p/xP2K5tFvS6tT8c/QnnHdqwV1kXyqDrYe21dKLmSkqDHIx4FyxzHgHcS0g2PqU+8NFR8Hh+c9XddprLnFwXIipsUc5LesiqHw0VH7iH5z1M8wc8H18czpGMj1bmtGgSb3bfbdcqzSW1x3pLgWY2xk8I0OM+VbQwU4O17jI7zWCzb+l30VU6k+JGVdflKaxu2O0Lfie6+mXLLwoyZrcoh5FxCx7/AIx8RvaJ9C7VGKNPvPwyVJ+/PBDtWeT2IW24rLp/RHIojijknW5Ne4Dxoi2Ucthsf9FxPoCr17S35qLjjP6/8N5UYWclN5DykaeqhmH+m9rjztv4w+bddIseCAQbg2IPKOIrmBX3hzlbX5NhJN3Rgwu6WbB9HRPpWNp15UZ+hnTy4tEmREXELYWJlah11PLFe2sZIy/JpNIv7Vlosp4eUDmOrpXRSOjkGi9hLXA8RG9eSv8AzmzEpq06UgMclra2OwdbiDgQQ4dKivgUZ8Kf/Lb+Jegr2hU4+9wZRlRJPgVUvpjCSA0FxOwAC5J5ABvVw0eDdK3bJJNLzXa1v0Rf2qV5IzZpqUf8vCyM/tAXeel5u72rWe0q11U2ZVEnzKvzVwplmIkrL08ew6H+s/mP7A6dvMN6tuhoI4Y2xwtEbGiwa3cP+/OshFyL9TO5+98i1CtQ5BERVzcp3F/IhZVtqAPEla1pPEJGC1j0ttbzSoAumMo5NjnidFMwSMdvafYRxg84UFqMGKcuuyaZjf2ToOtzAkfXddrS66EYKE+4qWUtvKKtyPkp9TURwxi7nuA6B+k48wFz6F0lBCGNa1uwNAaBzAWC0ubWZlPQg6lpc9ws6R5vIRyXsABzABb1U9ZqVfJbvJEtVe4uIREVEmCIiAIiIDT52ZEdV0ckDHBhfoWc4EgWcHbbdC0OYeYMlBNJJJKyUPYGAMDgR417m6myKaN84wda5M1cE3vEfz3zadXUohY9sZD2Pu4EiwDhbZ0rCzBzMfk8TCSRkusMZGgCLaOlvv0qWoiumq+j7huLe3u8KOZ85sPrqZsUb2xkPa+7gSLBrhbZ0qRotITcJKUeaMtZWGRXMLNB9BHK2SRsum5rgWAi1m2sbrfZXyUypgfDKLseLG28cYI5wbEdCzEWZ2ylPffMwopLBTeUMHqprzqXxTN4i4lj/jCxHqKmGHOZ81CJzO6MmTVWDC4kaOnfSJA/aG7kU0RWLNZbZDckaRqjF5RqM4814a2LQnbtFyx7dkjDytP9jsKrevwaqGuvBLFKOLT0mP8AYHD2hW+i0p1VlSxF8PAzKuMuZTEWEda7Y98LR/uke72BqnWY2YpyfrHOm1pkDAWhuiwaJJBFySTtKlqLa3WW2R3XyMRqjF5RFs/c0X18UTI5GxFj3OJeCQbtIsLL0zEzVfQQSRyPbKXP0wWAgAaLRbb0KSoounn0fR9xvuLe3u8iGf2ZMmUDDq5GRavWX0wTfS0d1uhbLMvN51FSCB7myEOkdpNBA8Z1+Nb1Ed03Wq+5DcWd4hWfmYclfLE+OVkQY1zSHhxJu69xZbvNDITqOjjge4SFplOk0EA6UjnDf0rdKqcTs66qCt1ME7omGKN2i3RBuS8E6VtLiHGp6uk1CVKfBcf78zSW7D3zFxkym19VDC03MTHF1uJzy2wPPZoPxgpnhbSFmS4idmmZZPQXEA+oA+lVhmzmVUV0oc4PZETd8777Rx6Bdte4/wDtXvS0zY42xsGi1jWtaBxACwHqVjVyjXVGiLzjmR1Jyk5sjOfuZz69kLY5GxatzydME3uANluhRGDBqdr2u/KIjYtPuX8RBVsoqlertrjuRfAllVGTywqry9hNUTVM0scsNpHveA7TBGkSbGwKtRFHTfOl5gZlBS5lM+Bys/bp/ny//UvWDBmpPu5oGebrHfW1quFFZ/yF3ivkadBAr7JODlOwg1Ej6j/a3xGemxLj6wpzQ0EcMYjhY2Jg3NaLD/3zrIRVrL7Leu8kkYKPJBRHP7Mt+UNRq5GRavW30wTfS1drW832qXIta7JVyUo8zMoqSwyovAtP8Ii+a9PAtP8ACIvmvVuorX+Qv8f2RF0MCovAtP8ACIvmvUxzFzPkoIpmukZI6RzXNLQ4AWbbbfnUsRR2au2yO7J8DaNUYvKKkkwaqHOLnVMRJJJOi/aSbk7+VS/MLMo5PbLrHtlfIWbWggBrQbDbzuPsUsRLNXbZHdk+AjVGLygvKqphJG9jxdr2ua4coIII9RXqiqkhUZwWn+ERfNf96l+YWaEtAJWySsla8scA0OBa4Agnbyi3qUtRWrNXbZHdk+HkRxqjF5QREVUkCIiAIiIAiIgCIiAIiIAiIgCIiAIiIAiIgCIiAIiIAiIgCIiAIiIAiIgCIiAIiIAiIgCIiALyfSMLtIsaXftFoLvWiID0C/URAEREAREQBERAEREAREQBERAEREAREQBERAEREAREQ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 descr="http://www.jetbrains.com/img/logos/logo_intellij_idea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95087"/>
            <a:ext cx="2920520" cy="56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79" y="2492896"/>
            <a:ext cx="2035250" cy="11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lidbeans.com/image/image_gallery?uuid=8005a09b-0f5d-4abc-893a-d426f938d545&amp;groupId=10861&amp;t=129597257019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145576"/>
            <a:ext cx="3408313" cy="9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yintervals.com/blog/wp-content/uploads/2011/12/postgresql-logo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348880"/>
            <a:ext cx="1858358" cy="20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sz="1900" b="1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38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55776" y="274638"/>
            <a:ext cx="5184576" cy="1143000"/>
          </a:xfrm>
        </p:spPr>
        <p:txBody>
          <a:bodyPr/>
          <a:lstStyle/>
          <a:p>
            <a:r>
              <a:rPr lang="de-CH" dirty="0" err="1" smtClean="0"/>
              <a:t>Resourcen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2532037"/>
            <a:ext cx="8229600" cy="3777283"/>
          </a:xfrm>
        </p:spPr>
        <p:txBody>
          <a:bodyPr/>
          <a:lstStyle/>
          <a:p>
            <a:r>
              <a:rPr lang="de-CH" dirty="0"/>
              <a:t>http://www.hibernate.org</a:t>
            </a:r>
            <a:r>
              <a:rPr lang="de-CH" dirty="0" smtClean="0"/>
              <a:t>/</a:t>
            </a:r>
          </a:p>
          <a:p>
            <a:endParaRPr lang="de-CH" dirty="0"/>
          </a:p>
          <a:p>
            <a:r>
              <a:rPr lang="de-CH" dirty="0"/>
              <a:t>http://www.springsource.org/</a:t>
            </a:r>
          </a:p>
          <a:p>
            <a:endParaRPr lang="de-CH" dirty="0"/>
          </a:p>
          <a:p>
            <a:r>
              <a:rPr lang="de-CH" dirty="0"/>
              <a:t>Petri </a:t>
            </a:r>
            <a:r>
              <a:rPr lang="de-CH" dirty="0" err="1" smtClean="0"/>
              <a:t>Kainulainen</a:t>
            </a:r>
            <a:r>
              <a:rPr lang="de-CH" dirty="0"/>
              <a:t>. </a:t>
            </a:r>
            <a:r>
              <a:rPr lang="de-CH" i="1" dirty="0"/>
              <a:t>Spring Data</a:t>
            </a:r>
            <a:r>
              <a:rPr lang="de-CH" dirty="0" smtClean="0"/>
              <a:t>.</a:t>
            </a:r>
            <a:endParaRPr lang="de-CH" dirty="0"/>
          </a:p>
        </p:txBody>
      </p:sp>
      <p:pic>
        <p:nvPicPr>
          <p:cNvPr id="2050" name="Picture 2" descr="Spr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104"/>
            <a:ext cx="136071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sz="1900" b="1" dirty="0" smtClean="0"/>
              <a:t>Einarbeitung</a:t>
            </a:r>
            <a:endParaRPr lang="de-CH" sz="1900" b="1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5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Applikation</a:t>
            </a:r>
            <a:endParaRPr lang="de-CH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sz="1900" b="1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28" name="Inhaltsplatzhalt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de-CH" dirty="0" err="1" smtClean="0"/>
              <a:t>Rezpet</a:t>
            </a:r>
            <a:r>
              <a:rPr lang="de-CH" dirty="0" smtClean="0"/>
              <a:t> Verwaltung</a:t>
            </a:r>
          </a:p>
          <a:p>
            <a:endParaRPr lang="de-CH" dirty="0" smtClean="0"/>
          </a:p>
          <a:p>
            <a:r>
              <a:rPr lang="de-CH" dirty="0" smtClean="0"/>
              <a:t>Zutaten</a:t>
            </a:r>
          </a:p>
          <a:p>
            <a:endParaRPr lang="de-CH" dirty="0" smtClean="0"/>
          </a:p>
          <a:p>
            <a:r>
              <a:rPr lang="de-CH" dirty="0" smtClean="0"/>
              <a:t>Masseinheiten</a:t>
            </a:r>
          </a:p>
          <a:p>
            <a:endParaRPr lang="de-CH" dirty="0" smtClean="0"/>
          </a:p>
          <a:p>
            <a:r>
              <a:rPr lang="de-CH" dirty="0" smtClean="0"/>
              <a:t>Rezepte</a:t>
            </a:r>
          </a:p>
          <a:p>
            <a:endParaRPr lang="de-CH" dirty="0" smtClean="0"/>
          </a:p>
          <a:p>
            <a:r>
              <a:rPr lang="de-CH" dirty="0" smtClean="0"/>
              <a:t>Suche anhand von Zutaten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07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9539" y="2011851"/>
            <a:ext cx="7517432" cy="405751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sz="1900" b="1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  <p:grpSp>
        <p:nvGrpSpPr>
          <p:cNvPr id="3081" name="Gruppieren 3080"/>
          <p:cNvGrpSpPr/>
          <p:nvPr/>
        </p:nvGrpSpPr>
        <p:grpSpPr>
          <a:xfrm>
            <a:off x="1158603" y="2455627"/>
            <a:ext cx="6519303" cy="2971192"/>
            <a:chOff x="1077715" y="2455627"/>
            <a:chExt cx="6519303" cy="2971192"/>
          </a:xfrm>
        </p:grpSpPr>
        <p:sp>
          <p:nvSpPr>
            <p:cNvPr id="6" name="Rechteck 5"/>
            <p:cNvSpPr/>
            <p:nvPr/>
          </p:nvSpPr>
          <p:spPr>
            <a:xfrm>
              <a:off x="6011118" y="2982801"/>
              <a:ext cx="1585900" cy="17154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Spring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98554" y="3176513"/>
              <a:ext cx="1008112" cy="43802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MVC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98554" y="4040609"/>
              <a:ext cx="1008112" cy="43802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98554" y="4988793"/>
              <a:ext cx="1008112" cy="4380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Hibernate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634729" y="2455627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269642" y="4994771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Model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4354934" y="4994771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Repository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82503" y="4994771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077715" y="2455627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DTO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857133" y="2886550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Converter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45" name="Gerade Verbindung mit Pfeil 1044"/>
            <p:cNvCxnSpPr>
              <a:stCxn id="19" idx="1"/>
              <a:endCxn id="42" idx="3"/>
            </p:cNvCxnSpPr>
            <p:nvPr/>
          </p:nvCxnSpPr>
          <p:spPr>
            <a:xfrm flipH="1">
              <a:off x="2174305" y="2671651"/>
              <a:ext cx="2460424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41" idx="3"/>
              <a:endCxn id="40" idx="1"/>
            </p:cNvCxnSpPr>
            <p:nvPr/>
          </p:nvCxnSpPr>
          <p:spPr>
            <a:xfrm>
              <a:off x="3679093" y="5210795"/>
              <a:ext cx="675841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>
              <a:endCxn id="40" idx="0"/>
            </p:cNvCxnSpPr>
            <p:nvPr/>
          </p:nvCxnSpPr>
          <p:spPr>
            <a:xfrm rot="10800000" flipV="1">
              <a:off x="4903230" y="4365103"/>
              <a:ext cx="1395325" cy="629667"/>
            </a:xfrm>
            <a:prstGeom prst="bentConnector2">
              <a:avLst/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winkelte Verbindung 98"/>
            <p:cNvCxnSpPr>
              <a:stCxn id="10" idx="1"/>
            </p:cNvCxnSpPr>
            <p:nvPr/>
          </p:nvCxnSpPr>
          <p:spPr>
            <a:xfrm rot="10800000" flipV="1">
              <a:off x="3420172" y="4259622"/>
              <a:ext cx="2878383" cy="727508"/>
            </a:xfrm>
            <a:prstGeom prst="bentConnector3">
              <a:avLst>
                <a:gd name="adj1" fmla="val 100134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winkelte Verbindung 103"/>
            <p:cNvCxnSpPr/>
            <p:nvPr/>
          </p:nvCxnSpPr>
          <p:spPr>
            <a:xfrm rot="10800000" flipV="1">
              <a:off x="2051720" y="4149077"/>
              <a:ext cx="4246840" cy="845695"/>
            </a:xfrm>
            <a:prstGeom prst="bentConnector3">
              <a:avLst>
                <a:gd name="adj1" fmla="val 100015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winkelte Verbindung 106"/>
            <p:cNvCxnSpPr/>
            <p:nvPr/>
          </p:nvCxnSpPr>
          <p:spPr>
            <a:xfrm rot="10800000">
              <a:off x="5364088" y="2886550"/>
              <a:ext cx="934466" cy="398438"/>
            </a:xfrm>
            <a:prstGeom prst="bentConnector3">
              <a:avLst>
                <a:gd name="adj1" fmla="val 99946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11" idx="0"/>
              <a:endCxn id="10" idx="2"/>
            </p:cNvCxnSpPr>
            <p:nvPr/>
          </p:nvCxnSpPr>
          <p:spPr>
            <a:xfrm flipV="1">
              <a:off x="6802610" y="4478635"/>
              <a:ext cx="0" cy="510158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winkelte Verbindung 119"/>
            <p:cNvCxnSpPr>
              <a:endCxn id="42" idx="2"/>
            </p:cNvCxnSpPr>
            <p:nvPr/>
          </p:nvCxnSpPr>
          <p:spPr>
            <a:xfrm rot="10800000">
              <a:off x="1626010" y="2887676"/>
              <a:ext cx="4672544" cy="613333"/>
            </a:xfrm>
            <a:prstGeom prst="bentConnector2">
              <a:avLst/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winkelte Verbindung 128"/>
            <p:cNvCxnSpPr>
              <a:stCxn id="43" idx="1"/>
            </p:cNvCxnSpPr>
            <p:nvPr/>
          </p:nvCxnSpPr>
          <p:spPr>
            <a:xfrm rot="10800000">
              <a:off x="1899675" y="2887678"/>
              <a:ext cx="957458" cy="214897"/>
            </a:xfrm>
            <a:prstGeom prst="bentConnector3">
              <a:avLst>
                <a:gd name="adj1" fmla="val 100239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winkelte Verbindung 133"/>
            <p:cNvCxnSpPr>
              <a:endCxn id="43" idx="3"/>
            </p:cNvCxnSpPr>
            <p:nvPr/>
          </p:nvCxnSpPr>
          <p:spPr>
            <a:xfrm rot="10800000" flipV="1">
              <a:off x="3953724" y="2886548"/>
              <a:ext cx="1050325" cy="216025"/>
            </a:xfrm>
            <a:prstGeom prst="bentConnector3">
              <a:avLst>
                <a:gd name="adj1" fmla="val 123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winkelte Verbindung 138"/>
            <p:cNvCxnSpPr>
              <a:endCxn id="41" idx="0"/>
            </p:cNvCxnSpPr>
            <p:nvPr/>
          </p:nvCxnSpPr>
          <p:spPr>
            <a:xfrm rot="5400000">
              <a:off x="3101831" y="2916643"/>
              <a:ext cx="2107096" cy="2049161"/>
            </a:xfrm>
            <a:prstGeom prst="bentConnector3">
              <a:avLst>
                <a:gd name="adj1" fmla="val 50000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winkelte Verbindung 150"/>
            <p:cNvCxnSpPr>
              <a:stCxn id="43" idx="2"/>
              <a:endCxn id="22" idx="0"/>
            </p:cNvCxnSpPr>
            <p:nvPr/>
          </p:nvCxnSpPr>
          <p:spPr>
            <a:xfrm rot="5400000">
              <a:off x="1773597" y="3362939"/>
              <a:ext cx="1676173" cy="1587491"/>
            </a:xfrm>
            <a:prstGeom prst="bentConnector3">
              <a:avLst>
                <a:gd name="adj1" fmla="val 28690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5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81792" y="2060848"/>
            <a:ext cx="6774584" cy="424847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Datenstruktur</a:t>
            </a:r>
            <a:endParaRPr lang="de-CH" dirty="0"/>
          </a:p>
        </p:txBody>
      </p:sp>
      <p:pic>
        <p:nvPicPr>
          <p:cNvPr id="4101" name="Picture 5" descr="C:\Projects\ZHAW\sem_hib\documentation\db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7300"/>
            <a:ext cx="5545231" cy="35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sz="1900" b="1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sz="1900" b="1" dirty="0" smtClean="0"/>
              <a:t>Fazit</a:t>
            </a:r>
            <a:endParaRPr lang="de-CH" sz="1900" b="1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457200" y="2244005"/>
            <a:ext cx="8229600" cy="4209331"/>
          </a:xfrm>
        </p:spPr>
        <p:txBody>
          <a:bodyPr/>
          <a:lstStyle/>
          <a:p>
            <a:r>
              <a:rPr lang="de-CH" dirty="0" smtClean="0"/>
              <a:t>spannende Technologien</a:t>
            </a:r>
          </a:p>
          <a:p>
            <a:endParaRPr lang="de-CH" dirty="0" smtClean="0"/>
          </a:p>
          <a:p>
            <a:r>
              <a:rPr lang="de-CH" dirty="0" smtClean="0"/>
              <a:t>sehr lehrreich</a:t>
            </a:r>
          </a:p>
          <a:p>
            <a:endParaRPr lang="de-CH" dirty="0"/>
          </a:p>
          <a:p>
            <a:r>
              <a:rPr lang="de-CH" dirty="0" smtClean="0"/>
              <a:t>gelernt aus Fehlern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viele Erweiterungen möglich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29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Bildschirmpräsentation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   SW Entwicklung mit Hibernate  Ramon Schilling 20.06.2013</vt:lpstr>
      <vt:lpstr>Seminararbeit</vt:lpstr>
      <vt:lpstr>Aufwand</vt:lpstr>
      <vt:lpstr>Hilfsmittel</vt:lpstr>
      <vt:lpstr>Resourcen</vt:lpstr>
      <vt:lpstr>Applikation</vt:lpstr>
      <vt:lpstr>Architektur</vt:lpstr>
      <vt:lpstr>Datenstruktur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rschilling</dc:creator>
  <cp:lastModifiedBy>Ramon Schilling</cp:lastModifiedBy>
  <cp:revision>157</cp:revision>
  <dcterms:created xsi:type="dcterms:W3CDTF">2013-02-17T13:42:15Z</dcterms:created>
  <dcterms:modified xsi:type="dcterms:W3CDTF">2013-06-17T11:48:55Z</dcterms:modified>
</cp:coreProperties>
</file>