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82" r:id="rId26"/>
    <p:sldId id="281" r:id="rId27"/>
    <p:sldId id="279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3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5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1CF5-1746-B44C-97C5-772C1CC9C10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9D600-A0C7-6240-8100-5A62EBCA7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7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s.nyu.edu/~fergus/teaching/vision_2012/9_BoW.pdf" TargetMode="External"/><Relationship Id="rId4" Type="http://schemas.openxmlformats.org/officeDocument/2006/relationships/hyperlink" Target="http://www.cs.utexas.edu/~grauman/courses/fall2009/papers/bag_of_visual_words.pdf" TargetMode="External"/><Relationship Id="rId5" Type="http://schemas.openxmlformats.org/officeDocument/2006/relationships/hyperlink" Target="https://sites.google.com/site/iciap13handsonbow/" TargetMode="External"/><Relationship Id="rId6" Type="http://schemas.openxmlformats.org/officeDocument/2006/relationships/hyperlink" Target="http://ufldl.stanford.edu/eccv10-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ion.stanford.edu/teaching/cs231a_autumn1112/lecture/lecture15_bow_part-based_cs231a_marke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Analysis: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88984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Yuting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</a:t>
            </a:r>
          </a:p>
          <a:p>
            <a:pPr algn="r"/>
            <a:r>
              <a:rPr lang="en-US" altLang="zh-CN" sz="2400" dirty="0" smtClean="0"/>
              <a:t>W4249: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Applied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Science</a:t>
            </a:r>
          </a:p>
          <a:p>
            <a:pPr algn="r"/>
            <a:r>
              <a:rPr lang="en-US" sz="2400" dirty="0" smtClean="0"/>
              <a:t>March</a:t>
            </a:r>
            <a:r>
              <a:rPr lang="zh-CN" altLang="zh-CN" sz="2400" dirty="0"/>
              <a:t>,</a:t>
            </a:r>
            <a:r>
              <a:rPr lang="en-US" altLang="zh-CN" sz="2400" dirty="0" smtClean="0"/>
              <a:t>2,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832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Feature extraction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Feature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Detection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Feature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Description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Visual vocabulary (codebook) construction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 representation based on learned vocabulary</a:t>
            </a:r>
          </a:p>
          <a:p>
            <a:r>
              <a:rPr lang="en-US" dirty="0" smtClean="0"/>
              <a:t>Learning and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5" name="Picture 4" descr="pi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4" y="1285837"/>
            <a:ext cx="7092367" cy="4980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620" y="6458116"/>
            <a:ext cx="6930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Demo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credit: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http://</a:t>
            </a:r>
            <a:r>
              <a:rPr lang="en-US" altLang="zh-CN" sz="1400" dirty="0" err="1" smtClean="0"/>
              <a:t>www.micc.unifi.it</a:t>
            </a:r>
            <a:r>
              <a:rPr lang="en-US" altLang="zh-CN" sz="1400" dirty="0" smtClean="0"/>
              <a:t>/downloads/</a:t>
            </a:r>
            <a:r>
              <a:rPr lang="en-US" altLang="zh-CN" sz="1400" dirty="0" err="1" smtClean="0"/>
              <a:t>tutorial_bow</a:t>
            </a:r>
            <a:r>
              <a:rPr lang="en-US" altLang="zh-CN" sz="1400" dirty="0" smtClean="0"/>
              <a:t>/tutorial_bow_iciap13_1.pdf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98526" y="3235045"/>
            <a:ext cx="123397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Feature</a:t>
            </a:r>
            <a:r>
              <a:rPr lang="en-US" sz="1600" b="1" dirty="0" smtClean="0"/>
              <a:t> Detection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419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Grid</a:t>
            </a:r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SIFT</a:t>
            </a:r>
          </a:p>
          <a:p>
            <a:r>
              <a:rPr lang="en-US" dirty="0" smtClean="0"/>
              <a:t>Interest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</a:p>
          <a:p>
            <a:r>
              <a:rPr lang="en-US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</a:p>
          <a:p>
            <a:pPr lvl="1"/>
            <a:r>
              <a:rPr lang="en-US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Sampling</a:t>
            </a:r>
          </a:p>
          <a:p>
            <a:pPr lvl="1"/>
            <a:r>
              <a:rPr lang="en-US" dirty="0" smtClean="0"/>
              <a:t>Segmentation</a:t>
            </a:r>
            <a:r>
              <a:rPr lang="zh-CN" altLang="en-US" dirty="0" smtClean="0"/>
              <a:t>-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4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Harris Corner Detection</a:t>
            </a:r>
          </a:p>
          <a:p>
            <a:r>
              <a:rPr lang="en-US" dirty="0" smtClean="0"/>
              <a:t>Maximally Stable </a:t>
            </a:r>
            <a:r>
              <a:rPr lang="en-US" dirty="0" err="1" smtClean="0"/>
              <a:t>Extremal</a:t>
            </a:r>
            <a:r>
              <a:rPr lang="en-US" dirty="0" smtClean="0"/>
              <a:t> Regions (MSER) Feature Detector</a:t>
            </a:r>
          </a:p>
          <a:p>
            <a:r>
              <a:rPr lang="en-US" dirty="0" smtClean="0"/>
              <a:t>Difference of Gaussian (</a:t>
            </a:r>
            <a:r>
              <a:rPr lang="en-US" dirty="0" err="1" smtClean="0"/>
              <a:t>DoG</a:t>
            </a:r>
            <a:r>
              <a:rPr lang="en-US" dirty="0" smtClean="0"/>
              <a:t>) Feature Detector</a:t>
            </a:r>
          </a:p>
          <a:p>
            <a:r>
              <a:rPr lang="en-US" b="1" dirty="0" smtClean="0"/>
              <a:t>Scale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Invariant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Feature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Transformation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(SIFT)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detector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4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Descriptor</a:t>
            </a:r>
          </a:p>
          <a:p>
            <a:r>
              <a:rPr lang="en-US" dirty="0" smtClean="0"/>
              <a:t>Speeded</a:t>
            </a:r>
            <a:r>
              <a:rPr lang="en-US" altLang="zh-CN" dirty="0" smtClean="0"/>
              <a:t>-Up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(SURF)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6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r>
              <a:rPr lang="en-US" dirty="0" smtClean="0"/>
              <a:t> </a:t>
            </a:r>
            <a:r>
              <a:rPr lang="en-US" dirty="0" smtClean="0"/>
              <a:t>Vocabulary</a:t>
            </a:r>
            <a:r>
              <a:rPr lang="en-US" dirty="0" smtClean="0"/>
              <a:t> Formation</a:t>
            </a:r>
            <a:endParaRPr lang="en-US" dirty="0"/>
          </a:p>
        </p:txBody>
      </p:sp>
      <p:pic>
        <p:nvPicPr>
          <p:cNvPr id="8" name="Picture 7" descr="voc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53" y="1417638"/>
            <a:ext cx="6601171" cy="43582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732" y="6500651"/>
            <a:ext cx="559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Demo</a:t>
            </a:r>
            <a:r>
              <a:rPr lang="zh-CN" altLang="en-US" sz="1400" dirty="0" smtClean="0">
                <a:solidFill>
                  <a:srgbClr val="7F7F7F"/>
                </a:solidFill>
              </a:rPr>
              <a:t> </a:t>
            </a:r>
            <a:r>
              <a:rPr lang="en-US" altLang="zh-CN" sz="1400" dirty="0" smtClean="0">
                <a:solidFill>
                  <a:srgbClr val="7F7F7F"/>
                </a:solidFill>
              </a:rPr>
              <a:t>credit:</a:t>
            </a:r>
            <a:r>
              <a:rPr lang="zh-CN" altLang="en-US" sz="1400" dirty="0" smtClean="0">
                <a:solidFill>
                  <a:srgbClr val="7F7F7F"/>
                </a:solidFill>
              </a:rPr>
              <a:t> </a:t>
            </a:r>
            <a:r>
              <a:rPr lang="en-US" altLang="zh-CN" sz="1400" dirty="0" smtClean="0">
                <a:solidFill>
                  <a:srgbClr val="7F7F7F"/>
                </a:solidFill>
              </a:rPr>
              <a:t>http://</a:t>
            </a:r>
            <a:r>
              <a:rPr lang="en-US" altLang="zh-CN" sz="1400" dirty="0" err="1" smtClean="0">
                <a:solidFill>
                  <a:srgbClr val="7F7F7F"/>
                </a:solidFill>
              </a:rPr>
              <a:t>cs.nyu.edu</a:t>
            </a:r>
            <a:r>
              <a:rPr lang="en-US" altLang="zh-CN" sz="1400" dirty="0" smtClean="0">
                <a:solidFill>
                  <a:srgbClr val="7F7F7F"/>
                </a:solidFill>
              </a:rPr>
              <a:t>/~</a:t>
            </a:r>
            <a:r>
              <a:rPr lang="en-US" altLang="zh-CN" sz="1400" dirty="0" err="1" smtClean="0">
                <a:solidFill>
                  <a:srgbClr val="7F7F7F"/>
                </a:solidFill>
              </a:rPr>
              <a:t>fergus</a:t>
            </a:r>
            <a:r>
              <a:rPr lang="en-US" altLang="zh-CN" sz="1400" dirty="0" smtClean="0">
                <a:solidFill>
                  <a:srgbClr val="7F7F7F"/>
                </a:solidFill>
              </a:rPr>
              <a:t>/teaching/vision_2012/9_BoW.pdf</a:t>
            </a:r>
            <a:r>
              <a:rPr lang="zh-CN" altLang="en-US" sz="1400" dirty="0" smtClean="0">
                <a:solidFill>
                  <a:srgbClr val="7F7F7F"/>
                </a:solidFill>
              </a:rPr>
              <a:t> </a:t>
            </a:r>
            <a:endParaRPr lang="en-US" sz="1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Vocabulary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416"/>
            <a:ext cx="8229600" cy="5037637"/>
          </a:xfrm>
        </p:spPr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vocabulary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corresponding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descriptors.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i="1" dirty="0" smtClean="0"/>
              <a:t>K</a:t>
            </a:r>
            <a:r>
              <a:rPr lang="en-US" altLang="zh-CN" i="1" dirty="0" smtClean="0"/>
              <a:t>-means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purpose.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Randomly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centers</a:t>
            </a:r>
          </a:p>
          <a:p>
            <a:pPr lvl="1"/>
            <a:r>
              <a:rPr lang="en-US" dirty="0" smtClean="0"/>
              <a:t>Iterate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convergence</a:t>
            </a:r>
          </a:p>
          <a:p>
            <a:pPr lvl="2"/>
            <a:r>
              <a:rPr lang="en-US" dirty="0" smtClean="0"/>
              <a:t>Assign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</a:p>
          <a:p>
            <a:pPr lvl="2"/>
            <a:r>
              <a:rPr lang="en-US" dirty="0" err="1" smtClean="0"/>
              <a:t>Recompute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34131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clustering to vector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Clustering is a common method for learning a visual</a:t>
            </a:r>
            <a:r>
              <a:rPr lang="zh-CN" altLang="en-US" dirty="0" smtClean="0"/>
              <a:t> </a:t>
            </a:r>
            <a:r>
              <a:rPr lang="en-US" dirty="0" smtClean="0"/>
              <a:t>vocabulary or codebook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Unsupervised</a:t>
            </a:r>
            <a:r>
              <a:rPr lang="en-US" dirty="0" smtClean="0"/>
              <a:t> learning process</a:t>
            </a:r>
          </a:p>
          <a:p>
            <a:pPr lvl="1"/>
            <a:r>
              <a:rPr lang="en-US" dirty="0" smtClean="0"/>
              <a:t>Each cluster center produced by k-means becomes a</a:t>
            </a:r>
            <a:r>
              <a:rPr lang="zh-CN" altLang="en-US" dirty="0" smtClean="0"/>
              <a:t> </a:t>
            </a:r>
            <a:r>
              <a:rPr lang="en-US" dirty="0" err="1" smtClean="0"/>
              <a:t>codevector</a:t>
            </a:r>
            <a:endParaRPr lang="en-US" dirty="0"/>
          </a:p>
          <a:p>
            <a:pPr lvl="1"/>
            <a:r>
              <a:rPr lang="en-US" dirty="0" smtClean="0"/>
              <a:t>Codebook can be learned on </a:t>
            </a:r>
            <a:r>
              <a:rPr lang="en-US" dirty="0" smtClean="0">
                <a:solidFill>
                  <a:srgbClr val="0000FF"/>
                </a:solidFill>
              </a:rPr>
              <a:t>separate training set</a:t>
            </a:r>
          </a:p>
          <a:p>
            <a:pPr lvl="1"/>
            <a:r>
              <a:rPr lang="en-US" dirty="0" smtClean="0"/>
              <a:t>Provided the training set is sufficiently representative,</a:t>
            </a:r>
            <a:r>
              <a:rPr lang="zh-CN" altLang="en-US" dirty="0" smtClean="0"/>
              <a:t> </a:t>
            </a:r>
            <a:r>
              <a:rPr lang="en-US" dirty="0" smtClean="0"/>
              <a:t>the codebook will be “universal”</a:t>
            </a:r>
          </a:p>
          <a:p>
            <a:r>
              <a:rPr lang="en-US" dirty="0" smtClean="0"/>
              <a:t>The codebook is used for quantizing features</a:t>
            </a:r>
          </a:p>
          <a:p>
            <a:pPr lvl="1"/>
            <a:r>
              <a:rPr lang="en-US" dirty="0" smtClean="0"/>
              <a:t>A vector </a:t>
            </a:r>
            <a:r>
              <a:rPr lang="en-US" dirty="0" err="1" smtClean="0"/>
              <a:t>quantizer</a:t>
            </a:r>
            <a:r>
              <a:rPr lang="en-US" dirty="0" smtClean="0"/>
              <a:t> takes a feature vector and maps it to</a:t>
            </a:r>
            <a:r>
              <a:rPr lang="zh-CN" altLang="en-US" dirty="0" smtClean="0"/>
              <a:t> </a:t>
            </a:r>
            <a:r>
              <a:rPr lang="en-US" dirty="0" smtClean="0"/>
              <a:t>the index of the nearest </a:t>
            </a:r>
            <a:r>
              <a:rPr lang="en-US" dirty="0" err="1" smtClean="0"/>
              <a:t>codevector</a:t>
            </a:r>
            <a:r>
              <a:rPr lang="en-US" dirty="0" smtClean="0"/>
              <a:t> in a codebook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Codebook</a:t>
            </a:r>
            <a:r>
              <a:rPr lang="en-US" dirty="0" smtClean="0"/>
              <a:t> = visual vocabulary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Codevector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visual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6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/>
              <a:t> Codebook</a:t>
            </a:r>
            <a:endParaRPr lang="en-US" dirty="0"/>
          </a:p>
        </p:txBody>
      </p:sp>
      <p:pic>
        <p:nvPicPr>
          <p:cNvPr id="4" name="Content Placeholder 3" descr="codeboo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33732" y="6524615"/>
            <a:ext cx="559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Demo</a:t>
            </a:r>
            <a:r>
              <a:rPr lang="zh-CN" altLang="en-US" sz="1400" dirty="0" smtClean="0">
                <a:solidFill>
                  <a:srgbClr val="7F7F7F"/>
                </a:solidFill>
              </a:rPr>
              <a:t> </a:t>
            </a:r>
            <a:r>
              <a:rPr lang="en-US" altLang="zh-CN" sz="1400" dirty="0" smtClean="0">
                <a:solidFill>
                  <a:srgbClr val="7F7F7F"/>
                </a:solidFill>
              </a:rPr>
              <a:t>credit:</a:t>
            </a:r>
            <a:r>
              <a:rPr lang="zh-CN" altLang="en-US" sz="1400" dirty="0" smtClean="0">
                <a:solidFill>
                  <a:srgbClr val="7F7F7F"/>
                </a:solidFill>
              </a:rPr>
              <a:t> </a:t>
            </a:r>
            <a:r>
              <a:rPr lang="en-US" altLang="zh-CN" sz="1400" dirty="0" smtClean="0">
                <a:solidFill>
                  <a:srgbClr val="7F7F7F"/>
                </a:solidFill>
              </a:rPr>
              <a:t>http://</a:t>
            </a:r>
            <a:r>
              <a:rPr lang="en-US" altLang="zh-CN" sz="1400" dirty="0" err="1" smtClean="0">
                <a:solidFill>
                  <a:srgbClr val="7F7F7F"/>
                </a:solidFill>
              </a:rPr>
              <a:t>cs.nyu.edu</a:t>
            </a:r>
            <a:r>
              <a:rPr lang="en-US" altLang="zh-CN" sz="1400" dirty="0" smtClean="0">
                <a:solidFill>
                  <a:srgbClr val="7F7F7F"/>
                </a:solidFill>
              </a:rPr>
              <a:t>/~</a:t>
            </a:r>
            <a:r>
              <a:rPr lang="en-US" altLang="zh-CN" sz="1400" dirty="0" err="1" smtClean="0">
                <a:solidFill>
                  <a:srgbClr val="7F7F7F"/>
                </a:solidFill>
              </a:rPr>
              <a:t>fergus</a:t>
            </a:r>
            <a:r>
              <a:rPr lang="en-US" altLang="zh-CN" sz="1400" dirty="0" smtClean="0">
                <a:solidFill>
                  <a:srgbClr val="7F7F7F"/>
                </a:solidFill>
              </a:rPr>
              <a:t>/teaching/vision_2012/9_BoW.pdf</a:t>
            </a:r>
            <a:r>
              <a:rPr lang="zh-CN" altLang="en-US" sz="1400" dirty="0" smtClean="0">
                <a:solidFill>
                  <a:srgbClr val="7F7F7F"/>
                </a:solidFill>
              </a:rPr>
              <a:t> </a:t>
            </a:r>
            <a:endParaRPr lang="en-US" sz="1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9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of Visual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choose vocabulary size?</a:t>
            </a:r>
          </a:p>
          <a:p>
            <a:pPr lvl="1"/>
            <a:r>
              <a:rPr lang="en-US" dirty="0" smtClean="0"/>
              <a:t>Too small: visual features are not representative</a:t>
            </a:r>
          </a:p>
          <a:p>
            <a:pPr lvl="1"/>
            <a:r>
              <a:rPr lang="en-US" dirty="0" smtClean="0"/>
              <a:t>Too large: visual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generalizable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</a:p>
          <a:p>
            <a:r>
              <a:rPr lang="en-US" dirty="0" smtClean="0"/>
              <a:t>Computational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</a:t>
            </a:r>
          </a:p>
          <a:p>
            <a:pPr lvl="1"/>
            <a:r>
              <a:rPr lang="en-US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incur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</a:p>
          <a:p>
            <a:pPr lvl="1"/>
            <a:r>
              <a:rPr lang="en-US" dirty="0" smtClean="0"/>
              <a:t>Subsampling</a:t>
            </a:r>
            <a:r>
              <a:rPr lang="en-US" dirty="0" smtClean="0"/>
              <a:t> before clustering</a:t>
            </a:r>
            <a:endParaRPr lang="en-US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K-d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953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Classification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14572"/>
          </a:xfrm>
        </p:spPr>
        <p:txBody>
          <a:bodyPr/>
          <a:lstStyle/>
          <a:p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Objects of different sizes</a:t>
            </a:r>
          </a:p>
          <a:p>
            <a:pPr lvl="1"/>
            <a:r>
              <a:rPr lang="en-US" dirty="0" smtClean="0"/>
              <a:t>Perspective</a:t>
            </a:r>
            <a:endParaRPr lang="en-US" dirty="0"/>
          </a:p>
        </p:txBody>
      </p:sp>
      <p:pic>
        <p:nvPicPr>
          <p:cNvPr id="4" name="Picture 3" descr="beagle_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95" y="3293951"/>
            <a:ext cx="4245744" cy="318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55" y="1397212"/>
            <a:ext cx="8229600" cy="8673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Once</a:t>
            </a:r>
            <a:r>
              <a:rPr lang="en-US" dirty="0" smtClean="0"/>
              <a:t> the codebook is constructed, each image can be represented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frequencies.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 descr="repres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13" y="2264533"/>
            <a:ext cx="6985242" cy="4154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00" y="6518026"/>
            <a:ext cx="6930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credit: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www.micc.unifi.it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/downloads/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tutorial_bow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/tutorial_bow_iciap13_1.pdf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4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Spatial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42762" cy="4525963"/>
          </a:xfrm>
        </p:spPr>
        <p:txBody>
          <a:bodyPr>
            <a:normAutofit/>
          </a:bodyPr>
          <a:lstStyle/>
          <a:p>
            <a:pPr defTabSz="912813">
              <a:buFont typeface="Arial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 err="1" smtClean="0"/>
              <a:t>BoW</a:t>
            </a:r>
            <a:r>
              <a:rPr lang="en-US" sz="2400" dirty="0" smtClean="0"/>
              <a:t> removes spatial layout.</a:t>
            </a:r>
          </a:p>
          <a:p>
            <a:pPr defTabSz="912813">
              <a:buFont typeface="Arial" charset="0"/>
              <a:buChar char="•"/>
            </a:pPr>
            <a:endParaRPr lang="en-US" sz="2400" dirty="0" smtClean="0"/>
          </a:p>
          <a:p>
            <a:pPr defTabSz="912813">
              <a:buFont typeface="Arial" charset="0"/>
              <a:buChar char="•"/>
            </a:pPr>
            <a:r>
              <a:rPr lang="en-US" sz="2400" dirty="0" smtClean="0"/>
              <a:t> This </a:t>
            </a:r>
            <a:r>
              <a:rPr lang="en-US" altLang="zh-CN" sz="2400" dirty="0" smtClean="0"/>
              <a:t>increases the invariance to scale, translation, and deformation,</a:t>
            </a:r>
          </a:p>
          <a:p>
            <a:pPr defTabSz="912813">
              <a:buFont typeface="Arial" charset="0"/>
              <a:buChar char="•"/>
            </a:pPr>
            <a:endParaRPr lang="en-US" sz="2400" dirty="0" smtClean="0"/>
          </a:p>
          <a:p>
            <a:pPr defTabSz="912813">
              <a:buFont typeface="Arial" charset="0"/>
              <a:buChar char="•"/>
            </a:pPr>
            <a:r>
              <a:rPr lang="en-US" sz="2400" dirty="0" smtClean="0"/>
              <a:t> B</a:t>
            </a:r>
            <a:r>
              <a:rPr lang="en-US" altLang="zh-CN" sz="2400" dirty="0" smtClean="0"/>
              <a:t>ut sacrifices discriminative power, especially when the spatial layout is important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221" y="1771649"/>
            <a:ext cx="3298846" cy="36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29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</a:t>
            </a:r>
            <a:r>
              <a:rPr lang="en-US" dirty="0" smtClean="0"/>
              <a:t>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Represent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Concatenate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representation</a:t>
            </a:r>
            <a:endParaRPr lang="en-US" dirty="0" smtClean="0"/>
          </a:p>
          <a:p>
            <a:r>
              <a:rPr lang="en-US" dirty="0" smtClean="0"/>
              <a:t>Spatial histograms consist of marginal distributions of an image over local patches</a:t>
            </a:r>
          </a:p>
          <a:p>
            <a:pPr lvl="1"/>
            <a:r>
              <a:rPr lang="en-US" dirty="0" smtClean="0"/>
              <a:t> To capture the invariance of object translation, rotation, and scaling</a:t>
            </a:r>
          </a:p>
          <a:p>
            <a:pPr lvl="1"/>
            <a:r>
              <a:rPr lang="en-US" dirty="0" smtClean="0"/>
              <a:t>Preserve texture and shape information of an object simultaneously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353" y="6429208"/>
            <a:ext cx="474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Reference</a:t>
            </a:r>
            <a:r>
              <a:rPr lang="en-US" altLang="zh-CN" sz="1400" dirty="0" smtClean="0">
                <a:solidFill>
                  <a:srgbClr val="7F7F7F"/>
                </a:solidFill>
              </a:rPr>
              <a:t>:</a:t>
            </a:r>
            <a:r>
              <a:rPr lang="zh-CN" altLang="en-US" sz="1400" dirty="0" smtClean="0">
                <a:solidFill>
                  <a:srgbClr val="7F7F7F"/>
                </a:solidFill>
              </a:rPr>
              <a:t> </a:t>
            </a:r>
            <a:r>
              <a:rPr lang="en-US" altLang="zh-CN" sz="1400" dirty="0" smtClean="0">
                <a:solidFill>
                  <a:srgbClr val="7F7F7F"/>
                </a:solidFill>
              </a:rPr>
              <a:t>http://</a:t>
            </a:r>
            <a:r>
              <a:rPr lang="en-US" altLang="zh-CN" sz="1400" dirty="0" err="1" smtClean="0">
                <a:solidFill>
                  <a:srgbClr val="7F7F7F"/>
                </a:solidFill>
              </a:rPr>
              <a:t>www.jdl.ac.cn</a:t>
            </a:r>
            <a:r>
              <a:rPr lang="en-US" altLang="zh-CN" sz="1400" dirty="0" smtClean="0">
                <a:solidFill>
                  <a:srgbClr val="7F7F7F"/>
                </a:solidFill>
              </a:rPr>
              <a:t>/user/</a:t>
            </a:r>
            <a:r>
              <a:rPr lang="en-US" altLang="zh-CN" sz="1400" dirty="0" err="1" smtClean="0">
                <a:solidFill>
                  <a:srgbClr val="7F7F7F"/>
                </a:solidFill>
              </a:rPr>
              <a:t>xlchen</a:t>
            </a:r>
            <a:r>
              <a:rPr lang="en-US" altLang="zh-CN" sz="1400" dirty="0" smtClean="0">
                <a:solidFill>
                  <a:srgbClr val="7F7F7F"/>
                </a:solidFill>
              </a:rPr>
              <a:t>/Paper/IVC06.pdf</a:t>
            </a:r>
            <a:endParaRPr lang="en-US" sz="1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7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</a:t>
            </a:r>
            <a:r>
              <a:rPr lang="en-US" dirty="0" smtClean="0"/>
              <a:t> Histogram</a:t>
            </a:r>
            <a:endParaRPr lang="en-US" dirty="0"/>
          </a:p>
        </p:txBody>
      </p:sp>
      <p:pic>
        <p:nvPicPr>
          <p:cNvPr id="4" name="Picture 3" descr="spa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5" y="1294347"/>
            <a:ext cx="7213362" cy="5028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64155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Referenc</a:t>
            </a:r>
            <a:r>
              <a:rPr lang="en-US" sz="1200" dirty="0" smtClean="0">
                <a:solidFill>
                  <a:srgbClr val="7F7F7F"/>
                </a:solidFill>
              </a:rPr>
              <a:t>e</a:t>
            </a:r>
            <a:r>
              <a:rPr lang="en-US" altLang="zh-CN" sz="1200" dirty="0" smtClean="0">
                <a:solidFill>
                  <a:srgbClr val="7F7F7F"/>
                </a:solidFill>
              </a:rPr>
              <a:t>:</a:t>
            </a:r>
            <a:r>
              <a:rPr lang="zh-CN" altLang="en-US" sz="1200" dirty="0" smtClean="0">
                <a:solidFill>
                  <a:srgbClr val="7F7F7F"/>
                </a:solidFill>
              </a:rPr>
              <a:t> </a:t>
            </a:r>
            <a:r>
              <a:rPr lang="en-US" altLang="zh-CN" sz="1200" dirty="0" err="1" smtClean="0">
                <a:solidFill>
                  <a:srgbClr val="7F7F7F"/>
                </a:solidFill>
              </a:rPr>
              <a:t>Lazebnik</a:t>
            </a:r>
            <a:r>
              <a:rPr lang="en-US" altLang="zh-CN" sz="1200" dirty="0" smtClean="0">
                <a:solidFill>
                  <a:srgbClr val="7F7F7F"/>
                </a:solidFill>
              </a:rPr>
              <a:t>, Svetlana, </a:t>
            </a:r>
            <a:r>
              <a:rPr lang="en-US" altLang="zh-CN" sz="1200" dirty="0" err="1" smtClean="0">
                <a:solidFill>
                  <a:srgbClr val="7F7F7F"/>
                </a:solidFill>
              </a:rPr>
              <a:t>Cordelia</a:t>
            </a:r>
            <a:r>
              <a:rPr lang="en-US" altLang="zh-CN" sz="1200" dirty="0" smtClean="0">
                <a:solidFill>
                  <a:srgbClr val="7F7F7F"/>
                </a:solidFill>
              </a:rPr>
              <a:t> </a:t>
            </a:r>
            <a:r>
              <a:rPr lang="en-US" altLang="zh-CN" sz="1200" dirty="0" err="1" smtClean="0">
                <a:solidFill>
                  <a:srgbClr val="7F7F7F"/>
                </a:solidFill>
              </a:rPr>
              <a:t>Schmid</a:t>
            </a:r>
            <a:r>
              <a:rPr lang="en-US" altLang="zh-CN" sz="1200" dirty="0" smtClean="0">
                <a:solidFill>
                  <a:srgbClr val="7F7F7F"/>
                </a:solidFill>
              </a:rPr>
              <a:t>, and Jean Ponce. "Beyond bags of features: Spatial pyramid matching for recognizing natural scene categories." Computer Vision and Pattern Recognition, 2006 IEEE Computer Society Conference on. Vol. 2. IEEE, 2006.</a:t>
            </a:r>
            <a:r>
              <a:rPr lang="zh-CN" altLang="en-US" sz="1200" dirty="0" smtClean="0">
                <a:solidFill>
                  <a:srgbClr val="7F7F7F"/>
                </a:solidFill>
              </a:rPr>
              <a:t> 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Histogram</a:t>
            </a:r>
            <a:endParaRPr lang="en-US" dirty="0"/>
          </a:p>
        </p:txBody>
      </p:sp>
      <p:pic>
        <p:nvPicPr>
          <p:cNvPr id="4" name="Picture 3" descr="spatia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74" y="1417638"/>
            <a:ext cx="6193840" cy="4456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16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Referenc</a:t>
            </a:r>
            <a:r>
              <a:rPr lang="en-US" sz="1400" dirty="0" smtClean="0">
                <a:solidFill>
                  <a:srgbClr val="7F7F7F"/>
                </a:solidFill>
              </a:rPr>
              <a:t>e</a:t>
            </a:r>
            <a:r>
              <a:rPr lang="en-US" altLang="zh-CN" sz="1400" dirty="0" smtClean="0">
                <a:solidFill>
                  <a:srgbClr val="7F7F7F"/>
                </a:solidFill>
              </a:rPr>
              <a:t>:</a:t>
            </a:r>
            <a:r>
              <a:rPr lang="zh-CN" altLang="en-US" sz="1400" dirty="0" smtClean="0">
                <a:solidFill>
                  <a:srgbClr val="7F7F7F"/>
                </a:solidFill>
              </a:rPr>
              <a:t> </a:t>
            </a:r>
            <a:r>
              <a:rPr lang="en-US" altLang="zh-CN" sz="1400" dirty="0" smtClean="0">
                <a:solidFill>
                  <a:srgbClr val="7F7F7F"/>
                </a:solidFill>
              </a:rPr>
              <a:t>Cao, Yang, et al. "Spatial-bag-of-features." Computer Vision and Pattern Recognition (CVPR), 2010 IEEE Conference on. IEEE, 2010.</a:t>
            </a:r>
            <a:r>
              <a:rPr lang="zh-CN" altLang="en-US" sz="1400" dirty="0" smtClean="0">
                <a:solidFill>
                  <a:srgbClr val="7F7F7F"/>
                </a:solidFill>
              </a:rPr>
              <a:t> </a:t>
            </a:r>
            <a:endParaRPr lang="en-US" sz="14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4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ahoma" charset="0"/>
                <a:ea typeface="ＭＳ Ｐゴシック" charset="0"/>
                <a:cs typeface="ＭＳ Ｐゴシック" charset="0"/>
              </a:rPr>
              <a:t>Spatial </a:t>
            </a:r>
            <a:r>
              <a:rPr lang="en-US" sz="3600" dirty="0" smtClean="0">
                <a:latin typeface="Tahoma" charset="0"/>
                <a:ea typeface="ＭＳ Ｐゴシック" charset="0"/>
                <a:cs typeface="ＭＳ Ｐゴシック" charset="0"/>
              </a:rPr>
              <a:t>Pyramid Matching</a:t>
            </a:r>
            <a:endParaRPr lang="en-US" sz="36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25" y="1229618"/>
            <a:ext cx="3868033" cy="284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5" y="4147502"/>
            <a:ext cx="8822603" cy="207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844" y="622342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Referenc</a:t>
            </a:r>
            <a:r>
              <a:rPr lang="en-US" sz="1200" dirty="0" smtClean="0">
                <a:solidFill>
                  <a:srgbClr val="7F7F7F"/>
                </a:solidFill>
              </a:rPr>
              <a:t>e</a:t>
            </a:r>
            <a:r>
              <a:rPr lang="en-US" altLang="zh-CN" sz="1200" dirty="0" smtClean="0">
                <a:solidFill>
                  <a:srgbClr val="7F7F7F"/>
                </a:solidFill>
              </a:rPr>
              <a:t>:</a:t>
            </a:r>
            <a:r>
              <a:rPr lang="zh-CN" altLang="en-US" sz="1200" dirty="0" smtClean="0">
                <a:solidFill>
                  <a:srgbClr val="7F7F7F"/>
                </a:solidFill>
              </a:rPr>
              <a:t> </a:t>
            </a:r>
            <a:r>
              <a:rPr lang="en-US" altLang="zh-CN" sz="1200" dirty="0" err="1" smtClean="0">
                <a:solidFill>
                  <a:srgbClr val="7F7F7F"/>
                </a:solidFill>
              </a:rPr>
              <a:t>Lazebnik</a:t>
            </a:r>
            <a:r>
              <a:rPr lang="en-US" altLang="zh-CN" sz="1200" dirty="0" smtClean="0">
                <a:solidFill>
                  <a:srgbClr val="7F7F7F"/>
                </a:solidFill>
              </a:rPr>
              <a:t>, Svetlana, </a:t>
            </a:r>
            <a:r>
              <a:rPr lang="en-US" altLang="zh-CN" sz="1200" dirty="0" err="1" smtClean="0">
                <a:solidFill>
                  <a:srgbClr val="7F7F7F"/>
                </a:solidFill>
              </a:rPr>
              <a:t>Cordelia</a:t>
            </a:r>
            <a:r>
              <a:rPr lang="en-US" altLang="zh-CN" sz="1200" dirty="0" smtClean="0">
                <a:solidFill>
                  <a:srgbClr val="7F7F7F"/>
                </a:solidFill>
              </a:rPr>
              <a:t> </a:t>
            </a:r>
            <a:r>
              <a:rPr lang="en-US" altLang="zh-CN" sz="1200" dirty="0" err="1" smtClean="0">
                <a:solidFill>
                  <a:srgbClr val="7F7F7F"/>
                </a:solidFill>
              </a:rPr>
              <a:t>Schmid</a:t>
            </a:r>
            <a:r>
              <a:rPr lang="en-US" altLang="zh-CN" sz="1200" dirty="0" smtClean="0">
                <a:solidFill>
                  <a:srgbClr val="7F7F7F"/>
                </a:solidFill>
              </a:rPr>
              <a:t>, and Jean Ponce. "Beyond bags of features: Spatial pyramid matching for recognizing natural scene categories." Computer Vision and Pattern Recognition, 2006 IEEE Computer Society Conference on. Vol. 2. IEEE, 2006.</a:t>
            </a:r>
            <a:r>
              <a:rPr lang="zh-CN" altLang="en-US" sz="1200" dirty="0" smtClean="0">
                <a:solidFill>
                  <a:srgbClr val="7F7F7F"/>
                </a:solidFill>
              </a:rPr>
              <a:t> 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843" y="1651562"/>
            <a:ext cx="2443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Compute </a:t>
            </a:r>
            <a:r>
              <a:rPr lang="en-US" sz="2400" dirty="0" err="1" smtClean="0"/>
              <a:t>BoW</a:t>
            </a:r>
            <a:r>
              <a:rPr lang="en-US" sz="2400" dirty="0" smtClean="0"/>
              <a:t> for image regions at different locations in various scales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869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Tahoma" charset="0"/>
                <a:ea typeface="ＭＳ Ｐゴシック" charset="0"/>
                <a:cs typeface="ＭＳ Ｐゴシック" charset="0"/>
              </a:rPr>
              <a:t>Combining Multiple </a:t>
            </a:r>
            <a:r>
              <a:rPr lang="en-US" altLang="zh-CN" sz="3600" dirty="0">
                <a:latin typeface="Tahoma" charset="0"/>
                <a:ea typeface="ＭＳ Ｐゴシック" charset="0"/>
                <a:cs typeface="ＭＳ Ｐゴシック" charset="0"/>
              </a:rPr>
              <a:t>D</a:t>
            </a:r>
            <a:r>
              <a:rPr lang="en-US" altLang="zh-CN" sz="3600" dirty="0" smtClean="0">
                <a:latin typeface="Tahoma" charset="0"/>
                <a:ea typeface="ＭＳ Ｐゴシック" charset="0"/>
                <a:cs typeface="ＭＳ Ｐゴシック" charset="0"/>
              </a:rPr>
              <a:t>escriptors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75" y="1981199"/>
            <a:ext cx="8899713" cy="3710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193636" y="1371600"/>
            <a:ext cx="161636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Arial Narrow" charset="0"/>
              </a:rPr>
              <a:t>Multiple Feature Detectors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703782" y="1371600"/>
            <a:ext cx="185881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Arial Narrow" charset="0"/>
              </a:rPr>
              <a:t>Multiple Descriptors: SIFT, shape, color, …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5462732" y="1371600"/>
            <a:ext cx="174769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Arial Narrow" charset="0"/>
              </a:rPr>
              <a:t>VQ Coding and Spatial Pooling 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7210425" y="1490663"/>
            <a:ext cx="16062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Arial Narrow" charset="0"/>
              </a:rPr>
              <a:t>Nonlinear SVM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3182" y="6485371"/>
            <a:ext cx="72736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F7F7F"/>
                </a:solidFill>
              </a:rPr>
              <a:t>Demo</a:t>
            </a:r>
            <a:r>
              <a:rPr lang="zh-CN" altLang="en-US" sz="1600" dirty="0" smtClean="0">
                <a:solidFill>
                  <a:srgbClr val="7F7F7F"/>
                </a:solidFill>
              </a:rPr>
              <a:t> </a:t>
            </a:r>
            <a:r>
              <a:rPr lang="en-US" altLang="zh-CN" sz="1600" dirty="0" smtClean="0">
                <a:solidFill>
                  <a:srgbClr val="7F7F7F"/>
                </a:solidFill>
              </a:rPr>
              <a:t>Credit:</a:t>
            </a:r>
            <a:r>
              <a:rPr lang="zh-CN" altLang="en-US" sz="1600" dirty="0" smtClean="0">
                <a:solidFill>
                  <a:srgbClr val="7F7F7F"/>
                </a:solidFill>
              </a:rPr>
              <a:t> </a:t>
            </a:r>
            <a:r>
              <a:rPr lang="en-US" sz="1600" dirty="0" err="1" smtClean="0">
                <a:solidFill>
                  <a:srgbClr val="7F7F7F"/>
                </a:solidFill>
              </a:rPr>
              <a:t>SurreyUVA_SRKDA</a:t>
            </a:r>
            <a:r>
              <a:rPr lang="en-US" sz="1600" dirty="0">
                <a:solidFill>
                  <a:srgbClr val="7F7F7F"/>
                </a:solidFill>
              </a:rPr>
              <a:t>, winner team in PASCAL VOC 2008</a:t>
            </a:r>
          </a:p>
        </p:txBody>
      </p:sp>
    </p:spTree>
    <p:extLst>
      <p:ext uri="{BB962C8B-B14F-4D97-AF65-F5344CB8AC3E}">
        <p14:creationId xmlns:p14="http://schemas.microsoft.com/office/powerpoint/2010/main" val="200223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Classification/Recognition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2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Stanford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Lab: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2"/>
              </a:rPr>
              <a:t>http://vision.stanford.edu/teaching/cs231a_autumn1112/lecture/lecture15_bow_part-based_cs231a_marked.pdf</a:t>
            </a:r>
            <a:endParaRPr lang="en-US" altLang="zh-CN" sz="2000" dirty="0" smtClean="0"/>
          </a:p>
          <a:p>
            <a:r>
              <a:rPr lang="en-US" sz="2000" dirty="0" smtClean="0"/>
              <a:t>NYU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Computer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Course: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3"/>
              </a:rPr>
              <a:t>http://cs.nyu.edu/~fergus/teaching/vision_2012/9_BoW.pdf</a:t>
            </a:r>
            <a:endParaRPr lang="en-US" altLang="zh-CN" sz="2000" dirty="0" smtClean="0"/>
          </a:p>
          <a:p>
            <a:r>
              <a:rPr lang="en-US" altLang="zh-CN" sz="2000" dirty="0" smtClean="0"/>
              <a:t>U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Texas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Visual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Recognition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Course: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4"/>
              </a:rPr>
              <a:t>http://www.cs.utexas.edu/~grauman/courses/fall2009/papers/bag_of_visual_words.pdf</a:t>
            </a:r>
            <a:endParaRPr lang="en-US" altLang="zh-CN" sz="2000" dirty="0" smtClean="0"/>
          </a:p>
          <a:p>
            <a:r>
              <a:rPr lang="en-US" altLang="zh-CN" sz="2000" dirty="0" smtClean="0"/>
              <a:t>Int‘l Conference on Image Analysis and Processing (ICIAP)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2013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Tutorial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5"/>
              </a:rPr>
              <a:t>https://sites.google.com/site/iciap13handsonbow/</a:t>
            </a:r>
            <a:endParaRPr lang="en-US" altLang="zh-CN" sz="2000" dirty="0" smtClean="0"/>
          </a:p>
          <a:p>
            <a:r>
              <a:rPr lang="en-US" altLang="zh-CN" sz="2000" dirty="0" smtClean="0"/>
              <a:t>ECCV-2010 Tutorial: Feature Learning for Image Classification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6"/>
              </a:rPr>
              <a:t>http://ufldl.stanford.edu/eccv10-tutorial/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91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Classification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7104"/>
          </a:xfrm>
        </p:spPr>
        <p:txBody>
          <a:bodyPr/>
          <a:lstStyle/>
          <a:p>
            <a:r>
              <a:rPr lang="en-US" dirty="0" smtClean="0"/>
              <a:t> Viewpoint</a:t>
            </a:r>
          </a:p>
          <a:p>
            <a:pPr lvl="1"/>
            <a:r>
              <a:rPr lang="en-US" dirty="0" smtClean="0"/>
              <a:t>Object pose</a:t>
            </a:r>
            <a:endParaRPr lang="en-US" dirty="0"/>
          </a:p>
        </p:txBody>
      </p:sp>
      <p:pic>
        <p:nvPicPr>
          <p:cNvPr id="5" name="Picture 4" descr="beagle_1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14" y="2791727"/>
            <a:ext cx="4569002" cy="34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Classification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8719"/>
          </a:xfrm>
        </p:spPr>
        <p:txBody>
          <a:bodyPr/>
          <a:lstStyle/>
          <a:p>
            <a:r>
              <a:rPr lang="en-US" dirty="0" smtClean="0"/>
              <a:t>Occlusion  </a:t>
            </a:r>
          </a:p>
          <a:p>
            <a:pPr lvl="1"/>
            <a:r>
              <a:rPr lang="en-US" dirty="0" smtClean="0"/>
              <a:t>3D scene layout  </a:t>
            </a:r>
          </a:p>
          <a:p>
            <a:pPr lvl="1"/>
            <a:r>
              <a:rPr lang="en-US" dirty="0" smtClean="0"/>
              <a:t>Articulated entities</a:t>
            </a:r>
            <a:endParaRPr lang="en-US" dirty="0"/>
          </a:p>
        </p:txBody>
      </p:sp>
      <p:pic>
        <p:nvPicPr>
          <p:cNvPr id="5" name="Picture 4" descr="beagle_3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58" y="3318919"/>
            <a:ext cx="2220898" cy="33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3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Classification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8021"/>
          </a:xfrm>
        </p:spPr>
        <p:txBody>
          <a:bodyPr/>
          <a:lstStyle/>
          <a:p>
            <a:r>
              <a:rPr lang="en-US" dirty="0" smtClean="0"/>
              <a:t>Intra</a:t>
            </a:r>
            <a:r>
              <a:rPr lang="zh-CN" altLang="zh-CN" dirty="0" smtClean="0"/>
              <a:t>-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endParaRPr lang="en-US" dirty="0"/>
          </a:p>
        </p:txBody>
      </p:sp>
      <p:pic>
        <p:nvPicPr>
          <p:cNvPr id="5" name="Picture 4" descr="pomeranian_1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3" y="3134645"/>
            <a:ext cx="3227414" cy="2304374"/>
          </a:xfrm>
          <a:prstGeom prst="rect">
            <a:avLst/>
          </a:prstGeom>
        </p:spPr>
      </p:pic>
      <p:pic>
        <p:nvPicPr>
          <p:cNvPr id="6" name="Picture 5" descr="pomeranian_1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63" y="3134646"/>
            <a:ext cx="3460020" cy="2304374"/>
          </a:xfrm>
          <a:prstGeom prst="rect">
            <a:avLst/>
          </a:prstGeom>
        </p:spPr>
      </p:pic>
      <p:pic>
        <p:nvPicPr>
          <p:cNvPr id="7" name="Picture 6" descr="pomeranian_11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67" y="2559509"/>
            <a:ext cx="2352004" cy="35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Bag</a:t>
            </a:r>
            <a:r>
              <a:rPr lang="en-US" altLang="zh-CN" dirty="0" smtClean="0"/>
              <a:t>-</a:t>
            </a:r>
            <a:r>
              <a:rPr lang="en-US" dirty="0" smtClean="0"/>
              <a:t>of</a:t>
            </a:r>
            <a:r>
              <a:rPr lang="en-US" altLang="zh-CN" dirty="0" smtClean="0"/>
              <a:t>-</a:t>
            </a:r>
            <a:r>
              <a:rPr lang="en-US" dirty="0" smtClean="0"/>
              <a:t>Words (</a:t>
            </a:r>
            <a:r>
              <a:rPr lang="en-US" dirty="0" err="1" smtClean="0"/>
              <a:t>BoW</a:t>
            </a:r>
            <a:r>
              <a:rPr lang="en-US" dirty="0" smtClean="0"/>
              <a:t>)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578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natural language processing, a text corpus, such as a sentence or a document, is represented as an unordered "</a:t>
            </a:r>
            <a:r>
              <a:rPr lang="en-US" sz="2000" b="1" dirty="0" smtClean="0"/>
              <a:t>bag</a:t>
            </a:r>
            <a:r>
              <a:rPr lang="en-US" sz="2000" dirty="0" smtClean="0"/>
              <a:t>" of individual words, regardless of grammar and word ordering.</a:t>
            </a:r>
          </a:p>
          <a:p>
            <a:r>
              <a:rPr lang="en-US" sz="2000" dirty="0" smtClean="0"/>
              <a:t>The bag-of-words model is commonly used in methods of document classification, where the (frequency of) occurrence of each word is used as a feature for training a classifier.</a:t>
            </a:r>
            <a:endParaRPr lang="en-US" sz="2000" dirty="0"/>
          </a:p>
        </p:txBody>
      </p:sp>
      <p:pic>
        <p:nvPicPr>
          <p:cNvPr id="4" name="Picture 3" descr="bow_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11" y="3702331"/>
            <a:ext cx="3315470" cy="2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47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image can be treated as a document</a:t>
            </a:r>
          </a:p>
          <a:p>
            <a:r>
              <a:rPr lang="en-US" sz="2800" dirty="0" smtClean="0"/>
              <a:t>Local features extracted from the images are considered as the "visual words"</a:t>
            </a:r>
            <a:endParaRPr lang="en-US" sz="2800" dirty="0"/>
          </a:p>
        </p:txBody>
      </p:sp>
      <p:pic>
        <p:nvPicPr>
          <p:cNvPr id="5" name="Picture 4" descr="b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" y="3294955"/>
            <a:ext cx="8182577" cy="2974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01" y="6281420"/>
            <a:ext cx="8959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credit: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Fei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Fei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vision.stanford.edu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/teaching/cs231a_autumn1112/lecture/lecture15_bow_part-based_cs231a_marked.pdf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4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16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image can be represented as an unordered collection of visual words, such as histogram. </a:t>
            </a:r>
            <a:endParaRPr lang="en-US" sz="2800" dirty="0"/>
          </a:p>
        </p:txBody>
      </p:sp>
      <p:pic>
        <p:nvPicPr>
          <p:cNvPr id="4" name="Picture 3" descr="bow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932549"/>
            <a:ext cx="7251700" cy="3136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01" y="6353312"/>
            <a:ext cx="8959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credit: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Fei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Fei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vision.stanford.edu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/teaching/cs231a_autumn1112/lecture/lecture15_bow_part-based_cs231a_marked.pdf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</a:p>
          <a:p>
            <a:pPr lvl="1"/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  <a:endParaRPr lang="en-US" dirty="0" smtClean="0"/>
          </a:p>
          <a:p>
            <a:r>
              <a:rPr lang="en-US" dirty="0" smtClean="0"/>
              <a:t>Visual vocabulary (codebook) construction</a:t>
            </a:r>
          </a:p>
          <a:p>
            <a:r>
              <a:rPr lang="en-US" dirty="0" smtClean="0"/>
              <a:t>Image representation based on learned vocabulary</a:t>
            </a:r>
          </a:p>
          <a:p>
            <a:r>
              <a:rPr lang="en-US" dirty="0" smtClean="0"/>
              <a:t>Learning and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9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1042</Words>
  <Application>Microsoft Macintosh PowerPoint</Application>
  <PresentationFormat>On-screen Show (4:3)</PresentationFormat>
  <Paragraphs>126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Advanced Image Analysis: Overview</vt:lpstr>
      <vt:lpstr>Visual Classification Challenges</vt:lpstr>
      <vt:lpstr>Visual Classification Challenges</vt:lpstr>
      <vt:lpstr>Visual Classification Challenges</vt:lpstr>
      <vt:lpstr>Visual Classification Challenges</vt:lpstr>
      <vt:lpstr> Bag-of-Words (BoW) Model </vt:lpstr>
      <vt:lpstr>Visual Bag-of-Words Representation</vt:lpstr>
      <vt:lpstr>Visual Bag-of-Words Representation</vt:lpstr>
      <vt:lpstr>Pipeline</vt:lpstr>
      <vt:lpstr>Pipeline</vt:lpstr>
      <vt:lpstr>Pipeline</vt:lpstr>
      <vt:lpstr>Feature Extraction</vt:lpstr>
      <vt:lpstr>Feature Detection</vt:lpstr>
      <vt:lpstr>Feature Description</vt:lpstr>
      <vt:lpstr>Visual Vocabulary Formation</vt:lpstr>
      <vt:lpstr>Visual Vocabulary Formation</vt:lpstr>
      <vt:lpstr>From clustering to vector quantization</vt:lpstr>
      <vt:lpstr>Example Codebook</vt:lpstr>
      <vt:lpstr>Issues of Visual Vocabulary</vt:lpstr>
      <vt:lpstr>Image Representation</vt:lpstr>
      <vt:lpstr>Spatial information</vt:lpstr>
      <vt:lpstr>Spatial Histogram</vt:lpstr>
      <vt:lpstr>Spatial Histogram</vt:lpstr>
      <vt:lpstr>Spatial Histogram</vt:lpstr>
      <vt:lpstr>Spatial Pyramid Matching</vt:lpstr>
      <vt:lpstr>Combining Multiple Descriptors</vt:lpstr>
      <vt:lpstr>Next Step</vt:lpstr>
      <vt:lpstr>References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Image Analysis: Overview</dc:title>
  <dc:creator>Yuting Ma</dc:creator>
  <cp:lastModifiedBy>Yuting Ma</cp:lastModifiedBy>
  <cp:revision>17</cp:revision>
  <dcterms:created xsi:type="dcterms:W3CDTF">2016-03-01T02:32:02Z</dcterms:created>
  <dcterms:modified xsi:type="dcterms:W3CDTF">2016-03-02T05:54:04Z</dcterms:modified>
</cp:coreProperties>
</file>