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Lst>
  <p:sldSz cx="36576000" cy="24688800"/>
  <p:notesSz cx="20104100" cy="134048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304" userDrawn="1">
          <p15:clr>
            <a:srgbClr val="A4A3A4"/>
          </p15:clr>
        </p15:guide>
        <p15:guide id="2" pos="393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30" d="100"/>
          <a:sy n="30" d="100"/>
        </p:scale>
        <p:origin x="1434" y="162"/>
      </p:cViewPr>
      <p:guideLst>
        <p:guide orient="horz" pos="5304"/>
        <p:guide pos="393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4688800"/>
          </a:xfrm>
          <a:prstGeom prst="rect">
            <a:avLst/>
          </a:prstGeom>
        </p:spPr>
      </p:pic>
      <p:sp>
        <p:nvSpPr>
          <p:cNvPr id="2" name="Title 1"/>
          <p:cNvSpPr>
            <a:spLocks noGrp="1"/>
          </p:cNvSpPr>
          <p:nvPr>
            <p:ph type="ctrTitle"/>
          </p:nvPr>
        </p:nvSpPr>
        <p:spPr>
          <a:xfrm>
            <a:off x="5253036" y="4682831"/>
            <a:ext cx="26069928" cy="9033167"/>
          </a:xfrm>
        </p:spPr>
        <p:txBody>
          <a:bodyPr anchor="b">
            <a:normAutofit/>
          </a:bodyPr>
          <a:lstStyle>
            <a:lvl1pPr algn="ctr">
              <a:defRPr sz="17280"/>
            </a:lvl1pPr>
          </a:lstStyle>
          <a:p>
            <a:r>
              <a:rPr lang="en-US"/>
              <a:t>Click to edit Master title style</a:t>
            </a:r>
            <a:endParaRPr lang="en-US" dirty="0"/>
          </a:p>
        </p:txBody>
      </p:sp>
      <p:sp>
        <p:nvSpPr>
          <p:cNvPr id="3" name="Subtitle 2"/>
          <p:cNvSpPr>
            <a:spLocks noGrp="1"/>
          </p:cNvSpPr>
          <p:nvPr>
            <p:ph type="subTitle" idx="1"/>
          </p:nvPr>
        </p:nvSpPr>
        <p:spPr>
          <a:xfrm>
            <a:off x="5253036" y="13990326"/>
            <a:ext cx="26069928" cy="4937756"/>
          </a:xfrm>
        </p:spPr>
        <p:txBody>
          <a:bodyPr>
            <a:normAutofit/>
          </a:bodyPr>
          <a:lstStyle>
            <a:lvl1pPr marL="0" indent="0" algn="ctr">
              <a:buNone/>
              <a:defRPr sz="7920">
                <a:solidFill>
                  <a:schemeClr val="bg1">
                    <a:lumMod val="50000"/>
                  </a:schemeClr>
                </a:solidFill>
              </a:defRPr>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66162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4688800"/>
          </a:xfrm>
          <a:prstGeom prst="rect">
            <a:avLst/>
          </a:prstGeom>
        </p:spPr>
      </p:pic>
      <p:sp>
        <p:nvSpPr>
          <p:cNvPr id="2" name="Title 1"/>
          <p:cNvSpPr>
            <a:spLocks noGrp="1"/>
          </p:cNvSpPr>
          <p:nvPr>
            <p:ph type="title"/>
          </p:nvPr>
        </p:nvSpPr>
        <p:spPr>
          <a:xfrm>
            <a:off x="2741384" y="15441746"/>
            <a:ext cx="31093296" cy="2921796"/>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54234" y="2513739"/>
            <a:ext cx="29467596" cy="11570890"/>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741326" y="18391421"/>
            <a:ext cx="31093356" cy="2456899"/>
          </a:xfrm>
        </p:spPr>
        <p:txBody>
          <a:bodyPr/>
          <a:lstStyle>
            <a:lvl1pPr marL="0" indent="0" algn="ctr">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41379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4688800"/>
          </a:xfrm>
          <a:prstGeom prst="rect">
            <a:avLst/>
          </a:prstGeom>
        </p:spPr>
      </p:pic>
      <p:sp>
        <p:nvSpPr>
          <p:cNvPr id="2" name="Title 1"/>
          <p:cNvSpPr>
            <a:spLocks noGrp="1"/>
          </p:cNvSpPr>
          <p:nvPr>
            <p:ph type="title"/>
          </p:nvPr>
        </p:nvSpPr>
        <p:spPr>
          <a:xfrm>
            <a:off x="2741326" y="2194562"/>
            <a:ext cx="31093356" cy="12338082"/>
          </a:xfrm>
        </p:spPr>
        <p:txBody>
          <a:bodyPr anchor="ctr"/>
          <a:lstStyle>
            <a:lvl1pPr algn="ctr">
              <a:defRPr sz="11520"/>
            </a:lvl1pPr>
          </a:lstStyle>
          <a:p>
            <a:r>
              <a:rPr lang="en-US"/>
              <a:t>Click to edit Master title style</a:t>
            </a:r>
            <a:endParaRPr lang="en-US" dirty="0"/>
          </a:p>
        </p:txBody>
      </p:sp>
      <p:sp>
        <p:nvSpPr>
          <p:cNvPr id="4" name="Text Placeholder 3"/>
          <p:cNvSpPr>
            <a:spLocks noGrp="1"/>
          </p:cNvSpPr>
          <p:nvPr>
            <p:ph type="body" sz="half" idx="2"/>
          </p:nvPr>
        </p:nvSpPr>
        <p:spPr>
          <a:xfrm>
            <a:off x="2741326" y="15137356"/>
            <a:ext cx="31093356" cy="5710968"/>
          </a:xfrm>
        </p:spPr>
        <p:txBody>
          <a:bodyPr anchor="ctr"/>
          <a:lstStyle>
            <a:lvl1pPr marL="0" indent="0" algn="ctr">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83278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4688800"/>
          </a:xfrm>
          <a:prstGeom prst="rect">
            <a:avLst/>
          </a:prstGeom>
        </p:spPr>
      </p:pic>
      <p:sp>
        <p:nvSpPr>
          <p:cNvPr id="2" name="Title 1"/>
          <p:cNvSpPr>
            <a:spLocks noGrp="1"/>
          </p:cNvSpPr>
          <p:nvPr>
            <p:ph type="title"/>
          </p:nvPr>
        </p:nvSpPr>
        <p:spPr>
          <a:xfrm>
            <a:off x="4338636" y="3141319"/>
            <a:ext cx="27908256" cy="9827694"/>
          </a:xfrm>
        </p:spPr>
        <p:txBody>
          <a:bodyPr anchor="ctr"/>
          <a:lstStyle>
            <a:lvl1pPr>
              <a:defRPr sz="11520"/>
            </a:lvl1pPr>
          </a:lstStyle>
          <a:p>
            <a:r>
              <a:rPr lang="en-US"/>
              <a:t>Click to edit Master title style</a:t>
            </a:r>
            <a:endParaRPr lang="en-US" dirty="0"/>
          </a:p>
        </p:txBody>
      </p:sp>
      <p:sp>
        <p:nvSpPr>
          <p:cNvPr id="12" name="Text Placeholder 3"/>
          <p:cNvSpPr>
            <a:spLocks noGrp="1"/>
          </p:cNvSpPr>
          <p:nvPr>
            <p:ph type="body" sz="half" idx="13"/>
          </p:nvPr>
        </p:nvSpPr>
        <p:spPr>
          <a:xfrm>
            <a:off x="5161936" y="12996115"/>
            <a:ext cx="26256896" cy="2141237"/>
          </a:xfrm>
        </p:spPr>
        <p:txBody>
          <a:bodyPr anchor="t">
            <a:normAutofit/>
          </a:bodyPr>
          <a:lstStyle>
            <a:lvl1pPr marL="0" indent="0">
              <a:buNone/>
              <a:defRPr sz="504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4" name="Text Placeholder 3"/>
          <p:cNvSpPr>
            <a:spLocks noGrp="1"/>
          </p:cNvSpPr>
          <p:nvPr>
            <p:ph type="body" sz="half" idx="2"/>
          </p:nvPr>
        </p:nvSpPr>
        <p:spPr>
          <a:xfrm>
            <a:off x="2741326" y="15742071"/>
            <a:ext cx="31093356" cy="5115791"/>
          </a:xfrm>
        </p:spPr>
        <p:txBody>
          <a:bodyPr anchor="ctr">
            <a:normAutofit/>
          </a:bodyPr>
          <a:lstStyle>
            <a:lvl1pPr marL="0" indent="0" algn="ctr">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11" name="TextBox 10"/>
          <p:cNvSpPr txBox="1"/>
          <p:nvPr/>
        </p:nvSpPr>
        <p:spPr>
          <a:xfrm>
            <a:off x="2950504" y="3196292"/>
            <a:ext cx="2187552" cy="2105194"/>
          </a:xfrm>
          <a:prstGeom prst="rect">
            <a:avLst/>
          </a:prstGeom>
        </p:spPr>
        <p:txBody>
          <a:bodyPr vert="horz" lIns="329184" tIns="164592" rIns="329184" bIns="16459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8800" dirty="0">
                <a:solidFill>
                  <a:schemeClr val="tx1"/>
                </a:solidFill>
                <a:effectLst/>
              </a:rPr>
              <a:t>“</a:t>
            </a:r>
          </a:p>
        </p:txBody>
      </p:sp>
      <p:sp>
        <p:nvSpPr>
          <p:cNvPr id="14" name="TextBox 13"/>
          <p:cNvSpPr txBox="1"/>
          <p:nvPr/>
        </p:nvSpPr>
        <p:spPr>
          <a:xfrm>
            <a:off x="31400522" y="11232054"/>
            <a:ext cx="2214564" cy="2105194"/>
          </a:xfrm>
          <a:prstGeom prst="rect">
            <a:avLst/>
          </a:prstGeom>
        </p:spPr>
        <p:txBody>
          <a:bodyPr vert="horz" lIns="329184" tIns="164592" rIns="329184" bIns="16459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28800" dirty="0">
                <a:solidFill>
                  <a:schemeClr val="tx1"/>
                </a:solidFill>
                <a:effectLst/>
              </a:rPr>
              <a:t>”</a:t>
            </a:r>
          </a:p>
        </p:txBody>
      </p:sp>
    </p:spTree>
    <p:extLst>
      <p:ext uri="{BB962C8B-B14F-4D97-AF65-F5344CB8AC3E}">
        <p14:creationId xmlns:p14="http://schemas.microsoft.com/office/powerpoint/2010/main" val="1548274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4688800"/>
          </a:xfrm>
          <a:prstGeom prst="rect">
            <a:avLst/>
          </a:prstGeom>
        </p:spPr>
      </p:pic>
      <p:sp>
        <p:nvSpPr>
          <p:cNvPr id="2" name="Title 1"/>
          <p:cNvSpPr>
            <a:spLocks noGrp="1"/>
          </p:cNvSpPr>
          <p:nvPr>
            <p:ph type="title"/>
          </p:nvPr>
        </p:nvSpPr>
        <p:spPr>
          <a:xfrm>
            <a:off x="2741326" y="7699401"/>
            <a:ext cx="31093356" cy="9042606"/>
          </a:xfrm>
        </p:spPr>
        <p:txBody>
          <a:bodyPr anchor="b"/>
          <a:lstStyle>
            <a:lvl1pPr algn="ctr">
              <a:defRPr sz="11520"/>
            </a:lvl1pPr>
          </a:lstStyle>
          <a:p>
            <a:r>
              <a:rPr lang="en-US"/>
              <a:t>Click to edit Master title style</a:t>
            </a:r>
            <a:endParaRPr lang="en-US" dirty="0"/>
          </a:p>
        </p:txBody>
      </p:sp>
      <p:sp>
        <p:nvSpPr>
          <p:cNvPr id="4" name="Text Placeholder 3"/>
          <p:cNvSpPr>
            <a:spLocks noGrp="1"/>
          </p:cNvSpPr>
          <p:nvPr>
            <p:ph type="body" sz="half" idx="2"/>
          </p:nvPr>
        </p:nvSpPr>
        <p:spPr>
          <a:xfrm>
            <a:off x="2741326" y="16784406"/>
            <a:ext cx="31093356" cy="4106318"/>
          </a:xfrm>
        </p:spPr>
        <p:txBody>
          <a:bodyPr anchor="t"/>
          <a:lstStyle>
            <a:lvl1pPr marL="0" indent="0" algn="ctr">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56426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4688800"/>
          </a:xfrm>
          <a:prstGeom prst="rect">
            <a:avLst/>
          </a:prstGeom>
        </p:spPr>
      </p:pic>
      <p:sp>
        <p:nvSpPr>
          <p:cNvPr id="15" name="Title 1"/>
          <p:cNvSpPr>
            <a:spLocks noGrp="1"/>
          </p:cNvSpPr>
          <p:nvPr>
            <p:ph type="title"/>
          </p:nvPr>
        </p:nvSpPr>
        <p:spPr>
          <a:xfrm>
            <a:off x="2741326" y="2194560"/>
            <a:ext cx="31093356" cy="57783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2741324" y="8521535"/>
            <a:ext cx="9896928" cy="2074543"/>
          </a:xfrm>
        </p:spPr>
        <p:txBody>
          <a:bodyPr anchor="b">
            <a:noAutofit/>
          </a:bodyPr>
          <a:lstStyle>
            <a:lvl1pPr marL="0" indent="0" algn="ctr">
              <a:lnSpc>
                <a:spcPct val="75000"/>
              </a:lnSpc>
              <a:buNone/>
              <a:defRPr sz="8640" b="0">
                <a:solidFill>
                  <a:schemeClr val="tx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8" name="Text Placeholder 3"/>
          <p:cNvSpPr>
            <a:spLocks noGrp="1"/>
          </p:cNvSpPr>
          <p:nvPr>
            <p:ph type="body" sz="half" idx="15"/>
          </p:nvPr>
        </p:nvSpPr>
        <p:spPr>
          <a:xfrm>
            <a:off x="2741324" y="10596083"/>
            <a:ext cx="9896928" cy="10252242"/>
          </a:xfrm>
        </p:spPr>
        <p:txBody>
          <a:bodyPr anchor="t">
            <a:normAutofit/>
          </a:bodyPr>
          <a:lstStyle>
            <a:lvl1pPr marL="0" indent="0" algn="ctr">
              <a:buNone/>
              <a:defRPr sz="504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a:t>Edit Master text styles</a:t>
            </a:r>
          </a:p>
        </p:txBody>
      </p:sp>
      <p:sp>
        <p:nvSpPr>
          <p:cNvPr id="9" name="Text Placeholder 4"/>
          <p:cNvSpPr>
            <a:spLocks noGrp="1"/>
          </p:cNvSpPr>
          <p:nvPr>
            <p:ph type="body" sz="quarter" idx="3"/>
          </p:nvPr>
        </p:nvSpPr>
        <p:spPr>
          <a:xfrm>
            <a:off x="13357170" y="8521535"/>
            <a:ext cx="9874564" cy="2074543"/>
          </a:xfrm>
        </p:spPr>
        <p:txBody>
          <a:bodyPr anchor="b">
            <a:noAutofit/>
          </a:bodyPr>
          <a:lstStyle>
            <a:lvl1pPr marL="0" indent="0" algn="ctr">
              <a:lnSpc>
                <a:spcPct val="75000"/>
              </a:lnSpc>
              <a:buNone/>
              <a:defRPr sz="8640" b="0">
                <a:solidFill>
                  <a:schemeClr val="tx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10" name="Text Placeholder 3"/>
          <p:cNvSpPr>
            <a:spLocks noGrp="1"/>
          </p:cNvSpPr>
          <p:nvPr>
            <p:ph type="body" sz="half" idx="16"/>
          </p:nvPr>
        </p:nvSpPr>
        <p:spPr>
          <a:xfrm>
            <a:off x="13324050" y="10596083"/>
            <a:ext cx="9910052" cy="10252242"/>
          </a:xfrm>
        </p:spPr>
        <p:txBody>
          <a:bodyPr anchor="t">
            <a:normAutofit/>
          </a:bodyPr>
          <a:lstStyle>
            <a:lvl1pPr marL="0" indent="0" algn="ctr">
              <a:buNone/>
              <a:defRPr sz="504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a:t>Edit Master text styles</a:t>
            </a:r>
          </a:p>
        </p:txBody>
      </p:sp>
      <p:sp>
        <p:nvSpPr>
          <p:cNvPr id="11" name="Text Placeholder 4"/>
          <p:cNvSpPr>
            <a:spLocks noGrp="1"/>
          </p:cNvSpPr>
          <p:nvPr>
            <p:ph type="body" sz="quarter" idx="13"/>
          </p:nvPr>
        </p:nvSpPr>
        <p:spPr>
          <a:xfrm>
            <a:off x="23919896" y="8521535"/>
            <a:ext cx="9914784" cy="2074543"/>
          </a:xfrm>
        </p:spPr>
        <p:txBody>
          <a:bodyPr anchor="b">
            <a:noAutofit/>
          </a:bodyPr>
          <a:lstStyle>
            <a:lvl1pPr marL="0" indent="0" algn="ctr">
              <a:lnSpc>
                <a:spcPct val="75000"/>
              </a:lnSpc>
              <a:buNone/>
              <a:defRPr sz="8640" b="0">
                <a:solidFill>
                  <a:schemeClr val="tx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12" name="Text Placeholder 3"/>
          <p:cNvSpPr>
            <a:spLocks noGrp="1"/>
          </p:cNvSpPr>
          <p:nvPr>
            <p:ph type="body" sz="half" idx="17"/>
          </p:nvPr>
        </p:nvSpPr>
        <p:spPr>
          <a:xfrm>
            <a:off x="23919896" y="10596083"/>
            <a:ext cx="9914784" cy="10252242"/>
          </a:xfrm>
        </p:spPr>
        <p:txBody>
          <a:bodyPr anchor="t">
            <a:normAutofit/>
          </a:bodyPr>
          <a:lstStyle>
            <a:lvl1pPr marL="0" indent="0" algn="ctr">
              <a:buNone/>
              <a:defRPr sz="504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78822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4688800"/>
          </a:xfrm>
          <a:prstGeom prst="rect">
            <a:avLst/>
          </a:prstGeom>
        </p:spPr>
      </p:pic>
      <p:sp>
        <p:nvSpPr>
          <p:cNvPr id="30" name="Title 1"/>
          <p:cNvSpPr>
            <a:spLocks noGrp="1"/>
          </p:cNvSpPr>
          <p:nvPr>
            <p:ph type="title"/>
          </p:nvPr>
        </p:nvSpPr>
        <p:spPr>
          <a:xfrm>
            <a:off x="2741326" y="2198779"/>
            <a:ext cx="31093356" cy="5774119"/>
          </a:xfrm>
        </p:spPr>
        <p:txBody>
          <a:bodyPr/>
          <a:lstStyle/>
          <a:p>
            <a:r>
              <a:rPr lang="en-US"/>
              <a:t>Click to edit Master title style</a:t>
            </a:r>
            <a:endParaRPr lang="en-US" dirty="0"/>
          </a:p>
        </p:txBody>
      </p:sp>
      <p:sp>
        <p:nvSpPr>
          <p:cNvPr id="19" name="Text Placeholder 2"/>
          <p:cNvSpPr>
            <a:spLocks noGrp="1"/>
          </p:cNvSpPr>
          <p:nvPr>
            <p:ph type="body" idx="1"/>
          </p:nvPr>
        </p:nvSpPr>
        <p:spPr>
          <a:xfrm>
            <a:off x="2741326" y="15137352"/>
            <a:ext cx="9889228" cy="2074543"/>
          </a:xfrm>
        </p:spPr>
        <p:txBody>
          <a:bodyPr anchor="b">
            <a:noAutofit/>
          </a:bodyPr>
          <a:lstStyle>
            <a:lvl1pPr marL="0" indent="0" algn="ctr">
              <a:lnSpc>
                <a:spcPct val="75000"/>
              </a:lnSpc>
              <a:buNone/>
              <a:defRPr sz="7920" b="0">
                <a:solidFill>
                  <a:schemeClr val="tx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20" name="Picture Placeholder 2"/>
          <p:cNvSpPr>
            <a:spLocks noGrp="1" noChangeAspect="1"/>
          </p:cNvSpPr>
          <p:nvPr>
            <p:ph type="pic" idx="15"/>
          </p:nvPr>
        </p:nvSpPr>
        <p:spPr>
          <a:xfrm>
            <a:off x="2741326" y="8521535"/>
            <a:ext cx="9889228" cy="54864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5760"/>
            </a:lvl1pPr>
            <a:lvl2pPr marL="1645920" indent="0">
              <a:buNone/>
              <a:defRPr sz="5760"/>
            </a:lvl2pPr>
            <a:lvl3pPr marL="3291840" indent="0">
              <a:buNone/>
              <a:defRPr sz="5760"/>
            </a:lvl3pPr>
            <a:lvl4pPr marL="4937760" indent="0">
              <a:buNone/>
              <a:defRPr sz="5760"/>
            </a:lvl4pPr>
            <a:lvl5pPr marL="6583680" indent="0">
              <a:buNone/>
              <a:defRPr sz="5760"/>
            </a:lvl5pPr>
            <a:lvl6pPr marL="8229600" indent="0">
              <a:buNone/>
              <a:defRPr sz="5760"/>
            </a:lvl6pPr>
            <a:lvl7pPr marL="9875520" indent="0">
              <a:buNone/>
              <a:defRPr sz="5760"/>
            </a:lvl7pPr>
            <a:lvl8pPr marL="11521440" indent="0">
              <a:buNone/>
              <a:defRPr sz="5760"/>
            </a:lvl8pPr>
            <a:lvl9pPr marL="13167360" indent="0">
              <a:buNone/>
              <a:defRPr sz="5760"/>
            </a:lvl9pPr>
          </a:lstStyle>
          <a:p>
            <a:r>
              <a:rPr lang="en-US"/>
              <a:t>Click icon to add picture</a:t>
            </a:r>
            <a:endParaRPr lang="en-US" dirty="0"/>
          </a:p>
        </p:txBody>
      </p:sp>
      <p:sp>
        <p:nvSpPr>
          <p:cNvPr id="21" name="Text Placeholder 3"/>
          <p:cNvSpPr>
            <a:spLocks noGrp="1"/>
          </p:cNvSpPr>
          <p:nvPr>
            <p:ph type="body" sz="half" idx="18"/>
          </p:nvPr>
        </p:nvSpPr>
        <p:spPr>
          <a:xfrm>
            <a:off x="2741326" y="17211895"/>
            <a:ext cx="9889228" cy="3636425"/>
          </a:xfrm>
        </p:spPr>
        <p:txBody>
          <a:bodyPr anchor="t">
            <a:normAutofit/>
          </a:bodyPr>
          <a:lstStyle>
            <a:lvl1pPr marL="0" indent="0" algn="ctr">
              <a:buNone/>
              <a:defRPr sz="504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a:t>Edit Master text styles</a:t>
            </a:r>
          </a:p>
        </p:txBody>
      </p:sp>
      <p:sp>
        <p:nvSpPr>
          <p:cNvPr id="22" name="Text Placeholder 4"/>
          <p:cNvSpPr>
            <a:spLocks noGrp="1"/>
          </p:cNvSpPr>
          <p:nvPr>
            <p:ph type="body" sz="quarter" idx="3"/>
          </p:nvPr>
        </p:nvSpPr>
        <p:spPr>
          <a:xfrm>
            <a:off x="13328278" y="15137352"/>
            <a:ext cx="9905484" cy="2074543"/>
          </a:xfrm>
        </p:spPr>
        <p:txBody>
          <a:bodyPr anchor="b">
            <a:noAutofit/>
          </a:bodyPr>
          <a:lstStyle>
            <a:lvl1pPr marL="0" indent="0" algn="ctr">
              <a:lnSpc>
                <a:spcPct val="75000"/>
              </a:lnSpc>
              <a:buNone/>
              <a:defRPr sz="7920" b="0">
                <a:solidFill>
                  <a:schemeClr val="tx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23" name="Picture Placeholder 2"/>
          <p:cNvSpPr>
            <a:spLocks noGrp="1" noChangeAspect="1"/>
          </p:cNvSpPr>
          <p:nvPr>
            <p:ph type="pic" idx="21"/>
          </p:nvPr>
        </p:nvSpPr>
        <p:spPr>
          <a:xfrm>
            <a:off x="13324044" y="8521535"/>
            <a:ext cx="9910056" cy="54864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5760"/>
            </a:lvl1pPr>
            <a:lvl2pPr marL="1645920" indent="0">
              <a:buNone/>
              <a:defRPr sz="5760"/>
            </a:lvl2pPr>
            <a:lvl3pPr marL="3291840" indent="0">
              <a:buNone/>
              <a:defRPr sz="5760"/>
            </a:lvl3pPr>
            <a:lvl4pPr marL="4937760" indent="0">
              <a:buNone/>
              <a:defRPr sz="5760"/>
            </a:lvl4pPr>
            <a:lvl5pPr marL="6583680" indent="0">
              <a:buNone/>
              <a:defRPr sz="5760"/>
            </a:lvl5pPr>
            <a:lvl6pPr marL="8229600" indent="0">
              <a:buNone/>
              <a:defRPr sz="5760"/>
            </a:lvl6pPr>
            <a:lvl7pPr marL="9875520" indent="0">
              <a:buNone/>
              <a:defRPr sz="5760"/>
            </a:lvl7pPr>
            <a:lvl8pPr marL="11521440" indent="0">
              <a:buNone/>
              <a:defRPr sz="5760"/>
            </a:lvl8pPr>
            <a:lvl9pPr marL="13167360" indent="0">
              <a:buNone/>
              <a:defRPr sz="5760"/>
            </a:lvl9pPr>
          </a:lstStyle>
          <a:p>
            <a:r>
              <a:rPr lang="en-US"/>
              <a:t>Click icon to add picture</a:t>
            </a:r>
            <a:endParaRPr lang="en-US" dirty="0"/>
          </a:p>
        </p:txBody>
      </p:sp>
      <p:sp>
        <p:nvSpPr>
          <p:cNvPr id="24" name="Text Placeholder 3"/>
          <p:cNvSpPr>
            <a:spLocks noGrp="1"/>
          </p:cNvSpPr>
          <p:nvPr>
            <p:ph type="body" sz="half" idx="19"/>
          </p:nvPr>
        </p:nvSpPr>
        <p:spPr>
          <a:xfrm>
            <a:off x="13324044" y="17211894"/>
            <a:ext cx="9910056" cy="3636428"/>
          </a:xfrm>
        </p:spPr>
        <p:txBody>
          <a:bodyPr anchor="t">
            <a:normAutofit/>
          </a:bodyPr>
          <a:lstStyle>
            <a:lvl1pPr marL="0" indent="0" algn="ctr">
              <a:buNone/>
              <a:defRPr sz="504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a:t>Edit Master text styles</a:t>
            </a:r>
          </a:p>
        </p:txBody>
      </p:sp>
      <p:sp>
        <p:nvSpPr>
          <p:cNvPr id="25" name="Text Placeholder 4"/>
          <p:cNvSpPr>
            <a:spLocks noGrp="1"/>
          </p:cNvSpPr>
          <p:nvPr>
            <p:ph type="body" sz="quarter" idx="13"/>
          </p:nvPr>
        </p:nvSpPr>
        <p:spPr>
          <a:xfrm>
            <a:off x="23919898" y="15137352"/>
            <a:ext cx="9902044" cy="2074543"/>
          </a:xfrm>
        </p:spPr>
        <p:txBody>
          <a:bodyPr anchor="b">
            <a:noAutofit/>
          </a:bodyPr>
          <a:lstStyle>
            <a:lvl1pPr marL="0" indent="0" algn="ctr">
              <a:lnSpc>
                <a:spcPct val="75000"/>
              </a:lnSpc>
              <a:buNone/>
              <a:defRPr sz="7920" b="0">
                <a:solidFill>
                  <a:schemeClr val="tx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26" name="Picture Placeholder 2"/>
          <p:cNvSpPr>
            <a:spLocks noGrp="1" noChangeAspect="1"/>
          </p:cNvSpPr>
          <p:nvPr>
            <p:ph type="pic" idx="22"/>
          </p:nvPr>
        </p:nvSpPr>
        <p:spPr>
          <a:xfrm>
            <a:off x="23919896" y="8521535"/>
            <a:ext cx="9914784" cy="54864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5760"/>
            </a:lvl1pPr>
            <a:lvl2pPr marL="1645920" indent="0">
              <a:buNone/>
              <a:defRPr sz="5760"/>
            </a:lvl2pPr>
            <a:lvl3pPr marL="3291840" indent="0">
              <a:buNone/>
              <a:defRPr sz="5760"/>
            </a:lvl3pPr>
            <a:lvl4pPr marL="4937760" indent="0">
              <a:buNone/>
              <a:defRPr sz="5760"/>
            </a:lvl4pPr>
            <a:lvl5pPr marL="6583680" indent="0">
              <a:buNone/>
              <a:defRPr sz="5760"/>
            </a:lvl5pPr>
            <a:lvl6pPr marL="8229600" indent="0">
              <a:buNone/>
              <a:defRPr sz="5760"/>
            </a:lvl6pPr>
            <a:lvl7pPr marL="9875520" indent="0">
              <a:buNone/>
              <a:defRPr sz="5760"/>
            </a:lvl7pPr>
            <a:lvl8pPr marL="11521440" indent="0">
              <a:buNone/>
              <a:defRPr sz="5760"/>
            </a:lvl8pPr>
            <a:lvl9pPr marL="13167360" indent="0">
              <a:buNone/>
              <a:defRPr sz="5760"/>
            </a:lvl9pPr>
          </a:lstStyle>
          <a:p>
            <a:r>
              <a:rPr lang="en-US"/>
              <a:t>Click icon to add picture</a:t>
            </a:r>
            <a:endParaRPr lang="en-US" dirty="0"/>
          </a:p>
        </p:txBody>
      </p:sp>
      <p:sp>
        <p:nvSpPr>
          <p:cNvPr id="27" name="Text Placeholder 3"/>
          <p:cNvSpPr>
            <a:spLocks noGrp="1"/>
          </p:cNvSpPr>
          <p:nvPr>
            <p:ph type="body" sz="half" idx="20"/>
          </p:nvPr>
        </p:nvSpPr>
        <p:spPr>
          <a:xfrm>
            <a:off x="23919520" y="17211886"/>
            <a:ext cx="9915160" cy="3636436"/>
          </a:xfrm>
        </p:spPr>
        <p:txBody>
          <a:bodyPr anchor="t">
            <a:normAutofit/>
          </a:bodyPr>
          <a:lstStyle>
            <a:lvl1pPr marL="0" indent="0" algn="ctr">
              <a:buNone/>
              <a:defRPr sz="504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41407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46888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2741326" y="8521540"/>
            <a:ext cx="31093356" cy="1232678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95601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4688800"/>
          </a:xfrm>
          <a:prstGeom prst="rect">
            <a:avLst/>
          </a:prstGeom>
        </p:spPr>
      </p:pic>
      <p:sp>
        <p:nvSpPr>
          <p:cNvPr id="2" name="Vertical Title 1"/>
          <p:cNvSpPr>
            <a:spLocks noGrp="1"/>
          </p:cNvSpPr>
          <p:nvPr>
            <p:ph type="title" orient="vert"/>
          </p:nvPr>
        </p:nvSpPr>
        <p:spPr>
          <a:xfrm>
            <a:off x="26174702" y="2194569"/>
            <a:ext cx="7659980" cy="18653756"/>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2741326" y="2194569"/>
            <a:ext cx="22976172" cy="1865375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720983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784458" y="365242"/>
            <a:ext cx="35007084" cy="2015808"/>
          </a:xfrm>
        </p:spPr>
        <p:txBody>
          <a:bodyPr lIns="0" tIns="0" rIns="0" bIns="0"/>
          <a:lstStyle>
            <a:lvl1pPr>
              <a:defRPr sz="13099" b="0" i="0">
                <a:solidFill>
                  <a:schemeClr val="bg1"/>
                </a:solidFill>
                <a:latin typeface="Century Gothic"/>
                <a:cs typeface="Century Gothic"/>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35321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46888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2741320" y="8521537"/>
            <a:ext cx="31091480" cy="12326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635784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4688800"/>
          </a:xfrm>
          <a:prstGeom prst="rect">
            <a:avLst/>
          </a:prstGeom>
        </p:spPr>
      </p:pic>
      <p:sp>
        <p:nvSpPr>
          <p:cNvPr id="2" name="Title 1"/>
          <p:cNvSpPr>
            <a:spLocks noGrp="1"/>
          </p:cNvSpPr>
          <p:nvPr>
            <p:ph type="title"/>
          </p:nvPr>
        </p:nvSpPr>
        <p:spPr>
          <a:xfrm>
            <a:off x="2741324" y="2982832"/>
            <a:ext cx="31055256" cy="9852548"/>
          </a:xfrm>
        </p:spPr>
        <p:txBody>
          <a:bodyPr anchor="b">
            <a:normAutofit/>
          </a:bodyPr>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2741324" y="13166851"/>
            <a:ext cx="31055256" cy="4925459"/>
          </a:xfrm>
        </p:spPr>
        <p:txBody>
          <a:bodyPr>
            <a:normAutofit/>
          </a:bodyPr>
          <a:lstStyle>
            <a:lvl1pPr marL="0" indent="0" algn="ctr">
              <a:buNone/>
              <a:defRPr sz="7200">
                <a:solidFill>
                  <a:schemeClr val="bg1">
                    <a:lumMod val="50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664119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4688800"/>
          </a:xfrm>
          <a:prstGeom prst="rect">
            <a:avLst/>
          </a:prstGeom>
        </p:spPr>
      </p:pic>
      <p:sp>
        <p:nvSpPr>
          <p:cNvPr id="14" name="Title 1"/>
          <p:cNvSpPr>
            <a:spLocks noGrp="1"/>
          </p:cNvSpPr>
          <p:nvPr>
            <p:ph type="title"/>
          </p:nvPr>
        </p:nvSpPr>
        <p:spPr>
          <a:xfrm>
            <a:off x="2741328" y="2226667"/>
            <a:ext cx="31093352" cy="574623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2741320" y="8521537"/>
            <a:ext cx="15318080" cy="12326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18516600" y="8521537"/>
            <a:ext cx="15316200" cy="12326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0790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4688800"/>
          </a:xfrm>
          <a:prstGeom prst="rect">
            <a:avLst/>
          </a:prstGeom>
        </p:spPr>
      </p:pic>
      <p:sp>
        <p:nvSpPr>
          <p:cNvPr id="14" name="Title 1"/>
          <p:cNvSpPr>
            <a:spLocks noGrp="1"/>
          </p:cNvSpPr>
          <p:nvPr>
            <p:ph type="title"/>
          </p:nvPr>
        </p:nvSpPr>
        <p:spPr>
          <a:xfrm>
            <a:off x="2741328" y="2226667"/>
            <a:ext cx="31093352" cy="57462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3438984" y="8535665"/>
            <a:ext cx="14620424" cy="2447978"/>
          </a:xfrm>
        </p:spPr>
        <p:txBody>
          <a:bodyPr anchor="b">
            <a:noAutofit/>
          </a:bodyPr>
          <a:lstStyle>
            <a:lvl1pPr marL="0" indent="0">
              <a:lnSpc>
                <a:spcPct val="75000"/>
              </a:lnSpc>
              <a:buNone/>
              <a:defRPr sz="9360" b="0">
                <a:solidFill>
                  <a:schemeClr val="tx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12" name="Content Placeholder 3"/>
          <p:cNvSpPr>
            <a:spLocks noGrp="1"/>
          </p:cNvSpPr>
          <p:nvPr>
            <p:ph sz="quarter" idx="13"/>
          </p:nvPr>
        </p:nvSpPr>
        <p:spPr>
          <a:xfrm>
            <a:off x="2741324" y="10983649"/>
            <a:ext cx="15318080" cy="98646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189270" y="8535665"/>
            <a:ext cx="14645412" cy="2447978"/>
          </a:xfrm>
        </p:spPr>
        <p:txBody>
          <a:bodyPr anchor="b">
            <a:noAutofit/>
          </a:bodyPr>
          <a:lstStyle>
            <a:lvl1pPr marL="0" indent="0">
              <a:lnSpc>
                <a:spcPct val="75000"/>
              </a:lnSpc>
              <a:buNone/>
              <a:defRPr sz="9360" b="0">
                <a:solidFill>
                  <a:schemeClr val="tx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13" name="Content Placeholder 5"/>
          <p:cNvSpPr>
            <a:spLocks noGrp="1"/>
          </p:cNvSpPr>
          <p:nvPr>
            <p:ph sz="quarter" idx="14"/>
          </p:nvPr>
        </p:nvSpPr>
        <p:spPr>
          <a:xfrm>
            <a:off x="18516602" y="10983649"/>
            <a:ext cx="15316204" cy="98646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97123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46888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90773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46888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4/18/2023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63025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4688800"/>
          </a:xfrm>
          <a:prstGeom prst="rect">
            <a:avLst/>
          </a:prstGeom>
        </p:spPr>
      </p:pic>
      <p:sp>
        <p:nvSpPr>
          <p:cNvPr id="2" name="Title 1"/>
          <p:cNvSpPr>
            <a:spLocks noGrp="1"/>
          </p:cNvSpPr>
          <p:nvPr>
            <p:ph type="title"/>
          </p:nvPr>
        </p:nvSpPr>
        <p:spPr>
          <a:xfrm>
            <a:off x="2741324" y="2194560"/>
            <a:ext cx="11807064" cy="7283707"/>
          </a:xfrm>
        </p:spPr>
        <p:txBody>
          <a:bodyPr anchor="b"/>
          <a:lstStyle>
            <a:lvl1pPr algn="ctr">
              <a:defRPr sz="11520"/>
            </a:lvl1pPr>
          </a:lstStyle>
          <a:p>
            <a:r>
              <a:rPr lang="en-US"/>
              <a:t>Click to edit Master title style</a:t>
            </a:r>
            <a:endParaRPr lang="en-US" dirty="0"/>
          </a:p>
        </p:txBody>
      </p:sp>
      <p:sp>
        <p:nvSpPr>
          <p:cNvPr id="10" name="Content Placeholder 2"/>
          <p:cNvSpPr>
            <a:spLocks noGrp="1"/>
          </p:cNvSpPr>
          <p:nvPr>
            <p:ph sz="quarter" idx="13"/>
          </p:nvPr>
        </p:nvSpPr>
        <p:spPr>
          <a:xfrm>
            <a:off x="15234188" y="2194566"/>
            <a:ext cx="18600488" cy="186537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741326" y="9478267"/>
            <a:ext cx="11807068" cy="11370053"/>
          </a:xfrm>
        </p:spPr>
        <p:txBody>
          <a:bodyPr/>
          <a:lstStyle>
            <a:lvl1pPr marL="0" indent="0" algn="ctr">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56801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4688800"/>
          </a:xfrm>
          <a:prstGeom prst="rect">
            <a:avLst/>
          </a:prstGeom>
        </p:spPr>
      </p:pic>
      <p:sp>
        <p:nvSpPr>
          <p:cNvPr id="2" name="Title 1"/>
          <p:cNvSpPr>
            <a:spLocks noGrp="1"/>
          </p:cNvSpPr>
          <p:nvPr>
            <p:ph type="title"/>
          </p:nvPr>
        </p:nvSpPr>
        <p:spPr>
          <a:xfrm>
            <a:off x="2741328" y="2194560"/>
            <a:ext cx="16518472" cy="7283714"/>
          </a:xfrm>
        </p:spPr>
        <p:txBody>
          <a:bodyPr anchor="b"/>
          <a:lstStyle>
            <a:lvl1pPr algn="ct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20017082" y="2194564"/>
            <a:ext cx="12023404" cy="1865376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741384" y="9478273"/>
            <a:ext cx="16518416" cy="11370049"/>
          </a:xfrm>
        </p:spPr>
        <p:txBody>
          <a:bodyPr/>
          <a:lstStyle>
            <a:lvl1pPr marL="0" indent="0" algn="ctr">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87949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4" y="-2"/>
            <a:ext cx="36576008" cy="2468880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2741328" y="2226667"/>
            <a:ext cx="31093352" cy="574623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41326" y="8521540"/>
            <a:ext cx="31093356" cy="123267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3036212" y="21179795"/>
            <a:ext cx="8229600" cy="1314450"/>
          </a:xfrm>
          <a:prstGeom prst="rect">
            <a:avLst/>
          </a:prstGeom>
        </p:spPr>
        <p:txBody>
          <a:bodyPr vert="horz" lIns="91440" tIns="45720" rIns="91440" bIns="45720" rtlCol="0" anchor="ctr"/>
          <a:lstStyle>
            <a:lvl1pPr algn="r">
              <a:defRPr sz="3600">
                <a:solidFill>
                  <a:schemeClr val="tx1"/>
                </a:solidFill>
              </a:defRPr>
            </a:lvl1pPr>
          </a:lstStyle>
          <a:p>
            <a:fld id="{1D8BD707-D9CF-40AE-B4C6-C98DA3205C09}" type="datetimeFigureOut">
              <a:rPr lang="en-US" smtClean="0"/>
              <a:t>4/18/2023</a:t>
            </a:fld>
            <a:endParaRPr lang="en-US"/>
          </a:p>
        </p:txBody>
      </p:sp>
      <p:sp>
        <p:nvSpPr>
          <p:cNvPr id="5" name="Footer Placeholder 4"/>
          <p:cNvSpPr>
            <a:spLocks noGrp="1"/>
          </p:cNvSpPr>
          <p:nvPr>
            <p:ph type="ftr" sz="quarter" idx="3"/>
          </p:nvPr>
        </p:nvSpPr>
        <p:spPr>
          <a:xfrm>
            <a:off x="2741326" y="21179795"/>
            <a:ext cx="20018660" cy="1314450"/>
          </a:xfrm>
          <a:prstGeom prst="rect">
            <a:avLst/>
          </a:prstGeom>
        </p:spPr>
        <p:txBody>
          <a:bodyPr vert="horz" lIns="91440" tIns="45720" rIns="91440" bIns="45720" rtlCol="0" anchor="ctr"/>
          <a:lstStyle>
            <a:lvl1pPr algn="l">
              <a:defRPr sz="3600">
                <a:solidFill>
                  <a:schemeClr val="tx1"/>
                </a:solidFill>
              </a:defRPr>
            </a:lvl1pPr>
          </a:lstStyle>
          <a:p>
            <a:endParaRPr lang="en-US"/>
          </a:p>
        </p:txBody>
      </p:sp>
      <p:sp>
        <p:nvSpPr>
          <p:cNvPr id="6" name="Slide Number Placeholder 5"/>
          <p:cNvSpPr>
            <a:spLocks noGrp="1"/>
          </p:cNvSpPr>
          <p:nvPr>
            <p:ph type="sldNum" sz="quarter" idx="4"/>
          </p:nvPr>
        </p:nvSpPr>
        <p:spPr>
          <a:xfrm>
            <a:off x="31542038" y="21179795"/>
            <a:ext cx="2292644" cy="1314450"/>
          </a:xfrm>
          <a:prstGeom prst="rect">
            <a:avLst/>
          </a:prstGeom>
        </p:spPr>
        <p:txBody>
          <a:bodyPr vert="horz" lIns="91440" tIns="45720" rIns="91440" bIns="45720" rtlCol="0" anchor="ctr"/>
          <a:lstStyle>
            <a:lvl1pPr algn="r">
              <a:defRPr sz="3600">
                <a:solidFill>
                  <a:schemeClr val="tx1"/>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18916528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ctr" defTabSz="3291840" rtl="0" eaLnBrk="1" latinLnBrk="0" hangingPunct="1">
        <a:lnSpc>
          <a:spcPct val="90000"/>
        </a:lnSpc>
        <a:spcBef>
          <a:spcPct val="0"/>
        </a:spcBef>
        <a:buNone/>
        <a:defRPr sz="12960" kern="1200" cap="all" baseline="0">
          <a:solidFill>
            <a:schemeClr val="tx1"/>
          </a:solidFill>
          <a:effectLst/>
          <a:latin typeface="+mj-lt"/>
          <a:ea typeface="+mj-ea"/>
          <a:cs typeface="+mj-cs"/>
        </a:defRPr>
      </a:lvl1pPr>
    </p:titleStyle>
    <p:bodyStyle>
      <a:lvl1pPr marL="822960" indent="-822960" algn="l" defTabSz="3291840" rtl="0" eaLnBrk="1" latinLnBrk="0" hangingPunct="1">
        <a:lnSpc>
          <a:spcPct val="120000"/>
        </a:lnSpc>
        <a:spcBef>
          <a:spcPts val="3600"/>
        </a:spcBef>
        <a:buClr>
          <a:schemeClr val="tx1"/>
        </a:buClr>
        <a:buFont typeface="Arial" panose="020B0604020202020204" pitchFamily="34" charset="0"/>
        <a:buChar char="•"/>
        <a:defRPr sz="7200" kern="1200" cap="all" baseline="0">
          <a:solidFill>
            <a:schemeClr val="tx1"/>
          </a:solidFill>
          <a:effectLst/>
          <a:latin typeface="+mn-lt"/>
          <a:ea typeface="+mn-ea"/>
          <a:cs typeface="+mn-cs"/>
        </a:defRPr>
      </a:lvl1pPr>
      <a:lvl2pPr marL="2468880" indent="-822960" algn="l" defTabSz="3291840" rtl="0" eaLnBrk="1" latinLnBrk="0" hangingPunct="1">
        <a:lnSpc>
          <a:spcPct val="120000"/>
        </a:lnSpc>
        <a:spcBef>
          <a:spcPts val="1800"/>
        </a:spcBef>
        <a:buClr>
          <a:schemeClr val="tx1"/>
        </a:buClr>
        <a:buFont typeface="Arial" panose="020B0604020202020204" pitchFamily="34" charset="0"/>
        <a:buChar char="•"/>
        <a:defRPr sz="6480" kern="1200" cap="all" baseline="0">
          <a:solidFill>
            <a:schemeClr val="tx1"/>
          </a:solidFill>
          <a:effectLst/>
          <a:latin typeface="+mn-lt"/>
          <a:ea typeface="+mn-ea"/>
          <a:cs typeface="+mn-cs"/>
        </a:defRPr>
      </a:lvl2pPr>
      <a:lvl3pPr marL="4114800" indent="-822960" algn="l" defTabSz="3291840" rtl="0" eaLnBrk="1" latinLnBrk="0" hangingPunct="1">
        <a:lnSpc>
          <a:spcPct val="120000"/>
        </a:lnSpc>
        <a:spcBef>
          <a:spcPts val="1800"/>
        </a:spcBef>
        <a:buClr>
          <a:schemeClr val="tx1"/>
        </a:buClr>
        <a:buFont typeface="Arial" panose="020B0604020202020204" pitchFamily="34" charset="0"/>
        <a:buChar char="•"/>
        <a:defRPr sz="5760" kern="1200" cap="all" baseline="0">
          <a:solidFill>
            <a:schemeClr val="tx1"/>
          </a:solidFill>
          <a:effectLst/>
          <a:latin typeface="+mn-lt"/>
          <a:ea typeface="+mn-ea"/>
          <a:cs typeface="+mn-cs"/>
        </a:defRPr>
      </a:lvl3pPr>
      <a:lvl4pPr marL="5760720" indent="-822960" algn="l" defTabSz="3291840" rtl="0" eaLnBrk="1" latinLnBrk="0" hangingPunct="1">
        <a:lnSpc>
          <a:spcPct val="120000"/>
        </a:lnSpc>
        <a:spcBef>
          <a:spcPts val="1800"/>
        </a:spcBef>
        <a:buClr>
          <a:schemeClr val="tx1"/>
        </a:buClr>
        <a:buFont typeface="Arial" panose="020B0604020202020204" pitchFamily="34" charset="0"/>
        <a:buChar char="•"/>
        <a:defRPr sz="5040" kern="1200" cap="all" baseline="0">
          <a:solidFill>
            <a:schemeClr val="tx1"/>
          </a:solidFill>
          <a:effectLst/>
          <a:latin typeface="+mn-lt"/>
          <a:ea typeface="+mn-ea"/>
          <a:cs typeface="+mn-cs"/>
        </a:defRPr>
      </a:lvl4pPr>
      <a:lvl5pPr marL="7406640" indent="-822960" algn="l" defTabSz="3291840" rtl="0" eaLnBrk="1" latinLnBrk="0" hangingPunct="1">
        <a:lnSpc>
          <a:spcPct val="120000"/>
        </a:lnSpc>
        <a:spcBef>
          <a:spcPts val="1800"/>
        </a:spcBef>
        <a:buClr>
          <a:schemeClr val="tx1"/>
        </a:buClr>
        <a:buFont typeface="Arial" panose="020B0604020202020204" pitchFamily="34" charset="0"/>
        <a:buChar char="•"/>
        <a:defRPr sz="5040" kern="1200" cap="all" baseline="0">
          <a:solidFill>
            <a:schemeClr val="tx1"/>
          </a:solidFill>
          <a:effectLst/>
          <a:latin typeface="+mn-lt"/>
          <a:ea typeface="+mn-ea"/>
          <a:cs typeface="+mn-cs"/>
        </a:defRPr>
      </a:lvl5pPr>
      <a:lvl6pPr marL="9052560" indent="-822960" algn="l" defTabSz="3291840" rtl="0" eaLnBrk="1" latinLnBrk="0" hangingPunct="1">
        <a:lnSpc>
          <a:spcPct val="120000"/>
        </a:lnSpc>
        <a:spcBef>
          <a:spcPts val="1800"/>
        </a:spcBef>
        <a:buClr>
          <a:schemeClr val="tx1"/>
        </a:buClr>
        <a:buFont typeface="Arial" panose="020B0604020202020204" pitchFamily="34" charset="0"/>
        <a:buChar char="•"/>
        <a:defRPr sz="5040" kern="1200" cap="all" baseline="0">
          <a:solidFill>
            <a:schemeClr val="tx1"/>
          </a:solidFill>
          <a:effectLst/>
          <a:latin typeface="+mn-lt"/>
          <a:ea typeface="+mn-ea"/>
          <a:cs typeface="+mn-cs"/>
        </a:defRPr>
      </a:lvl6pPr>
      <a:lvl7pPr marL="10698480" indent="-822960" algn="l" defTabSz="3291840" rtl="0" eaLnBrk="1" latinLnBrk="0" hangingPunct="1">
        <a:lnSpc>
          <a:spcPct val="120000"/>
        </a:lnSpc>
        <a:spcBef>
          <a:spcPts val="1800"/>
        </a:spcBef>
        <a:buClr>
          <a:schemeClr val="tx1"/>
        </a:buClr>
        <a:buFont typeface="Arial" panose="020B0604020202020204" pitchFamily="34" charset="0"/>
        <a:buChar char="•"/>
        <a:defRPr sz="5040" kern="1200" cap="all" baseline="0">
          <a:solidFill>
            <a:schemeClr val="tx1"/>
          </a:solidFill>
          <a:effectLst/>
          <a:latin typeface="+mn-lt"/>
          <a:ea typeface="+mn-ea"/>
          <a:cs typeface="+mn-cs"/>
        </a:defRPr>
      </a:lvl7pPr>
      <a:lvl8pPr marL="12344400" indent="-822960" algn="l" defTabSz="3291840" rtl="0" eaLnBrk="1" latinLnBrk="0" hangingPunct="1">
        <a:lnSpc>
          <a:spcPct val="120000"/>
        </a:lnSpc>
        <a:spcBef>
          <a:spcPts val="1800"/>
        </a:spcBef>
        <a:buClr>
          <a:schemeClr val="tx1"/>
        </a:buClr>
        <a:buFont typeface="Arial" panose="020B0604020202020204" pitchFamily="34" charset="0"/>
        <a:buChar char="•"/>
        <a:defRPr sz="5040" kern="1200" cap="all" baseline="0">
          <a:solidFill>
            <a:schemeClr val="tx1"/>
          </a:solidFill>
          <a:effectLst/>
          <a:latin typeface="+mn-lt"/>
          <a:ea typeface="+mn-ea"/>
          <a:cs typeface="+mn-cs"/>
        </a:defRPr>
      </a:lvl8pPr>
      <a:lvl9pPr marL="13990320" indent="-822960" algn="l" defTabSz="3291840" rtl="0" eaLnBrk="1" latinLnBrk="0" hangingPunct="1">
        <a:lnSpc>
          <a:spcPct val="120000"/>
        </a:lnSpc>
        <a:spcBef>
          <a:spcPts val="1800"/>
        </a:spcBef>
        <a:buClr>
          <a:schemeClr val="tx1"/>
        </a:buClr>
        <a:buFont typeface="Arial" panose="020B0604020202020204" pitchFamily="34" charset="0"/>
        <a:buChar char="•"/>
        <a:defRPr sz="5040" kern="1200" cap="all" baseline="0">
          <a:solidFill>
            <a:schemeClr val="tx1"/>
          </a:solidFill>
          <a:effectLst/>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8.xml"/><Relationship Id="rId5" Type="http://schemas.openxmlformats.org/officeDocument/2006/relationships/hyperlink" Target="https://urldefense.com/v3/__https:/www.countyhealthrankings.org/about-us__;!!KGfBWX4!uCA3W5pN9b_z0cwmindw5AQ9ZE4sNtq1h8f81EFAGhKZ4GNLNlegJk0hok6spEF8LzkqiCkEYugnqNAtKV9LV_htERcb$" TargetMode="Externa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object 4"/>
          <p:cNvSpPr/>
          <p:nvPr/>
        </p:nvSpPr>
        <p:spPr>
          <a:xfrm>
            <a:off x="17608623" y="3193781"/>
            <a:ext cx="45719" cy="17242264"/>
          </a:xfrm>
          <a:custGeom>
            <a:avLst/>
            <a:gdLst/>
            <a:ahLst/>
            <a:cxnLst/>
            <a:rect l="l" t="t" r="r" b="b"/>
            <a:pathLst>
              <a:path h="9813290">
                <a:moveTo>
                  <a:pt x="0" y="0"/>
                </a:moveTo>
                <a:lnTo>
                  <a:pt x="0" y="9812951"/>
                </a:lnTo>
              </a:path>
            </a:pathLst>
          </a:custGeom>
          <a:ln w="4898">
            <a:solidFill>
              <a:srgbClr val="231F20"/>
            </a:solidFill>
          </a:ln>
        </p:spPr>
        <p:txBody>
          <a:bodyPr wrap="square" lIns="0" tIns="0" rIns="0" bIns="0" rtlCol="0"/>
          <a:lstStyle/>
          <a:p>
            <a:endParaRPr sz="5987"/>
          </a:p>
        </p:txBody>
      </p:sp>
      <p:sp>
        <p:nvSpPr>
          <p:cNvPr id="88" name="object 5"/>
          <p:cNvSpPr/>
          <p:nvPr/>
        </p:nvSpPr>
        <p:spPr>
          <a:xfrm>
            <a:off x="8696095" y="3200139"/>
            <a:ext cx="45719" cy="17256050"/>
          </a:xfrm>
          <a:custGeom>
            <a:avLst/>
            <a:gdLst/>
            <a:ahLst/>
            <a:cxnLst/>
            <a:rect l="l" t="t" r="r" b="b"/>
            <a:pathLst>
              <a:path h="9813290">
                <a:moveTo>
                  <a:pt x="0" y="0"/>
                </a:moveTo>
                <a:lnTo>
                  <a:pt x="0" y="9812951"/>
                </a:lnTo>
              </a:path>
            </a:pathLst>
          </a:custGeom>
          <a:ln w="4898">
            <a:solidFill>
              <a:srgbClr val="231F20"/>
            </a:solidFill>
          </a:ln>
        </p:spPr>
        <p:txBody>
          <a:bodyPr wrap="square" lIns="0" tIns="0" rIns="0" bIns="0" rtlCol="0"/>
          <a:lstStyle/>
          <a:p>
            <a:endParaRPr sz="5987"/>
          </a:p>
        </p:txBody>
      </p:sp>
      <p:sp>
        <p:nvSpPr>
          <p:cNvPr id="89" name="object 6"/>
          <p:cNvSpPr/>
          <p:nvPr/>
        </p:nvSpPr>
        <p:spPr>
          <a:xfrm>
            <a:off x="26679295" y="3225023"/>
            <a:ext cx="45719" cy="17242264"/>
          </a:xfrm>
          <a:custGeom>
            <a:avLst/>
            <a:gdLst/>
            <a:ahLst/>
            <a:cxnLst/>
            <a:rect l="l" t="t" r="r" b="b"/>
            <a:pathLst>
              <a:path h="9813290">
                <a:moveTo>
                  <a:pt x="0" y="0"/>
                </a:moveTo>
                <a:lnTo>
                  <a:pt x="0" y="9812951"/>
                </a:lnTo>
              </a:path>
            </a:pathLst>
          </a:custGeom>
          <a:ln w="4898">
            <a:solidFill>
              <a:srgbClr val="231F20"/>
            </a:solidFill>
          </a:ln>
        </p:spPr>
        <p:txBody>
          <a:bodyPr wrap="square" lIns="0" tIns="0" rIns="0" bIns="0" rtlCol="0"/>
          <a:lstStyle/>
          <a:p>
            <a:endParaRPr sz="5987"/>
          </a:p>
        </p:txBody>
      </p:sp>
      <p:sp>
        <p:nvSpPr>
          <p:cNvPr id="93" name="object 2"/>
          <p:cNvSpPr txBox="1">
            <a:spLocks noGrp="1"/>
          </p:cNvSpPr>
          <p:nvPr>
            <p:ph type="title"/>
          </p:nvPr>
        </p:nvSpPr>
        <p:spPr>
          <a:xfrm>
            <a:off x="547350" y="415332"/>
            <a:ext cx="29032377" cy="1362259"/>
          </a:xfrm>
          <a:prstGeom prst="rect">
            <a:avLst/>
          </a:prstGeom>
          <a:effectLst>
            <a:softEdge rad="127000"/>
          </a:effectLst>
        </p:spPr>
        <p:txBody>
          <a:bodyPr vert="horz" wrap="square" lIns="0" tIns="32348" rIns="0" bIns="0" rtlCol="0">
            <a:spAutoFit/>
          </a:bodyPr>
          <a:lstStyle/>
          <a:p>
            <a:pPr marL="23105">
              <a:spcBef>
                <a:spcPts val="255"/>
              </a:spcBef>
            </a:pPr>
            <a:r>
              <a:rPr lang="en-US" sz="9600" b="1" dirty="0">
                <a:solidFill>
                  <a:schemeClr val="tx1"/>
                </a:solidFill>
              </a:rPr>
              <a:t>Analyzing County Health Rankings Dataset </a:t>
            </a:r>
            <a:endParaRPr sz="9600" b="1" u="sng" spc="36" dirty="0">
              <a:solidFill>
                <a:schemeClr val="tx1"/>
              </a:solidFill>
              <a:latin typeface="Arial Black" panose="020B0A04020102020204" pitchFamily="34" charset="0"/>
              <a:ea typeface="Verdana" panose="020B0604030504040204" pitchFamily="34" charset="0"/>
            </a:endParaRPr>
          </a:p>
        </p:txBody>
      </p:sp>
      <p:sp>
        <p:nvSpPr>
          <p:cNvPr id="95" name="object 4"/>
          <p:cNvSpPr/>
          <p:nvPr/>
        </p:nvSpPr>
        <p:spPr>
          <a:xfrm flipH="1">
            <a:off x="17468392" y="3193781"/>
            <a:ext cx="140232" cy="17242264"/>
          </a:xfrm>
          <a:custGeom>
            <a:avLst/>
            <a:gdLst/>
            <a:ahLst/>
            <a:cxnLst/>
            <a:rect l="l" t="t" r="r" b="b"/>
            <a:pathLst>
              <a:path h="9813290">
                <a:moveTo>
                  <a:pt x="0" y="0"/>
                </a:moveTo>
                <a:lnTo>
                  <a:pt x="0" y="9812951"/>
                </a:lnTo>
              </a:path>
            </a:pathLst>
          </a:custGeom>
          <a:ln w="4898">
            <a:solidFill>
              <a:srgbClr val="002F6C"/>
            </a:solidFill>
          </a:ln>
        </p:spPr>
        <p:txBody>
          <a:bodyPr wrap="square" lIns="0" tIns="0" rIns="0" bIns="0" rtlCol="0"/>
          <a:lstStyle/>
          <a:p>
            <a:endParaRPr sz="5987"/>
          </a:p>
        </p:txBody>
      </p:sp>
      <p:sp>
        <p:nvSpPr>
          <p:cNvPr id="96" name="object 5"/>
          <p:cNvSpPr/>
          <p:nvPr/>
        </p:nvSpPr>
        <p:spPr>
          <a:xfrm flipH="1">
            <a:off x="8593688" y="3200139"/>
            <a:ext cx="102408" cy="17256050"/>
          </a:xfrm>
          <a:custGeom>
            <a:avLst/>
            <a:gdLst/>
            <a:ahLst/>
            <a:cxnLst/>
            <a:rect l="l" t="t" r="r" b="b"/>
            <a:pathLst>
              <a:path h="9813290">
                <a:moveTo>
                  <a:pt x="0" y="0"/>
                </a:moveTo>
                <a:lnTo>
                  <a:pt x="0" y="9812951"/>
                </a:lnTo>
              </a:path>
            </a:pathLst>
          </a:custGeom>
          <a:ln w="4898">
            <a:solidFill>
              <a:srgbClr val="002F6C"/>
            </a:solidFill>
          </a:ln>
        </p:spPr>
        <p:txBody>
          <a:bodyPr wrap="square" lIns="0" tIns="0" rIns="0" bIns="0" rtlCol="0"/>
          <a:lstStyle/>
          <a:p>
            <a:endParaRPr sz="5987"/>
          </a:p>
        </p:txBody>
      </p:sp>
      <p:sp>
        <p:nvSpPr>
          <p:cNvPr id="97" name="object 6"/>
          <p:cNvSpPr/>
          <p:nvPr/>
        </p:nvSpPr>
        <p:spPr>
          <a:xfrm flipH="1">
            <a:off x="26627647" y="3225023"/>
            <a:ext cx="51649" cy="17242264"/>
          </a:xfrm>
          <a:custGeom>
            <a:avLst/>
            <a:gdLst/>
            <a:ahLst/>
            <a:cxnLst/>
            <a:rect l="l" t="t" r="r" b="b"/>
            <a:pathLst>
              <a:path h="9813290">
                <a:moveTo>
                  <a:pt x="0" y="0"/>
                </a:moveTo>
                <a:lnTo>
                  <a:pt x="0" y="9812951"/>
                </a:lnTo>
              </a:path>
            </a:pathLst>
          </a:custGeom>
          <a:ln w="4898">
            <a:solidFill>
              <a:srgbClr val="002F6C"/>
            </a:solidFill>
          </a:ln>
        </p:spPr>
        <p:txBody>
          <a:bodyPr wrap="square" lIns="0" tIns="0" rIns="0" bIns="0" rtlCol="0"/>
          <a:lstStyle/>
          <a:p>
            <a:endParaRPr sz="5987"/>
          </a:p>
        </p:txBody>
      </p:sp>
      <p:sp>
        <p:nvSpPr>
          <p:cNvPr id="99" name="object 8"/>
          <p:cNvSpPr txBox="1"/>
          <p:nvPr/>
        </p:nvSpPr>
        <p:spPr>
          <a:xfrm>
            <a:off x="18013308" y="3040999"/>
            <a:ext cx="8277144" cy="736078"/>
          </a:xfrm>
          <a:prstGeom prst="rect">
            <a:avLst/>
          </a:prstGeom>
        </p:spPr>
        <p:txBody>
          <a:bodyPr vert="horz" wrap="square" lIns="0" tIns="21950" rIns="0" bIns="0" rtlCol="0">
            <a:spAutoFit/>
          </a:bodyPr>
          <a:lstStyle/>
          <a:p>
            <a:pPr marL="23105">
              <a:spcBef>
                <a:spcPts val="173"/>
              </a:spcBef>
            </a:pPr>
            <a:r>
              <a:rPr lang="en-US" sz="4639" spc="-18" dirty="0">
                <a:latin typeface="+mj-lt"/>
                <a:cs typeface="Century Gothic"/>
              </a:rPr>
              <a:t>RESULTS / CONCLUSIONS</a:t>
            </a:r>
            <a:endParaRPr sz="4639" dirty="0">
              <a:latin typeface="+mj-lt"/>
              <a:cs typeface="Century Gothic"/>
            </a:endParaRPr>
          </a:p>
        </p:txBody>
      </p:sp>
      <p:sp>
        <p:nvSpPr>
          <p:cNvPr id="105" name="object 17"/>
          <p:cNvSpPr txBox="1"/>
          <p:nvPr/>
        </p:nvSpPr>
        <p:spPr>
          <a:xfrm>
            <a:off x="9273118" y="4460755"/>
            <a:ext cx="7665182" cy="16507841"/>
          </a:xfrm>
          <a:prstGeom prst="rect">
            <a:avLst/>
          </a:prstGeom>
          <a:solidFill>
            <a:schemeClr val="accent6">
              <a:lumMod val="40000"/>
              <a:lumOff val="60000"/>
            </a:schemeClr>
          </a:solidFill>
        </p:spPr>
        <p:txBody>
          <a:bodyPr vert="horz" wrap="square" lIns="0" tIns="94731" rIns="0" bIns="0" rtlCol="0">
            <a:spAutoFit/>
          </a:bodyPr>
          <a:lstStyle/>
          <a:p>
            <a:pPr marL="199859">
              <a:spcBef>
                <a:spcPts val="744"/>
              </a:spcBef>
            </a:pPr>
            <a:r>
              <a:rPr lang="en-US" sz="3150" b="1" u="sng" dirty="0">
                <a:solidFill>
                  <a:srgbClr val="231F20"/>
                </a:solidFill>
                <a:latin typeface="Century Gothic"/>
                <a:cs typeface="Century Gothic"/>
              </a:rPr>
              <a:t>DATASET</a:t>
            </a:r>
            <a:endParaRPr sz="3150" u="sng" dirty="0">
              <a:latin typeface="Century Gothic"/>
              <a:cs typeface="Century Gothic"/>
            </a:endParaRPr>
          </a:p>
          <a:p>
            <a:pPr marL="494449" indent="-295745">
              <a:spcBef>
                <a:spcPts val="1201"/>
              </a:spcBef>
              <a:buClr>
                <a:srgbClr val="231F20"/>
              </a:buClr>
              <a:buChar char="&gt;"/>
              <a:tabLst>
                <a:tab pos="495605" algn="l"/>
              </a:tabLst>
            </a:pPr>
            <a:r>
              <a:rPr sz="3150" spc="-9" dirty="0">
                <a:latin typeface="Century Gothic"/>
                <a:cs typeface="Century Gothic"/>
              </a:rPr>
              <a:t>2</a:t>
            </a:r>
            <a:r>
              <a:rPr lang="en-US" sz="3150" spc="-9" dirty="0">
                <a:latin typeface="Century Gothic"/>
                <a:cs typeface="Century Gothic"/>
              </a:rPr>
              <a:t>022 County Health Rankings Data</a:t>
            </a:r>
          </a:p>
          <a:p>
            <a:pPr marL="198704">
              <a:spcBef>
                <a:spcPts val="1201"/>
              </a:spcBef>
              <a:buClr>
                <a:srgbClr val="231F20"/>
              </a:buClr>
              <a:tabLst>
                <a:tab pos="495605" algn="l"/>
              </a:tabLst>
            </a:pPr>
            <a:r>
              <a:rPr lang="en-US" sz="3150" b="1" u="sng" dirty="0">
                <a:latin typeface="Century Gothic"/>
                <a:cs typeface="Century Gothic"/>
              </a:rPr>
              <a:t>DESCRIPTION</a:t>
            </a:r>
          </a:p>
          <a:p>
            <a:pPr marL="198704">
              <a:spcBef>
                <a:spcPts val="1201"/>
              </a:spcBef>
              <a:buClr>
                <a:srgbClr val="231F20"/>
              </a:buClr>
              <a:tabLst>
                <a:tab pos="495605" algn="l"/>
              </a:tabLst>
            </a:pPr>
            <a:r>
              <a:rPr lang="en-US" sz="3150" dirty="0">
                <a:latin typeface="Century Gothic"/>
                <a:cs typeface="Century Gothic"/>
              </a:rPr>
              <a:t>&gt; Isolate specific categories from the in order to analyze and reveal any connections  </a:t>
            </a:r>
            <a:endParaRPr sz="3150" dirty="0">
              <a:latin typeface="Century Gothic"/>
              <a:cs typeface="Century Gothic"/>
            </a:endParaRPr>
          </a:p>
          <a:p>
            <a:pPr marL="199859">
              <a:spcBef>
                <a:spcPts val="1219"/>
              </a:spcBef>
            </a:pPr>
            <a:r>
              <a:rPr lang="en-US" sz="3150" b="1" u="sng" spc="-9" dirty="0">
                <a:solidFill>
                  <a:srgbClr val="231F20"/>
                </a:solidFill>
                <a:latin typeface="Century Gothic"/>
                <a:cs typeface="Century Gothic"/>
              </a:rPr>
              <a:t>POSED QUESTIONS</a:t>
            </a:r>
          </a:p>
          <a:p>
            <a:pPr marL="199859">
              <a:spcBef>
                <a:spcPts val="1219"/>
              </a:spcBef>
            </a:pPr>
            <a:r>
              <a:rPr lang="en-US" sz="3150" b="1" dirty="0">
                <a:latin typeface="Century Gothic"/>
                <a:cs typeface="Century Gothic"/>
              </a:rPr>
              <a:t>Q1:</a:t>
            </a:r>
            <a:r>
              <a:rPr lang="en-US" sz="3150" dirty="0">
                <a:latin typeface="Century Gothic"/>
                <a:cs typeface="Century Gothic"/>
              </a:rPr>
              <a:t> Is there a connection between areas that have higher broadband access and suicide rates or an increased amount of poor mental health days?</a:t>
            </a:r>
          </a:p>
          <a:p>
            <a:pPr marL="199859">
              <a:spcBef>
                <a:spcPts val="1219"/>
              </a:spcBef>
            </a:pPr>
            <a:r>
              <a:rPr lang="en-US" sz="3150" b="1" dirty="0">
                <a:latin typeface="Century Gothic"/>
                <a:cs typeface="Century Gothic"/>
              </a:rPr>
              <a:t>Q2: </a:t>
            </a:r>
            <a:r>
              <a:rPr lang="en-US" sz="3150" dirty="0">
                <a:latin typeface="Century Gothic"/>
                <a:cs typeface="Century Gothic"/>
              </a:rPr>
              <a:t>Is there a connection between communities that have a higher number of single-parent households and the amount of teen pregnancy and or juvenile arrests?</a:t>
            </a:r>
          </a:p>
          <a:p>
            <a:pPr marL="199859">
              <a:spcBef>
                <a:spcPts val="1219"/>
              </a:spcBef>
            </a:pPr>
            <a:r>
              <a:rPr lang="en-US" sz="3150" b="1" dirty="0">
                <a:latin typeface="Century Gothic"/>
                <a:cs typeface="Century Gothic"/>
              </a:rPr>
              <a:t>Q3:</a:t>
            </a:r>
            <a:r>
              <a:rPr lang="en-US" sz="3150" dirty="0">
                <a:latin typeface="Century Gothic"/>
                <a:cs typeface="Century Gothic"/>
              </a:rPr>
              <a:t> Is there connections between areas that have higher rates of insufficient sleep and lower graduation rate/ Disconnected youth?</a:t>
            </a:r>
          </a:p>
          <a:p>
            <a:pPr marL="199859">
              <a:spcBef>
                <a:spcPts val="1219"/>
              </a:spcBef>
            </a:pPr>
            <a:r>
              <a:rPr lang="en-US" sz="3150" b="1" dirty="0">
                <a:latin typeface="Century Gothic"/>
                <a:cs typeface="Century Gothic"/>
              </a:rPr>
              <a:t>Q4:</a:t>
            </a:r>
            <a:r>
              <a:rPr lang="en-US" sz="3150" dirty="0">
                <a:latin typeface="Century Gothic"/>
                <a:cs typeface="Century Gothic"/>
              </a:rPr>
              <a:t> Can a connection be made between the area with a higher number of physically inactive days and the limited access to healthy foods/ frequent physical distress?</a:t>
            </a:r>
          </a:p>
          <a:p>
            <a:pPr marL="199859">
              <a:spcBef>
                <a:spcPts val="1219"/>
              </a:spcBef>
            </a:pPr>
            <a:r>
              <a:rPr lang="en-US" sz="3150" b="1" dirty="0">
                <a:latin typeface="Century Gothic"/>
                <a:cs typeface="Century Gothic"/>
              </a:rPr>
              <a:t>Q5: </a:t>
            </a:r>
            <a:r>
              <a:rPr lang="en-US" sz="3150" dirty="0">
                <a:latin typeface="Century Gothic"/>
                <a:cs typeface="Century Gothic"/>
              </a:rPr>
              <a:t>Are there any connections between higher suicide rates and the areas that score lower for home ownership?</a:t>
            </a:r>
            <a:endParaRPr sz="3150" dirty="0">
              <a:latin typeface="Century Gothic"/>
              <a:cs typeface="Century Gothic"/>
            </a:endParaRPr>
          </a:p>
        </p:txBody>
      </p:sp>
      <p:sp>
        <p:nvSpPr>
          <p:cNvPr id="106" name="object 18"/>
          <p:cNvSpPr txBox="1"/>
          <p:nvPr/>
        </p:nvSpPr>
        <p:spPr>
          <a:xfrm>
            <a:off x="614254" y="4459917"/>
            <a:ext cx="7454185" cy="15481408"/>
          </a:xfrm>
          <a:prstGeom prst="rect">
            <a:avLst/>
          </a:prstGeom>
          <a:solidFill>
            <a:schemeClr val="accent6">
              <a:lumMod val="40000"/>
              <a:lumOff val="60000"/>
            </a:schemeClr>
          </a:solidFill>
        </p:spPr>
        <p:txBody>
          <a:bodyPr vert="horz" wrap="square" lIns="0" tIns="23105" rIns="0" bIns="0" rtlCol="0">
            <a:spAutoFit/>
          </a:bodyPr>
          <a:lstStyle/>
          <a:p>
            <a:pPr marL="23105">
              <a:spcBef>
                <a:spcPts val="528"/>
              </a:spcBef>
            </a:pPr>
            <a:r>
              <a:rPr lang="en-US" sz="3200" dirty="0">
                <a:latin typeface="Century Gothic"/>
                <a:cs typeface="Century Gothic"/>
              </a:rPr>
              <a:t>This project used the county health rankings dataset for 2022 as the primary data source to investigate several potential correlations between various socioeconomic factors and important health and social outcomes. The research method involved isolating the relevant information and drawing conclusions based on the findings. Overall, this project highlights the complex relationships between socio-economic factors and health outcomes and underscores the importance of continued research in this field. The project employs data analysis techniques such as correlation analysis and visualization to draw insights from the dataset. The motivation and purpose for this project is to highlight the issues and external</a:t>
            </a:r>
          </a:p>
          <a:p>
            <a:pPr marL="23105">
              <a:spcBef>
                <a:spcPts val="528"/>
              </a:spcBef>
            </a:pPr>
            <a:r>
              <a:rPr lang="en-US" sz="3200" dirty="0">
                <a:latin typeface="Century Gothic"/>
                <a:cs typeface="Century Gothic"/>
              </a:rPr>
              <a:t>factors that impact people’s mental and physical health which ultimately</a:t>
            </a:r>
          </a:p>
          <a:p>
            <a:pPr marL="23105">
              <a:spcBef>
                <a:spcPts val="528"/>
              </a:spcBef>
            </a:pPr>
            <a:r>
              <a:rPr lang="en-US" sz="3200" dirty="0">
                <a:latin typeface="Century Gothic"/>
                <a:cs typeface="Century Gothic"/>
              </a:rPr>
              <a:t>determines the quality of one’s life. This project will example opportunities to</a:t>
            </a:r>
          </a:p>
          <a:p>
            <a:pPr marL="23105">
              <a:spcBef>
                <a:spcPts val="528"/>
              </a:spcBef>
            </a:pPr>
            <a:r>
              <a:rPr lang="en-US" sz="3200" dirty="0">
                <a:latin typeface="Century Gothic"/>
                <a:cs typeface="Century Gothic"/>
              </a:rPr>
              <a:t>improve disparities by identifying social, racial, demographic factors that impact and predict quality of mental and physical health.</a:t>
            </a:r>
            <a:endParaRPr sz="3200" dirty="0">
              <a:latin typeface="Century Gothic"/>
              <a:cs typeface="Century Gothic"/>
            </a:endParaRPr>
          </a:p>
        </p:txBody>
      </p:sp>
      <p:sp>
        <p:nvSpPr>
          <p:cNvPr id="107" name="object 19"/>
          <p:cNvSpPr txBox="1"/>
          <p:nvPr/>
        </p:nvSpPr>
        <p:spPr>
          <a:xfrm>
            <a:off x="614254" y="1714278"/>
            <a:ext cx="31689375" cy="554169"/>
          </a:xfrm>
          <a:prstGeom prst="rect">
            <a:avLst/>
          </a:prstGeom>
        </p:spPr>
        <p:txBody>
          <a:bodyPr vert="horz" wrap="square" lIns="0" tIns="21950" rIns="0" bIns="0" rtlCol="0">
            <a:spAutoFit/>
          </a:bodyPr>
          <a:lstStyle/>
          <a:p>
            <a:pPr marL="23105">
              <a:spcBef>
                <a:spcPts val="173"/>
              </a:spcBef>
            </a:pPr>
            <a:r>
              <a:rPr lang="en-US" sz="3457" spc="-9" dirty="0">
                <a:latin typeface="Century Gothic"/>
                <a:cs typeface="Century Gothic"/>
              </a:rPr>
              <a:t>Alexander </a:t>
            </a:r>
            <a:r>
              <a:rPr lang="en-US" sz="3457" spc="-9" dirty="0" err="1">
                <a:latin typeface="Century Gothic"/>
                <a:cs typeface="Century Gothic"/>
              </a:rPr>
              <a:t>Hasmuller</a:t>
            </a:r>
            <a:r>
              <a:rPr lang="en-US" sz="3457" spc="-9" dirty="0">
                <a:latin typeface="Century Gothic"/>
                <a:cs typeface="Century Gothic"/>
              </a:rPr>
              <a:t> </a:t>
            </a:r>
            <a:r>
              <a:rPr sz="3457" spc="-9" dirty="0">
                <a:latin typeface="Century Gothic"/>
                <a:cs typeface="Century Gothic"/>
              </a:rPr>
              <a:t>|</a:t>
            </a:r>
            <a:r>
              <a:rPr lang="en-US" sz="3457" spc="-9" dirty="0">
                <a:latin typeface="Century Gothic"/>
                <a:cs typeface="Century Gothic"/>
              </a:rPr>
              <a:t> Hayden Schindler |</a:t>
            </a:r>
            <a:r>
              <a:rPr sz="3457" spc="27" dirty="0">
                <a:latin typeface="Century Gothic"/>
                <a:cs typeface="Century Gothic"/>
              </a:rPr>
              <a:t> </a:t>
            </a:r>
            <a:r>
              <a:rPr lang="en-US" sz="3457" spc="-9" dirty="0">
                <a:latin typeface="Century Gothic"/>
                <a:cs typeface="Century Gothic"/>
              </a:rPr>
              <a:t>Advisor:</a:t>
            </a:r>
            <a:r>
              <a:rPr sz="3457" spc="27" dirty="0">
                <a:latin typeface="Century Gothic"/>
                <a:cs typeface="Century Gothic"/>
              </a:rPr>
              <a:t> </a:t>
            </a:r>
            <a:r>
              <a:rPr sz="3457" spc="-9" dirty="0">
                <a:latin typeface="Century Gothic"/>
                <a:cs typeface="Century Gothic"/>
              </a:rPr>
              <a:t>Dr.</a:t>
            </a:r>
            <a:r>
              <a:rPr sz="3457" spc="18" dirty="0">
                <a:latin typeface="Century Gothic"/>
                <a:cs typeface="Century Gothic"/>
              </a:rPr>
              <a:t> </a:t>
            </a:r>
            <a:r>
              <a:rPr sz="3457" spc="-18" dirty="0">
                <a:latin typeface="Century Gothic"/>
                <a:cs typeface="Century Gothic"/>
              </a:rPr>
              <a:t>Erdoğan</a:t>
            </a:r>
            <a:r>
              <a:rPr sz="3457" spc="18" dirty="0">
                <a:latin typeface="Century Gothic"/>
                <a:cs typeface="Century Gothic"/>
              </a:rPr>
              <a:t> </a:t>
            </a:r>
            <a:r>
              <a:rPr sz="3457" spc="-18" dirty="0">
                <a:latin typeface="Century Gothic"/>
                <a:cs typeface="Century Gothic"/>
              </a:rPr>
              <a:t>Doğdu</a:t>
            </a:r>
            <a:r>
              <a:rPr sz="3457" spc="18" dirty="0">
                <a:latin typeface="Century Gothic"/>
                <a:cs typeface="Century Gothic"/>
              </a:rPr>
              <a:t> </a:t>
            </a:r>
            <a:r>
              <a:rPr sz="3457" spc="-9" dirty="0">
                <a:latin typeface="Century Gothic"/>
                <a:cs typeface="Century Gothic"/>
              </a:rPr>
              <a:t>|</a:t>
            </a:r>
            <a:r>
              <a:rPr sz="3457" spc="27" dirty="0">
                <a:latin typeface="Century Gothic"/>
                <a:cs typeface="Century Gothic"/>
              </a:rPr>
              <a:t> </a:t>
            </a:r>
            <a:r>
              <a:rPr sz="3457" spc="-9" dirty="0">
                <a:latin typeface="Century Gothic"/>
                <a:cs typeface="Century Gothic"/>
              </a:rPr>
              <a:t>Angelo</a:t>
            </a:r>
            <a:r>
              <a:rPr sz="3457" spc="27" dirty="0">
                <a:latin typeface="Century Gothic"/>
                <a:cs typeface="Century Gothic"/>
              </a:rPr>
              <a:t> </a:t>
            </a:r>
            <a:r>
              <a:rPr sz="3457" spc="-18" dirty="0">
                <a:latin typeface="Century Gothic"/>
                <a:cs typeface="Century Gothic"/>
              </a:rPr>
              <a:t>State</a:t>
            </a:r>
            <a:r>
              <a:rPr sz="3457" spc="18" dirty="0">
                <a:latin typeface="Century Gothic"/>
                <a:cs typeface="Century Gothic"/>
              </a:rPr>
              <a:t> </a:t>
            </a:r>
            <a:r>
              <a:rPr sz="3457" spc="-9" dirty="0">
                <a:latin typeface="Century Gothic"/>
                <a:cs typeface="Century Gothic"/>
              </a:rPr>
              <a:t>University</a:t>
            </a:r>
            <a:r>
              <a:rPr lang="en-US" sz="3457" spc="27" dirty="0">
                <a:latin typeface="Century Gothic"/>
                <a:cs typeface="Century Gothic"/>
              </a:rPr>
              <a:t>, Department of </a:t>
            </a:r>
            <a:r>
              <a:rPr sz="3457" spc="-9" dirty="0">
                <a:latin typeface="Century Gothic"/>
                <a:cs typeface="Century Gothic"/>
              </a:rPr>
              <a:t>Computer</a:t>
            </a:r>
            <a:r>
              <a:rPr lang="en-US" sz="3457" spc="18" dirty="0">
                <a:latin typeface="Century Gothic"/>
                <a:cs typeface="Century Gothic"/>
              </a:rPr>
              <a:t> Science</a:t>
            </a:r>
            <a:endParaRPr sz="3457" dirty="0">
              <a:latin typeface="Century Gothic"/>
              <a:cs typeface="Century Gothic"/>
            </a:endParaRPr>
          </a:p>
        </p:txBody>
      </p:sp>
      <p:sp>
        <p:nvSpPr>
          <p:cNvPr id="119" name="object 34"/>
          <p:cNvSpPr txBox="1"/>
          <p:nvPr/>
        </p:nvSpPr>
        <p:spPr>
          <a:xfrm>
            <a:off x="27244351" y="4438379"/>
            <a:ext cx="8755053" cy="2715209"/>
          </a:xfrm>
          <a:prstGeom prst="rect">
            <a:avLst/>
          </a:prstGeom>
          <a:solidFill>
            <a:schemeClr val="accent6">
              <a:lumMod val="40000"/>
              <a:lumOff val="60000"/>
            </a:schemeClr>
          </a:solidFill>
        </p:spPr>
        <p:txBody>
          <a:bodyPr vert="horz" wrap="square" lIns="0" tIns="21950" rIns="0" bIns="0" rtlCol="0">
            <a:spAutoFit/>
          </a:bodyPr>
          <a:lstStyle/>
          <a:p>
            <a:pPr marL="23105" marR="9242">
              <a:spcBef>
                <a:spcPts val="173"/>
              </a:spcBef>
            </a:pPr>
            <a:r>
              <a:rPr lang="en-US" sz="2500" spc="-9" dirty="0">
                <a:solidFill>
                  <a:srgbClr val="231F20"/>
                </a:solidFill>
                <a:latin typeface="Century Gothic"/>
                <a:cs typeface="Century Gothic"/>
              </a:rPr>
              <a:t>Perhaps the most </a:t>
            </a:r>
            <a:r>
              <a:rPr lang="en-US" sz="2500" spc="-18" dirty="0">
                <a:solidFill>
                  <a:srgbClr val="231F20"/>
                </a:solidFill>
                <a:latin typeface="Century Gothic"/>
                <a:cs typeface="Century Gothic"/>
              </a:rPr>
              <a:t>significant</a:t>
            </a:r>
            <a:r>
              <a:rPr lang="en-US" sz="2500" dirty="0">
                <a:solidFill>
                  <a:srgbClr val="231F20"/>
                </a:solidFill>
                <a:latin typeface="Century Gothic"/>
                <a:cs typeface="Century Gothic"/>
              </a:rPr>
              <a:t> </a:t>
            </a:r>
            <a:r>
              <a:rPr lang="en-US" sz="2500" spc="-18" dirty="0">
                <a:solidFill>
                  <a:srgbClr val="231F20"/>
                </a:solidFill>
                <a:latin typeface="Century Gothic"/>
                <a:cs typeface="Century Gothic"/>
              </a:rPr>
              <a:t>finding</a:t>
            </a:r>
            <a:r>
              <a:rPr lang="en-US" sz="2500" spc="-9" dirty="0">
                <a:solidFill>
                  <a:srgbClr val="231F20"/>
                </a:solidFill>
                <a:latin typeface="Century Gothic"/>
                <a:cs typeface="Century Gothic"/>
              </a:rPr>
              <a:t> of this</a:t>
            </a:r>
            <a:r>
              <a:rPr lang="en-US" sz="2500" dirty="0">
                <a:solidFill>
                  <a:srgbClr val="231F20"/>
                </a:solidFill>
                <a:latin typeface="Century Gothic"/>
                <a:cs typeface="Century Gothic"/>
              </a:rPr>
              <a:t> </a:t>
            </a:r>
            <a:r>
              <a:rPr lang="en-US" sz="2500" spc="-9" dirty="0">
                <a:solidFill>
                  <a:srgbClr val="231F20"/>
                </a:solidFill>
                <a:latin typeface="Century Gothic"/>
                <a:cs typeface="Century Gothic"/>
              </a:rPr>
              <a:t>research is the connection between the percentage of frequent physical distress and the and the percentage of physical inactivity. Areas scoring in the range of 30-50% inactivity also scored in the range of 20-30% frequent physical distress, which are both high points for our scaling. Below are some visualizations of this connection.</a:t>
            </a:r>
            <a:endParaRPr lang="en-US" sz="2500" dirty="0">
              <a:latin typeface="Century Gothic"/>
              <a:cs typeface="Century Gothic"/>
            </a:endParaRPr>
          </a:p>
        </p:txBody>
      </p:sp>
      <p:sp>
        <p:nvSpPr>
          <p:cNvPr id="130" name="object 10"/>
          <p:cNvSpPr txBox="1"/>
          <p:nvPr/>
        </p:nvSpPr>
        <p:spPr>
          <a:xfrm>
            <a:off x="18223598" y="4544451"/>
            <a:ext cx="7661206" cy="15170927"/>
          </a:xfrm>
          <a:prstGeom prst="rect">
            <a:avLst/>
          </a:prstGeom>
          <a:solidFill>
            <a:schemeClr val="accent6">
              <a:lumMod val="40000"/>
              <a:lumOff val="60000"/>
            </a:schemeClr>
          </a:solidFill>
        </p:spPr>
        <p:txBody>
          <a:bodyPr vert="horz" wrap="square" lIns="0" tIns="21950" rIns="0" bIns="0" rtlCol="0">
            <a:spAutoFit/>
          </a:bodyPr>
          <a:lstStyle/>
          <a:p>
            <a:pPr marL="23105" marR="9242">
              <a:spcBef>
                <a:spcPts val="173"/>
              </a:spcBef>
              <a:tabLst>
                <a:tab pos="255311" algn="l"/>
              </a:tabLst>
            </a:pPr>
            <a:r>
              <a:rPr lang="en-US" sz="2320" b="1" dirty="0">
                <a:latin typeface="Century Gothic"/>
                <a:cs typeface="Century Gothic"/>
              </a:rPr>
              <a:t>Q1: </a:t>
            </a:r>
            <a:r>
              <a:rPr lang="en-US" sz="2320" dirty="0">
                <a:latin typeface="Century Gothic"/>
                <a:cs typeface="Century Gothic"/>
              </a:rPr>
              <a:t>Most states have 80% broadband access. So, when exploring for a correlation between suicide rates and the percentage of broadband access the amount of broadband access is too high to determine if that has an effect on the suicide rate. </a:t>
            </a:r>
          </a:p>
          <a:p>
            <a:pPr marL="23105" marR="9242">
              <a:spcBef>
                <a:spcPts val="173"/>
              </a:spcBef>
              <a:tabLst>
                <a:tab pos="255311" algn="l"/>
              </a:tabLst>
            </a:pPr>
            <a:r>
              <a:rPr lang="en-US" sz="2320" b="1" dirty="0">
                <a:latin typeface="Century Gothic"/>
                <a:cs typeface="Century Gothic"/>
              </a:rPr>
              <a:t>Q2: </a:t>
            </a:r>
            <a:r>
              <a:rPr lang="en-US" sz="2320" dirty="0">
                <a:latin typeface="Century Gothic"/>
                <a:cs typeface="Century Gothic"/>
              </a:rPr>
              <a:t>When searching for a connection between the amount of single parent households and the and the teen birth rate, there appears to be a connection. The top five states for teen birthrate also appear to have a high percentage of single parent households.</a:t>
            </a:r>
          </a:p>
          <a:p>
            <a:pPr marL="23105" marR="9242">
              <a:spcBef>
                <a:spcPts val="173"/>
              </a:spcBef>
              <a:tabLst>
                <a:tab pos="255311" algn="l"/>
              </a:tabLst>
            </a:pPr>
            <a:r>
              <a:rPr lang="en-US" sz="2320" b="1" dirty="0">
                <a:latin typeface="Century Gothic"/>
                <a:cs typeface="Century Gothic"/>
              </a:rPr>
              <a:t>Q3: </a:t>
            </a:r>
            <a:r>
              <a:rPr lang="en-US" sz="2320" dirty="0">
                <a:latin typeface="Century Gothic"/>
                <a:cs typeface="Century Gothic"/>
              </a:rPr>
              <a:t>It appears that there isn’t any direct correlation between the percentage of insufficient sleep and the high school graduation rate because the areas that reported the highest level of sleep inefficiency, also have the highest graduation rate in the country, but the graduation rate is high for majority of the country. That being said there does appear to be some correlation between sleep inefficiency and the percentage of disconnected youth. This can be seen in numerous counties in the states of New Mexico, Nevada, Oklahoma, Texas, Florida, and Michigan.</a:t>
            </a:r>
          </a:p>
          <a:p>
            <a:pPr marL="23105" marR="9242">
              <a:spcBef>
                <a:spcPts val="173"/>
              </a:spcBef>
              <a:tabLst>
                <a:tab pos="255311" algn="l"/>
              </a:tabLst>
            </a:pPr>
            <a:r>
              <a:rPr lang="en-US" sz="2320" b="1" dirty="0">
                <a:latin typeface="Century Gothic"/>
                <a:cs typeface="Century Gothic"/>
              </a:rPr>
              <a:t>Q4: </a:t>
            </a:r>
            <a:r>
              <a:rPr lang="en-US" sz="2320" dirty="0">
                <a:latin typeface="Century Gothic"/>
                <a:cs typeface="Century Gothic"/>
              </a:rPr>
              <a:t>There didn’t appear to be a correlation between access to healthy food and either of the two categories. but there did appear to be a direct correlation between the percentage of physically inactive people and the percentage of frequent physical distress. To the point where the maps look nearly identical. This is most prominently shown in the states of Texas, Mississippi, Oklahoma, Georgia, and West Virginia</a:t>
            </a:r>
            <a:r>
              <a:rPr lang="en-US" sz="2320" b="1" dirty="0">
                <a:latin typeface="Century Gothic"/>
                <a:cs typeface="Century Gothic"/>
              </a:rPr>
              <a:t>.</a:t>
            </a:r>
          </a:p>
          <a:p>
            <a:pPr marL="23105" marR="9242">
              <a:spcBef>
                <a:spcPts val="173"/>
              </a:spcBef>
              <a:tabLst>
                <a:tab pos="255311" algn="l"/>
              </a:tabLst>
            </a:pPr>
            <a:r>
              <a:rPr lang="en-US" sz="2320" b="1" dirty="0">
                <a:latin typeface="Century Gothic"/>
                <a:cs typeface="Century Gothic"/>
              </a:rPr>
              <a:t>Q5: </a:t>
            </a:r>
            <a:r>
              <a:rPr lang="en-US" sz="2320" dirty="0">
                <a:latin typeface="Century Gothic"/>
                <a:cs typeface="Century Gothic"/>
              </a:rPr>
              <a:t>Similar to question one, where it might be assumed that lower homeowner rate would lead to higher suicide rates, based on the bar graphs, it</a:t>
            </a:r>
          </a:p>
          <a:p>
            <a:pPr marL="23105" marR="9242">
              <a:spcBef>
                <a:spcPts val="173"/>
              </a:spcBef>
              <a:tabLst>
                <a:tab pos="255311" algn="l"/>
              </a:tabLst>
            </a:pPr>
            <a:r>
              <a:rPr lang="en-US" sz="2320" dirty="0">
                <a:latin typeface="Century Gothic"/>
                <a:cs typeface="Century Gothic"/>
              </a:rPr>
              <a:t>appears that would be false. Looking at the lowest homeowner percent (</a:t>
            </a:r>
            <a:r>
              <a:rPr lang="en-US" sz="2320" dirty="0" err="1">
                <a:latin typeface="Century Gothic"/>
                <a:cs typeface="Century Gothic"/>
              </a:rPr>
              <a:t>DoC</a:t>
            </a:r>
            <a:r>
              <a:rPr lang="en-US" sz="2320" dirty="0">
                <a:latin typeface="Century Gothic"/>
                <a:cs typeface="Century Gothic"/>
              </a:rPr>
              <a:t>), they also have the lowest rate of suicide. and even places with much higher homeowner percentages like West Virginia or Louisiana still have a fairly high suicide rate, almost twice so compared to District of Columbia. the states with the highest suicide rates (Wyoming, New Mexico, New York, and California) also have decent</a:t>
            </a:r>
          </a:p>
          <a:p>
            <a:pPr marL="23105" marR="9242">
              <a:spcBef>
                <a:spcPts val="173"/>
              </a:spcBef>
              <a:tabLst>
                <a:tab pos="255311" algn="l"/>
              </a:tabLst>
            </a:pPr>
            <a:r>
              <a:rPr lang="en-US" sz="2320" dirty="0">
                <a:latin typeface="Century Gothic"/>
                <a:cs typeface="Century Gothic"/>
              </a:rPr>
              <a:t>homeownership percentages.</a:t>
            </a:r>
          </a:p>
        </p:txBody>
      </p:sp>
      <p:pic>
        <p:nvPicPr>
          <p:cNvPr id="2" name="Picture 2">
            <a:extLst>
              <a:ext uri="{FF2B5EF4-FFF2-40B4-BE49-F238E27FC236}">
                <a16:creationId xmlns:a16="http://schemas.microsoft.com/office/drawing/2014/main" id="{D744668E-7926-0AF0-2F70-2C8FB66ED8B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69595" y="820122"/>
            <a:ext cx="2947058" cy="16735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94D75F3-F362-4B19-AFDB-D3BDAB447919}"/>
              </a:ext>
            </a:extLst>
          </p:cNvPr>
          <p:cNvSpPr txBox="1"/>
          <p:nvPr/>
        </p:nvSpPr>
        <p:spPr>
          <a:xfrm>
            <a:off x="547350" y="3031983"/>
            <a:ext cx="7945111" cy="806375"/>
          </a:xfrm>
          <a:prstGeom prst="rect">
            <a:avLst/>
          </a:prstGeom>
          <a:noFill/>
        </p:spPr>
        <p:txBody>
          <a:bodyPr wrap="square" rtlCol="0">
            <a:spAutoFit/>
          </a:bodyPr>
          <a:lstStyle/>
          <a:p>
            <a:r>
              <a:rPr lang="en-US" sz="4640" dirty="0"/>
              <a:t>OVERVIEW / MOTIVATION</a:t>
            </a:r>
          </a:p>
        </p:txBody>
      </p:sp>
      <p:sp>
        <p:nvSpPr>
          <p:cNvPr id="60" name="object 7">
            <a:extLst>
              <a:ext uri="{FF2B5EF4-FFF2-40B4-BE49-F238E27FC236}">
                <a16:creationId xmlns:a16="http://schemas.microsoft.com/office/drawing/2014/main" id="{AB0B1BDB-8A72-4712-A6D2-E4F39AE9BA20}"/>
              </a:ext>
            </a:extLst>
          </p:cNvPr>
          <p:cNvSpPr/>
          <p:nvPr/>
        </p:nvSpPr>
        <p:spPr>
          <a:xfrm>
            <a:off x="688325" y="3868786"/>
            <a:ext cx="1619693" cy="132857"/>
          </a:xfrm>
          <a:custGeom>
            <a:avLst/>
            <a:gdLst/>
            <a:ahLst/>
            <a:cxnLst/>
            <a:rect l="l" t="t" r="r" b="b"/>
            <a:pathLst>
              <a:path w="890270" h="73025">
                <a:moveTo>
                  <a:pt x="890243" y="0"/>
                </a:moveTo>
                <a:lnTo>
                  <a:pt x="0" y="0"/>
                </a:lnTo>
                <a:lnTo>
                  <a:pt x="0" y="72794"/>
                </a:lnTo>
                <a:lnTo>
                  <a:pt x="871177" y="72794"/>
                </a:lnTo>
                <a:lnTo>
                  <a:pt x="890243" y="0"/>
                </a:lnTo>
                <a:close/>
              </a:path>
            </a:pathLst>
          </a:custGeom>
          <a:solidFill>
            <a:schemeClr val="accent6">
              <a:lumMod val="40000"/>
              <a:lumOff val="60000"/>
            </a:schemeClr>
          </a:solidFill>
        </p:spPr>
        <p:txBody>
          <a:bodyPr wrap="square" lIns="0" tIns="0" rIns="0" bIns="0" rtlCol="0"/>
          <a:lstStyle/>
          <a:p>
            <a:endParaRPr sz="5987"/>
          </a:p>
        </p:txBody>
      </p:sp>
      <p:sp>
        <p:nvSpPr>
          <p:cNvPr id="61" name="TextBox 60">
            <a:extLst>
              <a:ext uri="{FF2B5EF4-FFF2-40B4-BE49-F238E27FC236}">
                <a16:creationId xmlns:a16="http://schemas.microsoft.com/office/drawing/2014/main" id="{E3BAE18A-4FB9-4564-AB79-ACFEA37B95FD}"/>
              </a:ext>
            </a:extLst>
          </p:cNvPr>
          <p:cNvSpPr txBox="1"/>
          <p:nvPr/>
        </p:nvSpPr>
        <p:spPr>
          <a:xfrm>
            <a:off x="9137987" y="3005851"/>
            <a:ext cx="8266999" cy="806375"/>
          </a:xfrm>
          <a:prstGeom prst="rect">
            <a:avLst/>
          </a:prstGeom>
          <a:noFill/>
        </p:spPr>
        <p:txBody>
          <a:bodyPr wrap="square" rtlCol="0">
            <a:spAutoFit/>
          </a:bodyPr>
          <a:lstStyle/>
          <a:p>
            <a:r>
              <a:rPr lang="en-US" sz="4640" dirty="0"/>
              <a:t>DESCRIPTION / QUESTIONS</a:t>
            </a:r>
          </a:p>
        </p:txBody>
      </p:sp>
      <p:sp>
        <p:nvSpPr>
          <p:cNvPr id="62" name="object 7">
            <a:extLst>
              <a:ext uri="{FF2B5EF4-FFF2-40B4-BE49-F238E27FC236}">
                <a16:creationId xmlns:a16="http://schemas.microsoft.com/office/drawing/2014/main" id="{B9A438BA-2C23-4F12-8B22-8283AF5DED98}"/>
              </a:ext>
            </a:extLst>
          </p:cNvPr>
          <p:cNvSpPr/>
          <p:nvPr/>
        </p:nvSpPr>
        <p:spPr>
          <a:xfrm>
            <a:off x="9238408" y="3868786"/>
            <a:ext cx="1619693" cy="132857"/>
          </a:xfrm>
          <a:custGeom>
            <a:avLst/>
            <a:gdLst/>
            <a:ahLst/>
            <a:cxnLst/>
            <a:rect l="l" t="t" r="r" b="b"/>
            <a:pathLst>
              <a:path w="890270" h="73025">
                <a:moveTo>
                  <a:pt x="890243" y="0"/>
                </a:moveTo>
                <a:lnTo>
                  <a:pt x="0" y="0"/>
                </a:lnTo>
                <a:lnTo>
                  <a:pt x="0" y="72794"/>
                </a:lnTo>
                <a:lnTo>
                  <a:pt x="871177" y="72794"/>
                </a:lnTo>
                <a:lnTo>
                  <a:pt x="890243" y="0"/>
                </a:lnTo>
                <a:close/>
              </a:path>
            </a:pathLst>
          </a:custGeom>
          <a:solidFill>
            <a:schemeClr val="accent6">
              <a:lumMod val="40000"/>
              <a:lumOff val="60000"/>
            </a:schemeClr>
          </a:solidFill>
        </p:spPr>
        <p:txBody>
          <a:bodyPr wrap="square" lIns="0" tIns="0" rIns="0" bIns="0" rtlCol="0"/>
          <a:lstStyle/>
          <a:p>
            <a:endParaRPr sz="5987"/>
          </a:p>
        </p:txBody>
      </p:sp>
      <p:sp>
        <p:nvSpPr>
          <p:cNvPr id="63" name="object 8">
            <a:extLst>
              <a:ext uri="{FF2B5EF4-FFF2-40B4-BE49-F238E27FC236}">
                <a16:creationId xmlns:a16="http://schemas.microsoft.com/office/drawing/2014/main" id="{364F05BA-3986-48A5-9A46-842356CA41D6}"/>
              </a:ext>
            </a:extLst>
          </p:cNvPr>
          <p:cNvSpPr txBox="1"/>
          <p:nvPr/>
        </p:nvSpPr>
        <p:spPr>
          <a:xfrm>
            <a:off x="27244351" y="3004860"/>
            <a:ext cx="8650489" cy="736078"/>
          </a:xfrm>
          <a:prstGeom prst="rect">
            <a:avLst/>
          </a:prstGeom>
        </p:spPr>
        <p:txBody>
          <a:bodyPr vert="horz" wrap="square" lIns="0" tIns="21950" rIns="0" bIns="0" rtlCol="0">
            <a:spAutoFit/>
          </a:bodyPr>
          <a:lstStyle/>
          <a:p>
            <a:pPr marL="23105">
              <a:spcBef>
                <a:spcPts val="173"/>
              </a:spcBef>
            </a:pPr>
            <a:r>
              <a:rPr lang="en-US" sz="4639" spc="-18" dirty="0">
                <a:latin typeface="+mj-lt"/>
                <a:cs typeface="Century Gothic"/>
              </a:rPr>
              <a:t>SIGNIFICANT FINDINGS</a:t>
            </a:r>
            <a:endParaRPr sz="4639" dirty="0">
              <a:latin typeface="+mj-lt"/>
              <a:cs typeface="Century Gothic"/>
            </a:endParaRPr>
          </a:p>
        </p:txBody>
      </p:sp>
      <p:pic>
        <p:nvPicPr>
          <p:cNvPr id="7" name="Picture 6">
            <a:extLst>
              <a:ext uri="{FF2B5EF4-FFF2-40B4-BE49-F238E27FC236}">
                <a16:creationId xmlns:a16="http://schemas.microsoft.com/office/drawing/2014/main" id="{C120EB19-F0D8-4E47-BC6E-2E1A4C6732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0322" y="9160854"/>
            <a:ext cx="8851294" cy="5160413"/>
          </a:xfrm>
          <a:prstGeom prst="rect">
            <a:avLst/>
          </a:prstGeom>
          <a:ln>
            <a:noFill/>
          </a:ln>
          <a:effectLst>
            <a:outerShdw blurRad="190500" algn="tl" rotWithShape="0">
              <a:srgbClr val="000000">
                <a:alpha val="70000"/>
              </a:srgbClr>
            </a:outerShdw>
          </a:effectLst>
        </p:spPr>
      </p:pic>
      <p:sp>
        <p:nvSpPr>
          <p:cNvPr id="67" name="object 8">
            <a:extLst>
              <a:ext uri="{FF2B5EF4-FFF2-40B4-BE49-F238E27FC236}">
                <a16:creationId xmlns:a16="http://schemas.microsoft.com/office/drawing/2014/main" id="{A76B3329-56DA-406F-AA13-E1AD45F7D606}"/>
              </a:ext>
            </a:extLst>
          </p:cNvPr>
          <p:cNvSpPr txBox="1"/>
          <p:nvPr/>
        </p:nvSpPr>
        <p:spPr>
          <a:xfrm>
            <a:off x="27230322" y="7759331"/>
            <a:ext cx="8755050" cy="736078"/>
          </a:xfrm>
          <a:prstGeom prst="rect">
            <a:avLst/>
          </a:prstGeom>
        </p:spPr>
        <p:txBody>
          <a:bodyPr vert="horz" wrap="square" lIns="0" tIns="21950" rIns="0" bIns="0" rtlCol="0">
            <a:spAutoFit/>
          </a:bodyPr>
          <a:lstStyle/>
          <a:p>
            <a:pPr marL="23105">
              <a:spcBef>
                <a:spcPts val="173"/>
              </a:spcBef>
            </a:pPr>
            <a:r>
              <a:rPr lang="en-US" sz="4639" dirty="0">
                <a:latin typeface="+mj-lt"/>
                <a:cs typeface="Century Gothic"/>
              </a:rPr>
              <a:t>% FREQUENT PHYSICAL DISTRESS</a:t>
            </a:r>
            <a:endParaRPr sz="4639" dirty="0">
              <a:latin typeface="+mj-lt"/>
              <a:cs typeface="Century Gothic"/>
            </a:endParaRPr>
          </a:p>
        </p:txBody>
      </p:sp>
      <p:sp>
        <p:nvSpPr>
          <p:cNvPr id="68" name="object 7">
            <a:extLst>
              <a:ext uri="{FF2B5EF4-FFF2-40B4-BE49-F238E27FC236}">
                <a16:creationId xmlns:a16="http://schemas.microsoft.com/office/drawing/2014/main" id="{E2FF5940-577E-4A0B-9E99-C2FB5AA18C22}"/>
              </a:ext>
            </a:extLst>
          </p:cNvPr>
          <p:cNvSpPr/>
          <p:nvPr/>
        </p:nvSpPr>
        <p:spPr>
          <a:xfrm>
            <a:off x="27337652" y="8607182"/>
            <a:ext cx="1619693" cy="132857"/>
          </a:xfrm>
          <a:custGeom>
            <a:avLst/>
            <a:gdLst/>
            <a:ahLst/>
            <a:cxnLst/>
            <a:rect l="l" t="t" r="r" b="b"/>
            <a:pathLst>
              <a:path w="890270" h="73025">
                <a:moveTo>
                  <a:pt x="890243" y="0"/>
                </a:moveTo>
                <a:lnTo>
                  <a:pt x="0" y="0"/>
                </a:lnTo>
                <a:lnTo>
                  <a:pt x="0" y="72794"/>
                </a:lnTo>
                <a:lnTo>
                  <a:pt x="871177" y="72794"/>
                </a:lnTo>
                <a:lnTo>
                  <a:pt x="890243" y="0"/>
                </a:lnTo>
                <a:close/>
              </a:path>
            </a:pathLst>
          </a:custGeom>
          <a:solidFill>
            <a:schemeClr val="accent6">
              <a:lumMod val="40000"/>
              <a:lumOff val="60000"/>
            </a:schemeClr>
          </a:solidFill>
        </p:spPr>
        <p:txBody>
          <a:bodyPr wrap="square" lIns="0" tIns="0" rIns="0" bIns="0" rtlCol="0"/>
          <a:lstStyle/>
          <a:p>
            <a:endParaRPr sz="5987"/>
          </a:p>
        </p:txBody>
      </p:sp>
      <p:sp>
        <p:nvSpPr>
          <p:cNvPr id="69" name="object 8">
            <a:extLst>
              <a:ext uri="{FF2B5EF4-FFF2-40B4-BE49-F238E27FC236}">
                <a16:creationId xmlns:a16="http://schemas.microsoft.com/office/drawing/2014/main" id="{46DBB402-71A0-40B2-8A27-8B027D147443}"/>
              </a:ext>
            </a:extLst>
          </p:cNvPr>
          <p:cNvSpPr txBox="1"/>
          <p:nvPr/>
        </p:nvSpPr>
        <p:spPr>
          <a:xfrm>
            <a:off x="27248772" y="14986712"/>
            <a:ext cx="7725153" cy="736078"/>
          </a:xfrm>
          <a:prstGeom prst="rect">
            <a:avLst/>
          </a:prstGeom>
        </p:spPr>
        <p:txBody>
          <a:bodyPr vert="horz" wrap="square" lIns="0" tIns="21950" rIns="0" bIns="0" rtlCol="0">
            <a:spAutoFit/>
          </a:bodyPr>
          <a:lstStyle/>
          <a:p>
            <a:pPr marL="23105">
              <a:spcBef>
                <a:spcPts val="173"/>
              </a:spcBef>
            </a:pPr>
            <a:r>
              <a:rPr lang="en-US" sz="4639" dirty="0">
                <a:latin typeface="+mj-lt"/>
                <a:cs typeface="Century Gothic"/>
              </a:rPr>
              <a:t>% PHYSICALLY INACTIVE</a:t>
            </a:r>
            <a:endParaRPr sz="4639" dirty="0">
              <a:latin typeface="+mj-lt"/>
              <a:cs typeface="Century Gothic"/>
            </a:endParaRPr>
          </a:p>
        </p:txBody>
      </p:sp>
      <p:sp>
        <p:nvSpPr>
          <p:cNvPr id="70" name="object 7">
            <a:extLst>
              <a:ext uri="{FF2B5EF4-FFF2-40B4-BE49-F238E27FC236}">
                <a16:creationId xmlns:a16="http://schemas.microsoft.com/office/drawing/2014/main" id="{AD4CA611-DD93-44ED-82FB-5EB94A32A9C2}"/>
              </a:ext>
            </a:extLst>
          </p:cNvPr>
          <p:cNvSpPr/>
          <p:nvPr/>
        </p:nvSpPr>
        <p:spPr>
          <a:xfrm>
            <a:off x="27356102" y="15834563"/>
            <a:ext cx="1619693" cy="132857"/>
          </a:xfrm>
          <a:custGeom>
            <a:avLst/>
            <a:gdLst/>
            <a:ahLst/>
            <a:cxnLst/>
            <a:rect l="l" t="t" r="r" b="b"/>
            <a:pathLst>
              <a:path w="890270" h="73025">
                <a:moveTo>
                  <a:pt x="890243" y="0"/>
                </a:moveTo>
                <a:lnTo>
                  <a:pt x="0" y="0"/>
                </a:lnTo>
                <a:lnTo>
                  <a:pt x="0" y="72794"/>
                </a:lnTo>
                <a:lnTo>
                  <a:pt x="871177" y="72794"/>
                </a:lnTo>
                <a:lnTo>
                  <a:pt x="890243" y="0"/>
                </a:lnTo>
                <a:close/>
              </a:path>
            </a:pathLst>
          </a:custGeom>
          <a:solidFill>
            <a:schemeClr val="accent6">
              <a:lumMod val="60000"/>
              <a:lumOff val="40000"/>
            </a:schemeClr>
          </a:solidFill>
        </p:spPr>
        <p:txBody>
          <a:bodyPr wrap="square" lIns="0" tIns="0" rIns="0" bIns="0" rtlCol="0"/>
          <a:lstStyle/>
          <a:p>
            <a:endParaRPr sz="5987"/>
          </a:p>
        </p:txBody>
      </p:sp>
      <p:pic>
        <p:nvPicPr>
          <p:cNvPr id="9" name="Picture 8">
            <a:extLst>
              <a:ext uri="{FF2B5EF4-FFF2-40B4-BE49-F238E27FC236}">
                <a16:creationId xmlns:a16="http://schemas.microsoft.com/office/drawing/2014/main" id="{A395FF9E-CB1F-43AA-AEF4-4BFFFC3CF2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17172" y="16316733"/>
            <a:ext cx="8792725" cy="5786113"/>
          </a:xfrm>
          <a:prstGeom prst="rect">
            <a:avLst/>
          </a:prstGeom>
          <a:ln>
            <a:noFill/>
          </a:ln>
          <a:effectLst>
            <a:outerShdw blurRad="190500" algn="tl" rotWithShape="0">
              <a:srgbClr val="000000">
                <a:alpha val="70000"/>
              </a:srgbClr>
            </a:outerShdw>
          </a:effectLst>
        </p:spPr>
      </p:pic>
      <p:sp>
        <p:nvSpPr>
          <p:cNvPr id="29" name="object 7">
            <a:extLst>
              <a:ext uri="{FF2B5EF4-FFF2-40B4-BE49-F238E27FC236}">
                <a16:creationId xmlns:a16="http://schemas.microsoft.com/office/drawing/2014/main" id="{17DC3543-0ECE-42CD-BA3A-052832514A9C}"/>
              </a:ext>
            </a:extLst>
          </p:cNvPr>
          <p:cNvSpPr/>
          <p:nvPr/>
        </p:nvSpPr>
        <p:spPr>
          <a:xfrm>
            <a:off x="18112131" y="3868785"/>
            <a:ext cx="1619693" cy="132857"/>
          </a:xfrm>
          <a:custGeom>
            <a:avLst/>
            <a:gdLst/>
            <a:ahLst/>
            <a:cxnLst/>
            <a:rect l="l" t="t" r="r" b="b"/>
            <a:pathLst>
              <a:path w="890270" h="73025">
                <a:moveTo>
                  <a:pt x="890243" y="0"/>
                </a:moveTo>
                <a:lnTo>
                  <a:pt x="0" y="0"/>
                </a:lnTo>
                <a:lnTo>
                  <a:pt x="0" y="72794"/>
                </a:lnTo>
                <a:lnTo>
                  <a:pt x="871177" y="72794"/>
                </a:lnTo>
                <a:lnTo>
                  <a:pt x="890243" y="0"/>
                </a:lnTo>
                <a:close/>
              </a:path>
            </a:pathLst>
          </a:custGeom>
          <a:solidFill>
            <a:schemeClr val="accent6">
              <a:lumMod val="40000"/>
              <a:lumOff val="60000"/>
            </a:schemeClr>
          </a:solidFill>
        </p:spPr>
        <p:txBody>
          <a:bodyPr wrap="square" lIns="0" tIns="0" rIns="0" bIns="0" rtlCol="0"/>
          <a:lstStyle/>
          <a:p>
            <a:endParaRPr sz="5987"/>
          </a:p>
        </p:txBody>
      </p:sp>
      <p:sp>
        <p:nvSpPr>
          <p:cNvPr id="30" name="object 7">
            <a:extLst>
              <a:ext uri="{FF2B5EF4-FFF2-40B4-BE49-F238E27FC236}">
                <a16:creationId xmlns:a16="http://schemas.microsoft.com/office/drawing/2014/main" id="{ECD17246-9DAA-4E3A-9920-D06E3E5B8532}"/>
              </a:ext>
            </a:extLst>
          </p:cNvPr>
          <p:cNvSpPr/>
          <p:nvPr/>
        </p:nvSpPr>
        <p:spPr>
          <a:xfrm>
            <a:off x="27306563" y="3918532"/>
            <a:ext cx="1619693" cy="132857"/>
          </a:xfrm>
          <a:custGeom>
            <a:avLst/>
            <a:gdLst/>
            <a:ahLst/>
            <a:cxnLst/>
            <a:rect l="l" t="t" r="r" b="b"/>
            <a:pathLst>
              <a:path w="890270" h="73025">
                <a:moveTo>
                  <a:pt x="890243" y="0"/>
                </a:moveTo>
                <a:lnTo>
                  <a:pt x="0" y="0"/>
                </a:lnTo>
                <a:lnTo>
                  <a:pt x="0" y="72794"/>
                </a:lnTo>
                <a:lnTo>
                  <a:pt x="871177" y="72794"/>
                </a:lnTo>
                <a:lnTo>
                  <a:pt x="890243" y="0"/>
                </a:lnTo>
                <a:close/>
              </a:path>
            </a:pathLst>
          </a:custGeom>
          <a:solidFill>
            <a:schemeClr val="accent6">
              <a:lumMod val="40000"/>
              <a:lumOff val="60000"/>
            </a:schemeClr>
          </a:solidFill>
        </p:spPr>
        <p:txBody>
          <a:bodyPr wrap="square" lIns="0" tIns="0" rIns="0" bIns="0" rtlCol="0"/>
          <a:lstStyle/>
          <a:p>
            <a:endParaRPr sz="5987"/>
          </a:p>
        </p:txBody>
      </p:sp>
      <p:sp>
        <p:nvSpPr>
          <p:cNvPr id="31" name="TextBox 30">
            <a:extLst>
              <a:ext uri="{FF2B5EF4-FFF2-40B4-BE49-F238E27FC236}">
                <a16:creationId xmlns:a16="http://schemas.microsoft.com/office/drawing/2014/main" id="{2B3A2EC7-1366-4840-9A75-1357B0CDC112}"/>
              </a:ext>
            </a:extLst>
          </p:cNvPr>
          <p:cNvSpPr txBox="1"/>
          <p:nvPr/>
        </p:nvSpPr>
        <p:spPr>
          <a:xfrm>
            <a:off x="646911" y="20233187"/>
            <a:ext cx="7945111" cy="806375"/>
          </a:xfrm>
          <a:prstGeom prst="rect">
            <a:avLst/>
          </a:prstGeom>
          <a:noFill/>
        </p:spPr>
        <p:txBody>
          <a:bodyPr wrap="square" rtlCol="0">
            <a:spAutoFit/>
          </a:bodyPr>
          <a:lstStyle/>
          <a:p>
            <a:r>
              <a:rPr lang="en-US" sz="4640" dirty="0"/>
              <a:t>REFERENCES</a:t>
            </a:r>
          </a:p>
        </p:txBody>
      </p:sp>
      <p:sp>
        <p:nvSpPr>
          <p:cNvPr id="32" name="object 7">
            <a:extLst>
              <a:ext uri="{FF2B5EF4-FFF2-40B4-BE49-F238E27FC236}">
                <a16:creationId xmlns:a16="http://schemas.microsoft.com/office/drawing/2014/main" id="{A307972A-3B05-4EDB-A6BD-12FCD206D236}"/>
              </a:ext>
            </a:extLst>
          </p:cNvPr>
          <p:cNvSpPr/>
          <p:nvPr/>
        </p:nvSpPr>
        <p:spPr>
          <a:xfrm>
            <a:off x="760781" y="21072379"/>
            <a:ext cx="1619693" cy="132857"/>
          </a:xfrm>
          <a:custGeom>
            <a:avLst/>
            <a:gdLst/>
            <a:ahLst/>
            <a:cxnLst/>
            <a:rect l="l" t="t" r="r" b="b"/>
            <a:pathLst>
              <a:path w="890270" h="73025">
                <a:moveTo>
                  <a:pt x="890243" y="0"/>
                </a:moveTo>
                <a:lnTo>
                  <a:pt x="0" y="0"/>
                </a:lnTo>
                <a:lnTo>
                  <a:pt x="0" y="72794"/>
                </a:lnTo>
                <a:lnTo>
                  <a:pt x="871177" y="72794"/>
                </a:lnTo>
                <a:lnTo>
                  <a:pt x="890243" y="0"/>
                </a:lnTo>
                <a:close/>
              </a:path>
            </a:pathLst>
          </a:custGeom>
          <a:solidFill>
            <a:schemeClr val="accent6">
              <a:lumMod val="40000"/>
              <a:lumOff val="60000"/>
            </a:schemeClr>
          </a:solidFill>
        </p:spPr>
        <p:txBody>
          <a:bodyPr wrap="square" lIns="0" tIns="0" rIns="0" bIns="0" rtlCol="0"/>
          <a:lstStyle/>
          <a:p>
            <a:endParaRPr sz="5987"/>
          </a:p>
        </p:txBody>
      </p:sp>
      <p:sp>
        <p:nvSpPr>
          <p:cNvPr id="33" name="object 34">
            <a:extLst>
              <a:ext uri="{FF2B5EF4-FFF2-40B4-BE49-F238E27FC236}">
                <a16:creationId xmlns:a16="http://schemas.microsoft.com/office/drawing/2014/main" id="{CC987825-7CB0-4B8A-B864-65681B43DE23}"/>
              </a:ext>
            </a:extLst>
          </p:cNvPr>
          <p:cNvSpPr txBox="1"/>
          <p:nvPr/>
        </p:nvSpPr>
        <p:spPr>
          <a:xfrm>
            <a:off x="760781" y="21416653"/>
            <a:ext cx="19173143" cy="2822931"/>
          </a:xfrm>
          <a:prstGeom prst="rect">
            <a:avLst/>
          </a:prstGeom>
          <a:solidFill>
            <a:schemeClr val="accent6">
              <a:lumMod val="40000"/>
              <a:lumOff val="60000"/>
            </a:schemeClr>
          </a:solidFill>
        </p:spPr>
        <p:txBody>
          <a:bodyPr vert="horz" wrap="square" lIns="0" tIns="21950" rIns="0" bIns="0" rtlCol="0">
            <a:spAutoFit/>
          </a:bodyPr>
          <a:lstStyle/>
          <a:p>
            <a:pPr marL="23105" marR="9242">
              <a:spcBef>
                <a:spcPts val="173"/>
              </a:spcBef>
            </a:pPr>
            <a:r>
              <a:rPr lang="en-US" sz="2600" i="1" dirty="0"/>
              <a:t>County Health Rankings &amp; Roadmaps (CHR&amp;R) is a program of the University of Wisconsin Population Health Institute. CHR&amp;R is known for effectively translating and communicating complex data and evidence-informed policy into accessible models, reports, and products that deepen the understanding of what makes communities healthy and inspires and supports improvement efforts. CHR&amp;R’s work is rooted in a sincere belief in health equity, the idea that everyone deserves a fair and just opportunity to be as healthy as possible. CHR&amp;R provides data, evidence, guidance, and examples to build awareness of the multiple factors that influence health and support leaders in growing community power to improve health equity. CHR&amp;R produces the County Health Rankings every year. The Rankings are unique in their ability to measure the health of nearly every county in all 50 states, and are complemented by guidance, tools, and resources designed to accelerate community learning and action.</a:t>
            </a:r>
            <a:endParaRPr sz="2600" dirty="0">
              <a:latin typeface="Century Gothic"/>
              <a:cs typeface="Century Gothic"/>
            </a:endParaRPr>
          </a:p>
        </p:txBody>
      </p:sp>
      <p:sp>
        <p:nvSpPr>
          <p:cNvPr id="34" name="TextBox 33">
            <a:extLst>
              <a:ext uri="{FF2B5EF4-FFF2-40B4-BE49-F238E27FC236}">
                <a16:creationId xmlns:a16="http://schemas.microsoft.com/office/drawing/2014/main" id="{FB950910-CD3F-4C62-8719-A57FE64208BD}"/>
              </a:ext>
            </a:extLst>
          </p:cNvPr>
          <p:cNvSpPr txBox="1"/>
          <p:nvPr/>
        </p:nvSpPr>
        <p:spPr>
          <a:xfrm>
            <a:off x="20763561" y="21416653"/>
            <a:ext cx="1619693" cy="806375"/>
          </a:xfrm>
          <a:prstGeom prst="rect">
            <a:avLst/>
          </a:prstGeom>
          <a:noFill/>
        </p:spPr>
        <p:txBody>
          <a:bodyPr wrap="square" rtlCol="0">
            <a:spAutoFit/>
          </a:bodyPr>
          <a:lstStyle/>
          <a:p>
            <a:r>
              <a:rPr lang="en-US" sz="4640" dirty="0"/>
              <a:t>LINK</a:t>
            </a:r>
          </a:p>
        </p:txBody>
      </p:sp>
      <p:sp>
        <p:nvSpPr>
          <p:cNvPr id="35" name="object 7">
            <a:extLst>
              <a:ext uri="{FF2B5EF4-FFF2-40B4-BE49-F238E27FC236}">
                <a16:creationId xmlns:a16="http://schemas.microsoft.com/office/drawing/2014/main" id="{C6ADB4E7-2B7F-4F1D-BAAE-317D2177613F}"/>
              </a:ext>
            </a:extLst>
          </p:cNvPr>
          <p:cNvSpPr/>
          <p:nvPr/>
        </p:nvSpPr>
        <p:spPr>
          <a:xfrm>
            <a:off x="20763561" y="22223028"/>
            <a:ext cx="1619693" cy="132857"/>
          </a:xfrm>
          <a:custGeom>
            <a:avLst/>
            <a:gdLst/>
            <a:ahLst/>
            <a:cxnLst/>
            <a:rect l="l" t="t" r="r" b="b"/>
            <a:pathLst>
              <a:path w="890270" h="73025">
                <a:moveTo>
                  <a:pt x="890243" y="0"/>
                </a:moveTo>
                <a:lnTo>
                  <a:pt x="0" y="0"/>
                </a:lnTo>
                <a:lnTo>
                  <a:pt x="0" y="72794"/>
                </a:lnTo>
                <a:lnTo>
                  <a:pt x="871177" y="72794"/>
                </a:lnTo>
                <a:lnTo>
                  <a:pt x="890243" y="0"/>
                </a:lnTo>
                <a:close/>
              </a:path>
            </a:pathLst>
          </a:custGeom>
          <a:solidFill>
            <a:schemeClr val="accent6">
              <a:lumMod val="40000"/>
              <a:lumOff val="60000"/>
            </a:schemeClr>
          </a:solidFill>
        </p:spPr>
        <p:txBody>
          <a:bodyPr wrap="square" lIns="0" tIns="0" rIns="0" bIns="0" rtlCol="0"/>
          <a:lstStyle/>
          <a:p>
            <a:endParaRPr sz="5987"/>
          </a:p>
        </p:txBody>
      </p:sp>
      <p:sp>
        <p:nvSpPr>
          <p:cNvPr id="39" name="object 34">
            <a:extLst>
              <a:ext uri="{FF2B5EF4-FFF2-40B4-BE49-F238E27FC236}">
                <a16:creationId xmlns:a16="http://schemas.microsoft.com/office/drawing/2014/main" id="{B627AA88-9DA7-4317-A505-A35A5E8A75B1}"/>
              </a:ext>
            </a:extLst>
          </p:cNvPr>
          <p:cNvSpPr txBox="1"/>
          <p:nvPr/>
        </p:nvSpPr>
        <p:spPr>
          <a:xfrm>
            <a:off x="20615273" y="23231655"/>
            <a:ext cx="5236637" cy="628763"/>
          </a:xfrm>
          <a:prstGeom prst="rect">
            <a:avLst/>
          </a:prstGeom>
          <a:solidFill>
            <a:schemeClr val="accent6">
              <a:lumMod val="40000"/>
              <a:lumOff val="60000"/>
            </a:schemeClr>
          </a:solidFill>
        </p:spPr>
        <p:txBody>
          <a:bodyPr vert="horz" wrap="square" lIns="0" tIns="21950" rIns="0" bIns="0" rtlCol="0">
            <a:spAutoFit/>
          </a:bodyPr>
          <a:lstStyle/>
          <a:p>
            <a:pPr marL="23105" marR="9242">
              <a:spcBef>
                <a:spcPts val="173"/>
              </a:spcBef>
            </a:pPr>
            <a:endParaRPr lang="en-US" sz="2500" dirty="0">
              <a:latin typeface="Century Gothic"/>
              <a:cs typeface="Century Gothic"/>
            </a:endParaRPr>
          </a:p>
        </p:txBody>
      </p:sp>
      <p:sp>
        <p:nvSpPr>
          <p:cNvPr id="40" name="Rectangle 1">
            <a:extLst>
              <a:ext uri="{FF2B5EF4-FFF2-40B4-BE49-F238E27FC236}">
                <a16:creationId xmlns:a16="http://schemas.microsoft.com/office/drawing/2014/main" id="{50AA50EB-52BB-4D13-8E81-22D2CB5FFB57}"/>
              </a:ext>
            </a:extLst>
          </p:cNvPr>
          <p:cNvSpPr>
            <a:spLocks noChangeArrowheads="1"/>
          </p:cNvSpPr>
          <p:nvPr/>
        </p:nvSpPr>
        <p:spPr bwMode="auto">
          <a:xfrm>
            <a:off x="20486818" y="23369908"/>
            <a:ext cx="518548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5"/>
              </a:rPr>
              <a:t>https://www.countyhealthrankings.org/about-us</a:t>
            </a: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object 34">
            <a:extLst>
              <a:ext uri="{FF2B5EF4-FFF2-40B4-BE49-F238E27FC236}">
                <a16:creationId xmlns:a16="http://schemas.microsoft.com/office/drawing/2014/main" id="{5616692D-4678-4DB1-A261-1F8E9F357363}"/>
              </a:ext>
            </a:extLst>
          </p:cNvPr>
          <p:cNvSpPr txBox="1"/>
          <p:nvPr/>
        </p:nvSpPr>
        <p:spPr>
          <a:xfrm>
            <a:off x="27356102" y="22462753"/>
            <a:ext cx="8755053" cy="791606"/>
          </a:xfrm>
          <a:prstGeom prst="rect">
            <a:avLst/>
          </a:prstGeom>
          <a:solidFill>
            <a:schemeClr val="accent6">
              <a:lumMod val="40000"/>
              <a:lumOff val="60000"/>
            </a:schemeClr>
          </a:solidFill>
        </p:spPr>
        <p:txBody>
          <a:bodyPr vert="horz" wrap="square" lIns="0" tIns="21950" rIns="0" bIns="0" rtlCol="0">
            <a:spAutoFit/>
          </a:bodyPr>
          <a:lstStyle/>
          <a:p>
            <a:pPr marL="23105" marR="9242">
              <a:spcBef>
                <a:spcPts val="173"/>
              </a:spcBef>
            </a:pPr>
            <a:r>
              <a:rPr lang="en-US" sz="2500" dirty="0">
                <a:latin typeface="Century Gothic"/>
                <a:cs typeface="Century Gothic"/>
              </a:rPr>
              <a:t>Above shows the correlation of the </a:t>
            </a:r>
            <a:r>
              <a:rPr lang="en-US" sz="2500">
                <a:latin typeface="Century Gothic"/>
                <a:cs typeface="Century Gothic"/>
              </a:rPr>
              <a:t>figures for </a:t>
            </a:r>
            <a:r>
              <a:rPr lang="en-US" sz="2500" dirty="0">
                <a:latin typeface="Century Gothic"/>
                <a:cs typeface="Century Gothic"/>
              </a:rPr>
              <a:t>the % Frequent physical distress and the % physically inactive.</a:t>
            </a: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370</TotalTime>
  <Words>995</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Century Gothic</vt:lpstr>
      <vt:lpstr>Tw Cen MT</vt:lpstr>
      <vt:lpstr>Verdana</vt:lpstr>
      <vt:lpstr>Droplet</vt:lpstr>
      <vt:lpstr>Analyzing County Health Rankings Dataset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County Health Rankings Dataset</dc:title>
  <dc:creator>Hayden Schindler</dc:creator>
  <cp:lastModifiedBy>Hayden Schindler</cp:lastModifiedBy>
  <cp:revision>33</cp:revision>
  <dcterms:created xsi:type="dcterms:W3CDTF">2021-04-23T19:17:25Z</dcterms:created>
  <dcterms:modified xsi:type="dcterms:W3CDTF">2023-04-18T13:02:03Z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2021-04-23T00:00:00Z</vt:filetime>
  </property>
  <property fmtid="{D5CDD505-2E9C-101B-9397-08002B2CF9AE}" pid="3" name="Creator">
    <vt:lpwstr>Adobe InDesign 15.0 (Windows)</vt:lpwstr>
  </property>
  <property fmtid="{D5CDD505-2E9C-101B-9397-08002B2CF9AE}" pid="4" name="LastSaved">
    <vt:filetime>2021-04-23T00:00:00Z</vt:filetime>
  </property>
</Properties>
</file>