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4C3C70-9F99-4C2F-BD0B-856FC5658230}" type="datetimeFigureOut">
              <a:rPr lang="es-MX" smtClean="0"/>
              <a:t>23/03/2018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ED6BA92-E8EF-4CE4-9A6C-168CD926442E}" type="slidenum">
              <a:rPr lang="es-MX" smtClean="0"/>
              <a:t>‹Nº›</a:t>
            </a:fld>
            <a:endParaRPr lang="es-MX"/>
          </a:p>
        </p:txBody>
      </p:sp>
    </p:spTree>
    <p:extLst>
      <p:ext uri="{BB962C8B-B14F-4D97-AF65-F5344CB8AC3E}">
        <p14:creationId xmlns:p14="http://schemas.microsoft.com/office/powerpoint/2010/main" val="375962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94C3C70-9F99-4C2F-BD0B-856FC5658230}" type="datetimeFigureOut">
              <a:rPr lang="es-MX" smtClean="0"/>
              <a:t>23/03/2018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ED6BA92-E8EF-4CE4-9A6C-168CD926442E}" type="slidenum">
              <a:rPr lang="es-MX" smtClean="0"/>
              <a:t>‹Nº›</a:t>
            </a:fld>
            <a:endParaRPr lang="es-MX"/>
          </a:p>
        </p:txBody>
      </p:sp>
    </p:spTree>
    <p:extLst>
      <p:ext uri="{BB962C8B-B14F-4D97-AF65-F5344CB8AC3E}">
        <p14:creationId xmlns:p14="http://schemas.microsoft.com/office/powerpoint/2010/main" val="136638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94C3C70-9F99-4C2F-BD0B-856FC5658230}" type="datetimeFigureOut">
              <a:rPr lang="es-MX" smtClean="0"/>
              <a:t>23/03/2018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ED6BA92-E8EF-4CE4-9A6C-168CD926442E}" type="slidenum">
              <a:rPr lang="es-MX" smtClean="0"/>
              <a:t>‹Nº›</a:t>
            </a:fld>
            <a:endParaRPr lang="es-MX"/>
          </a:p>
        </p:txBody>
      </p:sp>
    </p:spTree>
    <p:extLst>
      <p:ext uri="{BB962C8B-B14F-4D97-AF65-F5344CB8AC3E}">
        <p14:creationId xmlns:p14="http://schemas.microsoft.com/office/powerpoint/2010/main" val="167164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94C3C70-9F99-4C2F-BD0B-856FC5658230}" type="datetimeFigureOut">
              <a:rPr lang="es-MX" smtClean="0"/>
              <a:t>23/03/2018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ED6BA92-E8EF-4CE4-9A6C-168CD926442E}" type="slidenum">
              <a:rPr lang="es-MX" smtClean="0"/>
              <a:t>‹Nº›</a:t>
            </a:fld>
            <a:endParaRPr lang="es-MX"/>
          </a:p>
        </p:txBody>
      </p:sp>
    </p:spTree>
    <p:extLst>
      <p:ext uri="{BB962C8B-B14F-4D97-AF65-F5344CB8AC3E}">
        <p14:creationId xmlns:p14="http://schemas.microsoft.com/office/powerpoint/2010/main" val="112936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94C3C70-9F99-4C2F-BD0B-856FC5658230}" type="datetimeFigureOut">
              <a:rPr lang="es-MX" smtClean="0"/>
              <a:t>23/03/2018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ED6BA92-E8EF-4CE4-9A6C-168CD926442E}" type="slidenum">
              <a:rPr lang="es-MX" smtClean="0"/>
              <a:t>‹Nº›</a:t>
            </a:fld>
            <a:endParaRPr lang="es-MX"/>
          </a:p>
        </p:txBody>
      </p:sp>
    </p:spTree>
    <p:extLst>
      <p:ext uri="{BB962C8B-B14F-4D97-AF65-F5344CB8AC3E}">
        <p14:creationId xmlns:p14="http://schemas.microsoft.com/office/powerpoint/2010/main" val="299063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94C3C70-9F99-4C2F-BD0B-856FC5658230}" type="datetimeFigureOut">
              <a:rPr lang="es-MX" smtClean="0"/>
              <a:t>23/03/2018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ED6BA92-E8EF-4CE4-9A6C-168CD926442E}" type="slidenum">
              <a:rPr lang="es-MX" smtClean="0"/>
              <a:t>‹Nº›</a:t>
            </a:fld>
            <a:endParaRPr lang="es-MX"/>
          </a:p>
        </p:txBody>
      </p:sp>
    </p:spTree>
    <p:extLst>
      <p:ext uri="{BB962C8B-B14F-4D97-AF65-F5344CB8AC3E}">
        <p14:creationId xmlns:p14="http://schemas.microsoft.com/office/powerpoint/2010/main" val="3045318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94C3C70-9F99-4C2F-BD0B-856FC5658230}" type="datetimeFigureOut">
              <a:rPr lang="es-MX" smtClean="0"/>
              <a:t>23/03/2018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ED6BA92-E8EF-4CE4-9A6C-168CD926442E}" type="slidenum">
              <a:rPr lang="es-MX" smtClean="0"/>
              <a:t>‹Nº›</a:t>
            </a:fld>
            <a:endParaRPr lang="es-MX"/>
          </a:p>
        </p:txBody>
      </p:sp>
    </p:spTree>
    <p:extLst>
      <p:ext uri="{BB962C8B-B14F-4D97-AF65-F5344CB8AC3E}">
        <p14:creationId xmlns:p14="http://schemas.microsoft.com/office/powerpoint/2010/main" val="256347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94C3C70-9F99-4C2F-BD0B-856FC5658230}" type="datetimeFigureOut">
              <a:rPr lang="es-MX" smtClean="0"/>
              <a:t>23/03/2018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ED6BA92-E8EF-4CE4-9A6C-168CD926442E}" type="slidenum">
              <a:rPr lang="es-MX" smtClean="0"/>
              <a:t>‹Nº›</a:t>
            </a:fld>
            <a:endParaRPr lang="es-MX"/>
          </a:p>
        </p:txBody>
      </p:sp>
    </p:spTree>
    <p:extLst>
      <p:ext uri="{BB962C8B-B14F-4D97-AF65-F5344CB8AC3E}">
        <p14:creationId xmlns:p14="http://schemas.microsoft.com/office/powerpoint/2010/main" val="233820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C3C70-9F99-4C2F-BD0B-856FC5658230}" type="datetimeFigureOut">
              <a:rPr lang="es-MX" smtClean="0"/>
              <a:t>23/03/2018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ED6BA92-E8EF-4CE4-9A6C-168CD926442E}" type="slidenum">
              <a:rPr lang="es-MX" smtClean="0"/>
              <a:t>‹Nº›</a:t>
            </a:fld>
            <a:endParaRPr lang="es-MX"/>
          </a:p>
        </p:txBody>
      </p:sp>
    </p:spTree>
    <p:extLst>
      <p:ext uri="{BB962C8B-B14F-4D97-AF65-F5344CB8AC3E}">
        <p14:creationId xmlns:p14="http://schemas.microsoft.com/office/powerpoint/2010/main" val="346566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94C3C70-9F99-4C2F-BD0B-856FC5658230}" type="datetimeFigureOut">
              <a:rPr lang="es-MX" smtClean="0"/>
              <a:t>23/03/2018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ED6BA92-E8EF-4CE4-9A6C-168CD926442E}" type="slidenum">
              <a:rPr lang="es-MX" smtClean="0"/>
              <a:t>‹Nº›</a:t>
            </a:fld>
            <a:endParaRPr lang="es-MX"/>
          </a:p>
        </p:txBody>
      </p:sp>
    </p:spTree>
    <p:extLst>
      <p:ext uri="{BB962C8B-B14F-4D97-AF65-F5344CB8AC3E}">
        <p14:creationId xmlns:p14="http://schemas.microsoft.com/office/powerpoint/2010/main" val="15614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94C3C70-9F99-4C2F-BD0B-856FC5658230}" type="datetimeFigureOut">
              <a:rPr lang="es-MX" smtClean="0"/>
              <a:t>23/03/2018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ED6BA92-E8EF-4CE4-9A6C-168CD926442E}" type="slidenum">
              <a:rPr lang="es-MX" smtClean="0"/>
              <a:t>‹Nº›</a:t>
            </a:fld>
            <a:endParaRPr lang="es-MX"/>
          </a:p>
        </p:txBody>
      </p:sp>
    </p:spTree>
    <p:extLst>
      <p:ext uri="{BB962C8B-B14F-4D97-AF65-F5344CB8AC3E}">
        <p14:creationId xmlns:p14="http://schemas.microsoft.com/office/powerpoint/2010/main" val="353273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C3C70-9F99-4C2F-BD0B-856FC5658230}" type="datetimeFigureOut">
              <a:rPr lang="es-MX" smtClean="0"/>
              <a:t>23/03/2018</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6BA92-E8EF-4CE4-9A6C-168CD926442E}" type="slidenum">
              <a:rPr lang="es-MX" smtClean="0"/>
              <a:t>‹Nº›</a:t>
            </a:fld>
            <a:endParaRPr lang="es-MX"/>
          </a:p>
        </p:txBody>
      </p:sp>
    </p:spTree>
    <p:extLst>
      <p:ext uri="{BB962C8B-B14F-4D97-AF65-F5344CB8AC3E}">
        <p14:creationId xmlns:p14="http://schemas.microsoft.com/office/powerpoint/2010/main" val="178121731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8FB51-733A-45B0-9E74-30660A4F92CC}"/>
              </a:ext>
            </a:extLst>
          </p:cNvPr>
          <p:cNvSpPr>
            <a:spLocks noGrp="1"/>
          </p:cNvSpPr>
          <p:nvPr>
            <p:ph type="ctrTitle"/>
          </p:nvPr>
        </p:nvSpPr>
        <p:spPr>
          <a:xfrm>
            <a:off x="3606800" y="565727"/>
            <a:ext cx="4978400" cy="1034473"/>
          </a:xfrm>
        </p:spPr>
        <p:txBody>
          <a:bodyPr/>
          <a:lstStyle/>
          <a:p>
            <a:r>
              <a:rPr lang="es-MX" dirty="0"/>
              <a:t>REST</a:t>
            </a:r>
          </a:p>
        </p:txBody>
      </p:sp>
      <p:sp>
        <p:nvSpPr>
          <p:cNvPr id="3" name="Subtítulo 2">
            <a:extLst>
              <a:ext uri="{FF2B5EF4-FFF2-40B4-BE49-F238E27FC236}">
                <a16:creationId xmlns:a16="http://schemas.microsoft.com/office/drawing/2014/main" id="{DF7375BB-28D2-40EF-9CE7-0088BAEF49ED}"/>
              </a:ext>
            </a:extLst>
          </p:cNvPr>
          <p:cNvSpPr>
            <a:spLocks noGrp="1"/>
          </p:cNvSpPr>
          <p:nvPr>
            <p:ph type="subTitle" idx="1"/>
          </p:nvPr>
        </p:nvSpPr>
        <p:spPr>
          <a:xfrm>
            <a:off x="406399" y="1717963"/>
            <a:ext cx="11296073" cy="4710545"/>
          </a:xfrm>
        </p:spPr>
        <p:txBody>
          <a:bodyPr/>
          <a:lstStyle/>
          <a:p>
            <a:pPr marL="342900" indent="-342900" algn="l">
              <a:buFont typeface="Arial" panose="020B0604020202020204" pitchFamily="34" charset="0"/>
              <a:buChar char="•"/>
            </a:pPr>
            <a:r>
              <a:rPr lang="en-US" dirty="0" err="1">
                <a:solidFill>
                  <a:srgbClr val="333333"/>
                </a:solidFill>
                <a:latin typeface="Helvetica Neue"/>
              </a:rPr>
              <a:t>Es</a:t>
            </a:r>
            <a:r>
              <a:rPr lang="en-US" dirty="0">
                <a:solidFill>
                  <a:srgbClr val="333333"/>
                </a:solidFill>
                <a:latin typeface="Helvetica Neue"/>
              </a:rPr>
              <a:t> </a:t>
            </a:r>
            <a:r>
              <a:rPr lang="en-US" dirty="0" err="1">
                <a:solidFill>
                  <a:srgbClr val="333333"/>
                </a:solidFill>
                <a:latin typeface="Helvetica Neue"/>
              </a:rPr>
              <a:t>cualquier</a:t>
            </a:r>
            <a:r>
              <a:rPr lang="en-US" dirty="0">
                <a:solidFill>
                  <a:srgbClr val="333333"/>
                </a:solidFill>
                <a:latin typeface="Helvetica Neue"/>
              </a:rPr>
              <a:t> </a:t>
            </a:r>
            <a:r>
              <a:rPr lang="en-US" dirty="0" err="1">
                <a:solidFill>
                  <a:srgbClr val="333333"/>
                </a:solidFill>
                <a:latin typeface="Helvetica Neue"/>
              </a:rPr>
              <a:t>interfaz</a:t>
            </a:r>
            <a:r>
              <a:rPr lang="en-US" dirty="0">
                <a:solidFill>
                  <a:srgbClr val="333333"/>
                </a:solidFill>
                <a:latin typeface="Helvetica Neue"/>
              </a:rPr>
              <a:t> entre </a:t>
            </a:r>
            <a:r>
              <a:rPr lang="en-US" dirty="0" err="1">
                <a:solidFill>
                  <a:srgbClr val="333333"/>
                </a:solidFill>
                <a:latin typeface="Helvetica Neue"/>
              </a:rPr>
              <a:t>sistemas</a:t>
            </a:r>
            <a:r>
              <a:rPr lang="en-US" dirty="0">
                <a:solidFill>
                  <a:srgbClr val="333333"/>
                </a:solidFill>
                <a:latin typeface="Helvetica Neue"/>
              </a:rPr>
              <a:t> que use HTTP para </a:t>
            </a:r>
            <a:r>
              <a:rPr lang="en-US" dirty="0" err="1">
                <a:solidFill>
                  <a:srgbClr val="333333"/>
                </a:solidFill>
                <a:latin typeface="Helvetica Neue"/>
              </a:rPr>
              <a:t>obtener</a:t>
            </a:r>
            <a:r>
              <a:rPr lang="en-US" dirty="0">
                <a:solidFill>
                  <a:srgbClr val="333333"/>
                </a:solidFill>
                <a:latin typeface="Helvetica Neue"/>
              </a:rPr>
              <a:t> </a:t>
            </a:r>
            <a:r>
              <a:rPr lang="en-US" dirty="0" err="1">
                <a:solidFill>
                  <a:srgbClr val="333333"/>
                </a:solidFill>
                <a:latin typeface="Helvetica Neue"/>
              </a:rPr>
              <a:t>datos</a:t>
            </a:r>
            <a:r>
              <a:rPr lang="en-US" dirty="0">
                <a:solidFill>
                  <a:srgbClr val="333333"/>
                </a:solidFill>
                <a:latin typeface="Helvetica Neue"/>
              </a:rPr>
              <a:t> o </a:t>
            </a:r>
            <a:r>
              <a:rPr lang="en-US" dirty="0" err="1">
                <a:solidFill>
                  <a:srgbClr val="333333"/>
                </a:solidFill>
                <a:latin typeface="Helvetica Neue"/>
              </a:rPr>
              <a:t>generar</a:t>
            </a:r>
            <a:r>
              <a:rPr lang="en-US" dirty="0">
                <a:solidFill>
                  <a:srgbClr val="333333"/>
                </a:solidFill>
                <a:latin typeface="Helvetica Neue"/>
              </a:rPr>
              <a:t> </a:t>
            </a:r>
            <a:r>
              <a:rPr lang="en-US" dirty="0" err="1">
                <a:solidFill>
                  <a:srgbClr val="333333"/>
                </a:solidFill>
                <a:latin typeface="Helvetica Neue"/>
              </a:rPr>
              <a:t>operaciones</a:t>
            </a:r>
            <a:r>
              <a:rPr lang="en-US" dirty="0">
                <a:solidFill>
                  <a:srgbClr val="333333"/>
                </a:solidFill>
                <a:latin typeface="Helvetica Neue"/>
              </a:rPr>
              <a:t> </a:t>
            </a:r>
            <a:r>
              <a:rPr lang="en-US" dirty="0" err="1">
                <a:solidFill>
                  <a:srgbClr val="333333"/>
                </a:solidFill>
                <a:latin typeface="Helvetica Neue"/>
              </a:rPr>
              <a:t>sobre</a:t>
            </a:r>
            <a:r>
              <a:rPr lang="en-US" dirty="0">
                <a:solidFill>
                  <a:srgbClr val="333333"/>
                </a:solidFill>
                <a:latin typeface="Helvetica Neue"/>
              </a:rPr>
              <a:t> </a:t>
            </a:r>
            <a:r>
              <a:rPr lang="en-US" dirty="0" err="1">
                <a:solidFill>
                  <a:srgbClr val="333333"/>
                </a:solidFill>
                <a:latin typeface="Helvetica Neue"/>
              </a:rPr>
              <a:t>esos</a:t>
            </a:r>
            <a:r>
              <a:rPr lang="en-US" dirty="0">
                <a:solidFill>
                  <a:srgbClr val="333333"/>
                </a:solidFill>
                <a:latin typeface="Helvetica Neue"/>
              </a:rPr>
              <a:t> </a:t>
            </a:r>
            <a:r>
              <a:rPr lang="en-US" dirty="0" err="1">
                <a:solidFill>
                  <a:srgbClr val="333333"/>
                </a:solidFill>
                <a:latin typeface="Helvetica Neue"/>
              </a:rPr>
              <a:t>datos</a:t>
            </a:r>
            <a:r>
              <a:rPr lang="en-US" dirty="0">
                <a:solidFill>
                  <a:srgbClr val="333333"/>
                </a:solidFill>
                <a:latin typeface="Helvetica Neue"/>
              </a:rPr>
              <a:t>.</a:t>
            </a:r>
          </a:p>
          <a:p>
            <a:pPr marL="342900" indent="-342900" algn="l">
              <a:buFont typeface="Arial" panose="020B0604020202020204" pitchFamily="34" charset="0"/>
              <a:buChar char="•"/>
            </a:pPr>
            <a:r>
              <a:rPr lang="en-US" dirty="0">
                <a:solidFill>
                  <a:srgbClr val="333333"/>
                </a:solidFill>
                <a:latin typeface="Helvetica Neue"/>
              </a:rPr>
              <a:t>REST is the most popular software architecture on the internet today because it is founded on well defined, strict standards and it's easy to understand and expand. More and more websites are basing their designs on top of REST. </a:t>
            </a:r>
          </a:p>
          <a:p>
            <a:pPr marL="342900" indent="-342900" algn="l">
              <a:buFont typeface="Arial" panose="020B0604020202020204" pitchFamily="34" charset="0"/>
              <a:buChar char="•"/>
            </a:pPr>
            <a:endParaRPr lang="es-MX" dirty="0"/>
          </a:p>
        </p:txBody>
      </p:sp>
    </p:spTree>
    <p:extLst>
      <p:ext uri="{BB962C8B-B14F-4D97-AF65-F5344CB8AC3E}">
        <p14:creationId xmlns:p14="http://schemas.microsoft.com/office/powerpoint/2010/main" val="365476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FB46D5-ED5C-435F-879C-0848F807BAE3}"/>
              </a:ext>
            </a:extLst>
          </p:cNvPr>
          <p:cNvSpPr>
            <a:spLocks noGrp="1"/>
          </p:cNvSpPr>
          <p:nvPr>
            <p:ph type="title"/>
          </p:nvPr>
        </p:nvSpPr>
        <p:spPr/>
        <p:txBody>
          <a:bodyPr/>
          <a:lstStyle/>
          <a:p>
            <a:r>
              <a:rPr lang="es-MX" b="1" dirty="0" err="1">
                <a:solidFill>
                  <a:srgbClr val="333333"/>
                </a:solidFill>
                <a:latin typeface="Helvetica Neue"/>
              </a:rPr>
              <a:t>What</a:t>
            </a:r>
            <a:r>
              <a:rPr lang="es-MX" b="1" dirty="0">
                <a:solidFill>
                  <a:srgbClr val="333333"/>
                </a:solidFill>
                <a:latin typeface="Helvetica Neue"/>
              </a:rPr>
              <a:t> </a:t>
            </a:r>
            <a:r>
              <a:rPr lang="es-MX" b="1" dirty="0" err="1">
                <a:solidFill>
                  <a:srgbClr val="333333"/>
                </a:solidFill>
                <a:latin typeface="Helvetica Neue"/>
              </a:rPr>
              <a:t>is</a:t>
            </a:r>
            <a:r>
              <a:rPr lang="es-MX" b="1" dirty="0">
                <a:solidFill>
                  <a:srgbClr val="333333"/>
                </a:solidFill>
                <a:latin typeface="Helvetica Neue"/>
              </a:rPr>
              <a:t> REST?</a:t>
            </a:r>
            <a:br>
              <a:rPr lang="es-MX" b="1" dirty="0">
                <a:solidFill>
                  <a:srgbClr val="333333"/>
                </a:solidFill>
                <a:latin typeface="Helvetica Neue"/>
              </a:rPr>
            </a:br>
            <a:endParaRPr lang="es-MX" dirty="0"/>
          </a:p>
        </p:txBody>
      </p:sp>
      <p:sp>
        <p:nvSpPr>
          <p:cNvPr id="3" name="Marcador de contenido 2">
            <a:extLst>
              <a:ext uri="{FF2B5EF4-FFF2-40B4-BE49-F238E27FC236}">
                <a16:creationId xmlns:a16="http://schemas.microsoft.com/office/drawing/2014/main" id="{8E6BB592-E329-4F58-9FF8-77F5F782422C}"/>
              </a:ext>
            </a:extLst>
          </p:cNvPr>
          <p:cNvSpPr>
            <a:spLocks noGrp="1"/>
          </p:cNvSpPr>
          <p:nvPr>
            <p:ph idx="1"/>
          </p:nvPr>
        </p:nvSpPr>
        <p:spPr/>
        <p:txBody>
          <a:bodyPr/>
          <a:lstStyle/>
          <a:p>
            <a:r>
              <a:rPr lang="en-US" dirty="0">
                <a:solidFill>
                  <a:srgbClr val="333333"/>
                </a:solidFill>
                <a:latin typeface="Helvetica Neue"/>
              </a:rPr>
              <a:t>The first declaration of the concept of REST (</a:t>
            </a:r>
            <a:r>
              <a:rPr lang="en-US" dirty="0" err="1">
                <a:solidFill>
                  <a:srgbClr val="333333"/>
                </a:solidFill>
                <a:latin typeface="Helvetica Neue"/>
              </a:rPr>
              <a:t>REpresentational</a:t>
            </a:r>
            <a:r>
              <a:rPr lang="en-US" dirty="0">
                <a:solidFill>
                  <a:srgbClr val="333333"/>
                </a:solidFill>
                <a:latin typeface="Helvetica Neue"/>
              </a:rPr>
              <a:t> State Transfer) was in the year 2000 in Roy Thomas Fielding's doctoral dissertation, who also just happens to be the co-founder of the HTTP protocol.</a:t>
            </a:r>
          </a:p>
          <a:p>
            <a:r>
              <a:rPr lang="en-US" dirty="0">
                <a:solidFill>
                  <a:srgbClr val="333333"/>
                </a:solidFill>
                <a:latin typeface="Helvetica Neue"/>
              </a:rPr>
              <a:t> It specifies the architecture's constraints and principles and anything implemented with this architecture can be called a RESTful system.</a:t>
            </a:r>
            <a:endParaRPr lang="es-MX" dirty="0"/>
          </a:p>
        </p:txBody>
      </p:sp>
    </p:spTree>
    <p:extLst>
      <p:ext uri="{BB962C8B-B14F-4D97-AF65-F5344CB8AC3E}">
        <p14:creationId xmlns:p14="http://schemas.microsoft.com/office/powerpoint/2010/main" val="204944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CC117-80B3-4064-8DF8-5BBD27D8857A}"/>
              </a:ext>
            </a:extLst>
          </p:cNvPr>
          <p:cNvSpPr>
            <a:spLocks noGrp="1"/>
          </p:cNvSpPr>
          <p:nvPr>
            <p:ph type="title"/>
          </p:nvPr>
        </p:nvSpPr>
        <p:spPr/>
        <p:txBody>
          <a:bodyPr/>
          <a:lstStyle/>
          <a:p>
            <a:r>
              <a:rPr lang="es-MX" dirty="0"/>
              <a:t>Principios que definen a REST</a:t>
            </a:r>
          </a:p>
        </p:txBody>
      </p:sp>
      <p:sp>
        <p:nvSpPr>
          <p:cNvPr id="3" name="Marcador de contenido 2">
            <a:extLst>
              <a:ext uri="{FF2B5EF4-FFF2-40B4-BE49-F238E27FC236}">
                <a16:creationId xmlns:a16="http://schemas.microsoft.com/office/drawing/2014/main" id="{4F83364A-6089-4B45-A2AD-096204FD9067}"/>
              </a:ext>
            </a:extLst>
          </p:cNvPr>
          <p:cNvSpPr>
            <a:spLocks noGrp="1"/>
          </p:cNvSpPr>
          <p:nvPr>
            <p:ph idx="1"/>
          </p:nvPr>
        </p:nvSpPr>
        <p:spPr>
          <a:xfrm>
            <a:off x="838200" y="1825625"/>
            <a:ext cx="10515600" cy="4667250"/>
          </a:xfrm>
        </p:spPr>
        <p:txBody>
          <a:bodyPr>
            <a:normAutofit lnSpcReduction="10000"/>
          </a:bodyPr>
          <a:lstStyle/>
          <a:p>
            <a:r>
              <a:rPr lang="es-MX" dirty="0"/>
              <a:t>Todo lo que se mueve a través de las comunicaciones es un Recurso.</a:t>
            </a:r>
          </a:p>
          <a:p>
            <a:pPr lvl="1"/>
            <a:r>
              <a:rPr lang="es-MX" dirty="0"/>
              <a:t>Representado por un formato</a:t>
            </a:r>
          </a:p>
          <a:p>
            <a:pPr lvl="2"/>
            <a:r>
              <a:rPr lang="es-MX" dirty="0" err="1"/>
              <a:t>Image</a:t>
            </a:r>
            <a:r>
              <a:rPr lang="es-MX" dirty="0"/>
              <a:t>/</a:t>
            </a:r>
            <a:r>
              <a:rPr lang="es-MX" dirty="0" err="1"/>
              <a:t>jpeg</a:t>
            </a:r>
            <a:endParaRPr lang="es-MX" dirty="0"/>
          </a:p>
          <a:p>
            <a:pPr lvl="2"/>
            <a:r>
              <a:rPr lang="es-MX" dirty="0"/>
              <a:t>Video/</a:t>
            </a:r>
            <a:r>
              <a:rPr lang="es-MX" dirty="0" err="1"/>
              <a:t>mpeg</a:t>
            </a:r>
            <a:endParaRPr lang="es-MX" dirty="0"/>
          </a:p>
          <a:p>
            <a:pPr lvl="2"/>
            <a:r>
              <a:rPr lang="es-MX" dirty="0"/>
              <a:t>Text/</a:t>
            </a:r>
            <a:r>
              <a:rPr lang="es-MX" dirty="0" err="1"/>
              <a:t>xml</a:t>
            </a:r>
            <a:endParaRPr lang="es-MX" dirty="0"/>
          </a:p>
          <a:p>
            <a:pPr lvl="2"/>
            <a:r>
              <a:rPr lang="es-MX" dirty="0"/>
              <a:t>Text/</a:t>
            </a:r>
            <a:r>
              <a:rPr lang="es-MX" dirty="0" err="1"/>
              <a:t>html</a:t>
            </a:r>
            <a:endParaRPr lang="es-MX" dirty="0"/>
          </a:p>
          <a:p>
            <a:r>
              <a:rPr lang="es-MX" dirty="0"/>
              <a:t>Cada Recurso es identificable por un identificador único</a:t>
            </a:r>
          </a:p>
          <a:p>
            <a:pPr lvl="1"/>
            <a:r>
              <a:rPr lang="es-MX" dirty="0"/>
              <a:t>Accesible a través de URIS</a:t>
            </a:r>
          </a:p>
          <a:p>
            <a:r>
              <a:rPr lang="es-MX" dirty="0"/>
              <a:t>  Las operaciones más importantes relacionadas con los datos en cualquier sistema REST y la especificación HTTP son cuatro: POST (crear), GET (leer y consultar), PUT(editar) y DELETE (eliminar).</a:t>
            </a:r>
          </a:p>
          <a:p>
            <a:pPr lvl="2"/>
            <a:endParaRPr lang="es-MX" dirty="0"/>
          </a:p>
        </p:txBody>
      </p:sp>
    </p:spTree>
    <p:extLst>
      <p:ext uri="{BB962C8B-B14F-4D97-AF65-F5344CB8AC3E}">
        <p14:creationId xmlns:p14="http://schemas.microsoft.com/office/powerpoint/2010/main" val="288102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81085-BE9D-444E-B362-7F44C22FCB73}"/>
              </a:ext>
            </a:extLst>
          </p:cNvPr>
          <p:cNvSpPr>
            <a:spLocks noGrp="1"/>
          </p:cNvSpPr>
          <p:nvPr>
            <p:ph type="title"/>
          </p:nvPr>
        </p:nvSpPr>
        <p:spPr/>
        <p:txBody>
          <a:bodyPr/>
          <a:lstStyle/>
          <a:p>
            <a:r>
              <a:rPr lang="es-MX" dirty="0"/>
              <a:t>Principios que definen a REST…</a:t>
            </a:r>
          </a:p>
        </p:txBody>
      </p:sp>
      <p:sp>
        <p:nvSpPr>
          <p:cNvPr id="3" name="Marcador de contenido 2">
            <a:extLst>
              <a:ext uri="{FF2B5EF4-FFF2-40B4-BE49-F238E27FC236}">
                <a16:creationId xmlns:a16="http://schemas.microsoft.com/office/drawing/2014/main" id="{998A4F72-3E5B-46CA-8CBF-6D844881E2FA}"/>
              </a:ext>
            </a:extLst>
          </p:cNvPr>
          <p:cNvSpPr>
            <a:spLocks noGrp="1"/>
          </p:cNvSpPr>
          <p:nvPr>
            <p:ph idx="1"/>
          </p:nvPr>
        </p:nvSpPr>
        <p:spPr/>
        <p:txBody>
          <a:bodyPr>
            <a:normAutofit lnSpcReduction="10000"/>
          </a:bodyPr>
          <a:lstStyle/>
          <a:p>
            <a:r>
              <a:rPr lang="es-MX" dirty="0"/>
              <a:t>Los Recursos pueden tener múltiples representaciones.</a:t>
            </a:r>
          </a:p>
          <a:p>
            <a:pPr lvl="1"/>
            <a:r>
              <a:rPr lang="es-MX" dirty="0"/>
              <a:t>Una característica clave de un recurso es que puede ser representado en distintos formatos, que pueden ser diferentes de aquel en el que está almacenado. </a:t>
            </a:r>
          </a:p>
          <a:p>
            <a:pPr lvl="1"/>
            <a:r>
              <a:rPr lang="es-MX" dirty="0"/>
              <a:t>Por ejemplo podemos obtener un recurso almacenado en </a:t>
            </a:r>
            <a:r>
              <a:rPr lang="es-MX" dirty="0" err="1"/>
              <a:t>Xml</a:t>
            </a:r>
            <a:r>
              <a:rPr lang="es-MX" dirty="0"/>
              <a:t> y podemos solicitarlo con una representación JSON.</a:t>
            </a:r>
          </a:p>
          <a:p>
            <a:r>
              <a:rPr lang="es-MX" dirty="0"/>
              <a:t>Comunicaciones sin estado (</a:t>
            </a:r>
            <a:r>
              <a:rPr lang="es-MX" dirty="0" err="1"/>
              <a:t>Stateless</a:t>
            </a:r>
            <a:r>
              <a:rPr lang="es-MX" dirty="0"/>
              <a:t>)</a:t>
            </a:r>
          </a:p>
          <a:p>
            <a:pPr lvl="1"/>
            <a:r>
              <a:rPr lang="es-MX" dirty="0"/>
              <a:t>Cada petición al servidor es tratada de modo totalmente independiente.</a:t>
            </a:r>
          </a:p>
          <a:p>
            <a:pPr lvl="1"/>
            <a:r>
              <a:rPr lang="es-MX" dirty="0"/>
              <a:t>La comunicación siempre devuelve un estado final (devuelve el recurso completo), por lo tanto, no hay modo de pedirle al servidor que más después envíe la otra parte del recurso, puesto que el servidor no tendría ni idea de a que recurso nos estamos refiriendo.</a:t>
            </a:r>
          </a:p>
        </p:txBody>
      </p:sp>
    </p:spTree>
    <p:extLst>
      <p:ext uri="{BB962C8B-B14F-4D97-AF65-F5344CB8AC3E}">
        <p14:creationId xmlns:p14="http://schemas.microsoft.com/office/powerpoint/2010/main" val="272526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F4B8F-79DB-449F-9251-EA81A09DD0FB}"/>
              </a:ext>
            </a:extLst>
          </p:cNvPr>
          <p:cNvSpPr>
            <a:spLocks noGrp="1"/>
          </p:cNvSpPr>
          <p:nvPr>
            <p:ph type="title"/>
          </p:nvPr>
        </p:nvSpPr>
        <p:spPr/>
        <p:txBody>
          <a:bodyPr/>
          <a:lstStyle/>
          <a:p>
            <a:r>
              <a:rPr lang="es-MX" dirty="0"/>
              <a:t>Popularidad</a:t>
            </a:r>
          </a:p>
        </p:txBody>
      </p:sp>
      <p:sp>
        <p:nvSpPr>
          <p:cNvPr id="3" name="Marcador de contenido 2">
            <a:extLst>
              <a:ext uri="{FF2B5EF4-FFF2-40B4-BE49-F238E27FC236}">
                <a16:creationId xmlns:a16="http://schemas.microsoft.com/office/drawing/2014/main" id="{9ABFFFCB-DF3D-49B6-8FA2-0D39A0708754}"/>
              </a:ext>
            </a:extLst>
          </p:cNvPr>
          <p:cNvSpPr>
            <a:spLocks noGrp="1"/>
          </p:cNvSpPr>
          <p:nvPr>
            <p:ph idx="1"/>
          </p:nvPr>
        </p:nvSpPr>
        <p:spPr/>
        <p:txBody>
          <a:bodyPr/>
          <a:lstStyle/>
          <a:p>
            <a:r>
              <a:rPr lang="es-MX" dirty="0"/>
              <a:t>La popularización de los Web Services y gran ampliación de sus usos.</a:t>
            </a:r>
          </a:p>
          <a:p>
            <a:r>
              <a:rPr lang="es-MX" dirty="0"/>
              <a:t>Esto causó que el protocolo SOAP que dominaba en los Web Services clásicos empezara a no ser el más eficaz en muchos casos.</a:t>
            </a:r>
          </a:p>
        </p:txBody>
      </p:sp>
    </p:spTree>
    <p:extLst>
      <p:ext uri="{BB962C8B-B14F-4D97-AF65-F5344CB8AC3E}">
        <p14:creationId xmlns:p14="http://schemas.microsoft.com/office/powerpoint/2010/main" val="347467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6723B-0B5E-412E-B234-32471B228F4F}"/>
              </a:ext>
            </a:extLst>
          </p:cNvPr>
          <p:cNvSpPr>
            <a:spLocks noGrp="1"/>
          </p:cNvSpPr>
          <p:nvPr>
            <p:ph type="title"/>
          </p:nvPr>
        </p:nvSpPr>
        <p:spPr/>
        <p:txBody>
          <a:bodyPr/>
          <a:lstStyle/>
          <a:p>
            <a:r>
              <a:rPr lang="es-MX" dirty="0" err="1"/>
              <a:t>RESTful</a:t>
            </a:r>
            <a:r>
              <a:rPr lang="es-MX" dirty="0"/>
              <a:t> </a:t>
            </a:r>
            <a:r>
              <a:rPr lang="es-MX" dirty="0" err="1"/>
              <a:t>implementation</a:t>
            </a:r>
            <a:endParaRPr lang="es-MX" dirty="0"/>
          </a:p>
        </p:txBody>
      </p:sp>
      <p:sp>
        <p:nvSpPr>
          <p:cNvPr id="3" name="Marcador de contenido 2">
            <a:extLst>
              <a:ext uri="{FF2B5EF4-FFF2-40B4-BE49-F238E27FC236}">
                <a16:creationId xmlns:a16="http://schemas.microsoft.com/office/drawing/2014/main" id="{C53FF6C3-B60E-4BD4-9C90-F4A336E88AA5}"/>
              </a:ext>
            </a:extLst>
          </p:cNvPr>
          <p:cNvSpPr>
            <a:spLocks noGrp="1"/>
          </p:cNvSpPr>
          <p:nvPr>
            <p:ph idx="1"/>
          </p:nvPr>
        </p:nvSpPr>
        <p:spPr>
          <a:xfrm>
            <a:off x="838200" y="1825625"/>
            <a:ext cx="10515600" cy="4351338"/>
          </a:xfrm>
        </p:spPr>
        <p:txBody>
          <a:bodyPr/>
          <a:lstStyle/>
          <a:p>
            <a:endParaRPr lang="en-US" dirty="0"/>
          </a:p>
          <a:p>
            <a:r>
              <a:rPr lang="en-US" dirty="0"/>
              <a:t>Go doesn't have direct support for REST, but since RESTful web applications are all HTTP-based, we can use the net/http package to implement it on our own. Of course, we will first need to make some modifications before we are able to fully implement REST.</a:t>
            </a:r>
          </a:p>
          <a:p>
            <a:r>
              <a:rPr lang="en-US" dirty="0"/>
              <a:t> Many existing applications claim to be RESTful but they do not actually implement REST. I'm going to categorize these applications into several levels depends on which HTTP methods they implement.</a:t>
            </a:r>
            <a:endParaRPr lang="es-MX" dirty="0"/>
          </a:p>
        </p:txBody>
      </p:sp>
    </p:spTree>
    <p:extLst>
      <p:ext uri="{BB962C8B-B14F-4D97-AF65-F5344CB8AC3E}">
        <p14:creationId xmlns:p14="http://schemas.microsoft.com/office/powerpoint/2010/main" val="245925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10FC3D-60FB-49EF-B979-8EB48EC2FA52}"/>
              </a:ext>
            </a:extLst>
          </p:cNvPr>
          <p:cNvSpPr>
            <a:spLocks noGrp="1"/>
          </p:cNvSpPr>
          <p:nvPr>
            <p:ph idx="1"/>
          </p:nvPr>
        </p:nvSpPr>
        <p:spPr>
          <a:xfrm>
            <a:off x="332508" y="3860799"/>
            <a:ext cx="10965873" cy="3267509"/>
          </a:xfrm>
        </p:spPr>
        <p:txBody>
          <a:bodyPr/>
          <a:lstStyle/>
          <a:p>
            <a:endParaRPr lang="en-US" dirty="0"/>
          </a:p>
          <a:p>
            <a:r>
              <a:rPr lang="en-US" dirty="0"/>
              <a:t>The picture above shows three levels that are currently implemented in REST.</a:t>
            </a:r>
          </a:p>
          <a:p>
            <a:r>
              <a:rPr lang="en-US" dirty="0"/>
              <a:t>RESTful web applications use every single HTTP method including DELETE and PUT, but in many cases, HTTP clients can only send GET and POST requests.</a:t>
            </a:r>
          </a:p>
          <a:p>
            <a:endParaRPr lang="en-US" dirty="0"/>
          </a:p>
          <a:p>
            <a:endParaRPr lang="es-MX" dirty="0"/>
          </a:p>
        </p:txBody>
      </p:sp>
      <p:pic>
        <p:nvPicPr>
          <p:cNvPr id="2050" name="Picture 2" descr="https://astaxie.gitbooks.io/build-web-application-with-golang/en/images/8.3.rest3.png?raw=true">
            <a:extLst>
              <a:ext uri="{FF2B5EF4-FFF2-40B4-BE49-F238E27FC236}">
                <a16:creationId xmlns:a16="http://schemas.microsoft.com/office/drawing/2014/main" id="{2F94E8D8-CEF6-4855-8C6F-7936720A4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122" y="1521691"/>
            <a:ext cx="5888304" cy="268085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276AA07-5221-455F-B67C-FA4D57159FDD}"/>
              </a:ext>
            </a:extLst>
          </p:cNvPr>
          <p:cNvSpPr txBox="1"/>
          <p:nvPr/>
        </p:nvSpPr>
        <p:spPr>
          <a:xfrm>
            <a:off x="2309092" y="312064"/>
            <a:ext cx="7204364" cy="1015663"/>
          </a:xfrm>
          <a:prstGeom prst="rect">
            <a:avLst/>
          </a:prstGeom>
          <a:noFill/>
        </p:spPr>
        <p:txBody>
          <a:bodyPr wrap="square" rtlCol="0">
            <a:spAutoFit/>
          </a:bodyPr>
          <a:lstStyle/>
          <a:p>
            <a:pPr algn="ctr"/>
            <a:r>
              <a:rPr lang="es-MX" sz="6000" dirty="0"/>
              <a:t>Niveles REST</a:t>
            </a:r>
          </a:p>
        </p:txBody>
      </p:sp>
    </p:spTree>
    <p:extLst>
      <p:ext uri="{BB962C8B-B14F-4D97-AF65-F5344CB8AC3E}">
        <p14:creationId xmlns:p14="http://schemas.microsoft.com/office/powerpoint/2010/main" val="1011794219"/>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TotalTime>
  <Words>410</Words>
  <Application>Microsoft Office PowerPoint</Application>
  <PresentationFormat>Panorámica</PresentationFormat>
  <Paragraphs>34</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Calibri Light</vt:lpstr>
      <vt:lpstr>Helvetica Neue</vt:lpstr>
      <vt:lpstr>Office Theme</vt:lpstr>
      <vt:lpstr>REST</vt:lpstr>
      <vt:lpstr>What is REST? </vt:lpstr>
      <vt:lpstr>Principios que definen a REST</vt:lpstr>
      <vt:lpstr>Principios que definen a REST…</vt:lpstr>
      <vt:lpstr>Popularidad</vt:lpstr>
      <vt:lpstr>RESTful implementation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Usuario de Windows</dc:creator>
  <cp:lastModifiedBy>Usuario de Windows</cp:lastModifiedBy>
  <cp:revision>11</cp:revision>
  <dcterms:created xsi:type="dcterms:W3CDTF">2018-03-23T17:22:40Z</dcterms:created>
  <dcterms:modified xsi:type="dcterms:W3CDTF">2018-03-23T20:04:14Z</dcterms:modified>
</cp:coreProperties>
</file>