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82e0bfc3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82e0bf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2e0bfc37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2e0bfc3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2e0bfc37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82e0bfc3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CreditOne customer spending habits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Science process</a:t>
            </a:r>
            <a:endParaRPr/>
          </a:p>
          <a:p>
            <a:pPr indent="0" lvl="0" marL="0" rtl="0" algn="ctr">
              <a:spcBef>
                <a:spcPts val="0"/>
              </a:spcBef>
              <a:spcAft>
                <a:spcPts val="0"/>
              </a:spcAft>
              <a:buNone/>
            </a:pPr>
            <a:r>
              <a:rPr lang="en"/>
              <a:t>April 13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idx="4294967295" type="body"/>
          </p:nvPr>
        </p:nvSpPr>
        <p:spPr>
          <a:xfrm>
            <a:off x="311700" y="199050"/>
            <a:ext cx="7857300" cy="43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Initial Insights</a:t>
            </a:r>
            <a:endParaRPr b="1" sz="2100">
              <a:solidFill>
                <a:schemeClr val="dk1"/>
              </a:solidFill>
            </a:endParaRPr>
          </a:p>
          <a:p>
            <a:pPr indent="-330200" lvl="0" marL="457200" rtl="0" algn="l">
              <a:spcBef>
                <a:spcPts val="1600"/>
              </a:spcBef>
              <a:spcAft>
                <a:spcPts val="0"/>
              </a:spcAft>
              <a:buSzPts val="1600"/>
              <a:buChar char="●"/>
            </a:pPr>
            <a:r>
              <a:rPr lang="en" sz="1600"/>
              <a:t>Most defaulting customers had a history of several months of payment delay or using revolving credit in the last 6 months. </a:t>
            </a:r>
            <a:endParaRPr sz="1600"/>
          </a:p>
          <a:p>
            <a:pPr indent="-330200" lvl="0" marL="457200" rtl="0" algn="l">
              <a:spcBef>
                <a:spcPts val="0"/>
              </a:spcBef>
              <a:spcAft>
                <a:spcPts val="0"/>
              </a:spcAft>
              <a:buSzPts val="1600"/>
              <a:buChar char="●"/>
            </a:pPr>
            <a:r>
              <a:rPr lang="en" sz="1600"/>
              <a:t>Most of the defaulting customers had a credit of $200,000 or less. The highest number of defaulting customers have a credit limit of $50,000 or less.</a:t>
            </a:r>
            <a:endParaRPr sz="1600"/>
          </a:p>
          <a:p>
            <a:pPr indent="-330200" lvl="0" marL="457200" rtl="0" algn="l">
              <a:spcBef>
                <a:spcPts val="0"/>
              </a:spcBef>
              <a:spcAft>
                <a:spcPts val="0"/>
              </a:spcAft>
              <a:buSzPts val="1600"/>
              <a:buChar char="●"/>
            </a:pPr>
            <a:r>
              <a:rPr lang="en" sz="1600"/>
              <a:t>About 22% of customers default irrespective of their attributes.</a:t>
            </a:r>
            <a:endParaRPr b="1" sz="1600"/>
          </a:p>
          <a:p>
            <a:pPr indent="-330200" lvl="0" marL="457200" rtl="0" algn="l">
              <a:spcBef>
                <a:spcPts val="0"/>
              </a:spcBef>
              <a:spcAft>
                <a:spcPts val="0"/>
              </a:spcAft>
              <a:buSzPts val="1600"/>
              <a:buChar char="●"/>
            </a:pPr>
            <a:r>
              <a:rPr lang="en" sz="1600"/>
              <a:t>The maximum defaulting customers are between the ages of 22 and 35.</a:t>
            </a:r>
            <a:endParaRPr sz="1600"/>
          </a:p>
          <a:p>
            <a:pPr indent="-330200" lvl="0" marL="457200" rtl="0" algn="l">
              <a:spcBef>
                <a:spcPts val="0"/>
              </a:spcBef>
              <a:spcAft>
                <a:spcPts val="0"/>
              </a:spcAft>
              <a:buSzPts val="1600"/>
              <a:buChar char="●"/>
            </a:pPr>
            <a:r>
              <a:rPr lang="en" sz="1600"/>
              <a:t>Male and Female customers with a credit limit of $50K or less were equally defaulting, however more females with credit limit between $50K -$200K were likely to default.</a:t>
            </a:r>
            <a:endParaRPr sz="1600"/>
          </a:p>
          <a:p>
            <a:pPr indent="-330200" lvl="0" marL="457200" rtl="0" algn="l">
              <a:spcBef>
                <a:spcPts val="0"/>
              </a:spcBef>
              <a:spcAft>
                <a:spcPts val="0"/>
              </a:spcAft>
              <a:buSzPts val="1600"/>
              <a:buChar char="●"/>
            </a:pPr>
            <a:r>
              <a:rPr lang="en" sz="1600"/>
              <a:t>A larger percentage of divorcees are likely to default as compared to overall defaulting percentages in married and single customers.</a:t>
            </a:r>
            <a:endParaRPr sz="1600"/>
          </a:p>
          <a:p>
            <a:pPr indent="-330200" lvl="0" marL="457200" rtl="0" algn="l">
              <a:spcBef>
                <a:spcPts val="0"/>
              </a:spcBef>
              <a:spcAft>
                <a:spcPts val="0"/>
              </a:spcAft>
              <a:buSzPts val="1600"/>
              <a:buChar char="●"/>
            </a:pPr>
            <a:r>
              <a:rPr lang="en" sz="1600"/>
              <a:t>There are outliers in the data that will need to be cleaned out.</a:t>
            </a:r>
            <a:endParaRPr sz="1600"/>
          </a:p>
          <a:p>
            <a:pPr indent="0" lvl="0" marL="45720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AutoNum type="arabicPeriod"/>
            </a:pPr>
            <a:r>
              <a:rPr lang="en"/>
              <a:t>S</a:t>
            </a:r>
            <a:r>
              <a:rPr lang="en"/>
              <a:t>tatement of the goal(s)</a:t>
            </a:r>
            <a:endParaRPr/>
          </a:p>
          <a:p>
            <a:pPr indent="-342900" lvl="0" marL="457200" marR="0" rtl="0" algn="l">
              <a:lnSpc>
                <a:spcPct val="115000"/>
              </a:lnSpc>
              <a:spcBef>
                <a:spcPts val="0"/>
              </a:spcBef>
              <a:spcAft>
                <a:spcPts val="0"/>
              </a:spcAft>
              <a:buSzPts val="1800"/>
              <a:buAutoNum type="arabicPeriod"/>
            </a:pPr>
            <a:r>
              <a:rPr lang="en"/>
              <a:t>The data science process framework and the reasons for proposing it</a:t>
            </a:r>
            <a:endParaRPr/>
          </a:p>
          <a:p>
            <a:pPr indent="-342900" lvl="0" marL="457200" marR="0" rtl="0" algn="l">
              <a:lnSpc>
                <a:spcPct val="115000"/>
              </a:lnSpc>
              <a:spcBef>
                <a:spcPts val="0"/>
              </a:spcBef>
              <a:spcAft>
                <a:spcPts val="0"/>
              </a:spcAft>
              <a:buSzPts val="1800"/>
              <a:buAutoNum type="arabicPeriod"/>
            </a:pPr>
            <a:r>
              <a:rPr lang="en"/>
              <a:t>Descriptions and location of related data sources</a:t>
            </a:r>
            <a:endParaRPr/>
          </a:p>
          <a:p>
            <a:pPr indent="-342900" lvl="0" marL="457200" marR="0" rtl="0" algn="l">
              <a:lnSpc>
                <a:spcPct val="115000"/>
              </a:lnSpc>
              <a:spcBef>
                <a:spcPts val="0"/>
              </a:spcBef>
              <a:spcAft>
                <a:spcPts val="0"/>
              </a:spcAft>
              <a:buSzPts val="1800"/>
              <a:buAutoNum type="arabicPeriod"/>
            </a:pPr>
            <a:r>
              <a:rPr lang="en"/>
              <a:t>An explanation of how we will manage the data for the project</a:t>
            </a:r>
            <a:endParaRPr/>
          </a:p>
          <a:p>
            <a:pPr indent="-342900" lvl="0" marL="457200" marR="0" rtl="0" algn="l">
              <a:lnSpc>
                <a:spcPct val="115000"/>
              </a:lnSpc>
              <a:spcBef>
                <a:spcPts val="0"/>
              </a:spcBef>
              <a:spcAft>
                <a:spcPts val="0"/>
              </a:spcAft>
              <a:buSzPts val="1800"/>
              <a:buAutoNum type="arabicPeriod"/>
            </a:pPr>
            <a:r>
              <a:rPr lang="en"/>
              <a:t>Any known issues with the data and how you plan to address them</a:t>
            </a:r>
            <a:endParaRPr/>
          </a:p>
          <a:p>
            <a:pPr indent="-342900" lvl="0" marL="457200" marR="0" rtl="0" algn="l">
              <a:lnSpc>
                <a:spcPct val="115000"/>
              </a:lnSpc>
              <a:spcBef>
                <a:spcPts val="0"/>
              </a:spcBef>
              <a:spcAft>
                <a:spcPts val="0"/>
              </a:spcAft>
              <a:buSzPts val="1800"/>
              <a:buAutoNum type="arabicPeriod"/>
            </a:pPr>
            <a:r>
              <a:rPr lang="en"/>
              <a:t>A flowchart visualizing the detailed process you will follow, annotated with any potential pitfalls you’ve identified and your proposed solutions to such pitfalls.</a:t>
            </a:r>
            <a:endParaRPr/>
          </a:p>
          <a:p>
            <a:pPr indent="-342900" lvl="0" marL="457200" marR="0" rtl="0" algn="l">
              <a:lnSpc>
                <a:spcPct val="115000"/>
              </a:lnSpc>
              <a:spcBef>
                <a:spcPts val="0"/>
              </a:spcBef>
              <a:spcAft>
                <a:spcPts val="0"/>
              </a:spcAft>
              <a:buSzPts val="1800"/>
              <a:buAutoNum type="arabicPeriod"/>
            </a:pPr>
            <a:r>
              <a:rPr lang="en"/>
              <a:t>Any initial insights you can glean from your quick look at the data.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t>Statement of goals</a:t>
            </a:r>
            <a:r>
              <a:rPr b="1" lang="en" sz="3600"/>
              <a:t>:</a:t>
            </a:r>
            <a:r>
              <a:rPr b="1" lang="en" sz="4200"/>
              <a:t> </a:t>
            </a:r>
            <a:endParaRPr b="1" sz="4200"/>
          </a:p>
          <a:p>
            <a:pPr indent="0" lvl="0" marL="0" rtl="0" algn="l">
              <a:spcBef>
                <a:spcPts val="0"/>
              </a:spcBef>
              <a:spcAft>
                <a:spcPts val="0"/>
              </a:spcAft>
              <a:buNone/>
            </a:pPr>
            <a:r>
              <a:rPr b="1" lang="en" sz="1400"/>
              <a:t>CreditOne risks losing business due to an increase in the number of customers who have defaulted on loans that CreditOne has secured for them, from various partners.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Based on the </a:t>
            </a:r>
            <a:r>
              <a:rPr b="1" lang="en" sz="1400"/>
              <a:t>dataset provided they need us to build a reliable model to forecast beforehand which customers could default on their loans.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Their current process to identify customers that are likely to default on their loans, is inadequate, because they have seen a consistent increase in the number of defaulting customers.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They have provided us with a large dataset consisting of various customer attributes and identified the defaulting and non-defaulting customers.</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We will use this dataset for our Data Science process and suggest a model to forecast customers that are likely to default.</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This will help CreditOne to remain in business and thrive.</a:t>
            </a:r>
            <a:endParaRPr b="1" sz="1400"/>
          </a:p>
          <a:p>
            <a:pPr indent="0" lvl="0" marL="0" rtl="0" algn="l">
              <a:spcBef>
                <a:spcPts val="0"/>
              </a:spcBef>
              <a:spcAft>
                <a:spcPts val="0"/>
              </a:spcAft>
              <a:buNone/>
            </a:pPr>
            <a:r>
              <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problem - Goals of the DS process</a:t>
            </a:r>
            <a:endParaRPr/>
          </a:p>
        </p:txBody>
      </p:sp>
      <p:grpSp>
        <p:nvGrpSpPr>
          <p:cNvPr id="77" name="Google Shape;77;p16"/>
          <p:cNvGrpSpPr/>
          <p:nvPr/>
        </p:nvGrpSpPr>
        <p:grpSpPr>
          <a:xfrm>
            <a:off x="431925" y="1304875"/>
            <a:ext cx="2628925" cy="3416400"/>
            <a:chOff x="431925" y="1304875"/>
            <a:chExt cx="2628925" cy="3416400"/>
          </a:xfrm>
        </p:grpSpPr>
        <p:sp>
          <p:nvSpPr>
            <p:cNvPr id="78" name="Google Shape;78;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6"/>
          <p:cNvSpPr txBox="1"/>
          <p:nvPr>
            <p:ph idx="4294967295" type="body"/>
          </p:nvPr>
        </p:nvSpPr>
        <p:spPr>
          <a:xfrm>
            <a:off x="506425" y="1304875"/>
            <a:ext cx="249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Exploratory data analysis</a:t>
            </a:r>
            <a:endParaRPr sz="1400">
              <a:solidFill>
                <a:schemeClr val="lt1"/>
              </a:solidFill>
            </a:endParaRPr>
          </a:p>
        </p:txBody>
      </p:sp>
      <p:sp>
        <p:nvSpPr>
          <p:cNvPr id="81" name="Google Shape;81;p16"/>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is collected, processed and cleaned using various Data Analytics techniques such as Feature selection, feature elimination, collinearity, outlier detection and reshaping data.</a:t>
            </a:r>
            <a:endParaRPr sz="1600"/>
          </a:p>
        </p:txBody>
      </p:sp>
      <p:grpSp>
        <p:nvGrpSpPr>
          <p:cNvPr id="82" name="Google Shape;82;p16"/>
          <p:cNvGrpSpPr/>
          <p:nvPr/>
        </p:nvGrpSpPr>
        <p:grpSpPr>
          <a:xfrm>
            <a:off x="3320450" y="1304875"/>
            <a:ext cx="2632500" cy="3416400"/>
            <a:chOff x="3320450" y="1304875"/>
            <a:chExt cx="2632500" cy="3416400"/>
          </a:xfrm>
        </p:grpSpPr>
        <p:sp>
          <p:nvSpPr>
            <p:cNvPr id="83" name="Google Shape;83;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solidFill>
                  <a:schemeClr val="lt1"/>
                </a:solidFill>
              </a:rPr>
              <a:t>Data Modeling and Analysis</a:t>
            </a:r>
            <a:endParaRPr sz="1400">
              <a:solidFill>
                <a:schemeClr val="lt1"/>
              </a:solidFill>
            </a:endParaRPr>
          </a:p>
          <a:p>
            <a:pPr indent="0" lvl="0" marL="0" rtl="0" algn="l">
              <a:spcBef>
                <a:spcPts val="0"/>
              </a:spcBef>
              <a:spcAft>
                <a:spcPts val="0"/>
              </a:spcAft>
              <a:buNone/>
            </a:pPr>
            <a:r>
              <a:t/>
            </a:r>
            <a:endParaRPr>
              <a:solidFill>
                <a:schemeClr val="lt1"/>
              </a:solidFill>
            </a:endParaRPr>
          </a:p>
        </p:txBody>
      </p:sp>
      <p:sp>
        <p:nvSpPr>
          <p:cNvPr id="86" name="Google Shape;86;p16"/>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Data set is broken into training and testing sets. Several Data models are tested based on the ground truth on the training and test sets and the best model is chosen based on the resulting Accuracy of the models.</a:t>
            </a:r>
            <a:endParaRPr sz="1600"/>
          </a:p>
        </p:txBody>
      </p:sp>
      <p:grpSp>
        <p:nvGrpSpPr>
          <p:cNvPr id="87" name="Google Shape;87;p16"/>
          <p:cNvGrpSpPr/>
          <p:nvPr/>
        </p:nvGrpSpPr>
        <p:grpSpPr>
          <a:xfrm>
            <a:off x="6212550" y="1304875"/>
            <a:ext cx="2632500" cy="3416400"/>
            <a:chOff x="6212550" y="1304875"/>
            <a:chExt cx="2632500" cy="3416400"/>
          </a:xfrm>
        </p:grpSpPr>
        <p:sp>
          <p:nvSpPr>
            <p:cNvPr id="88" name="Google Shape;88;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idx="4294967295" type="body"/>
          </p:nvPr>
        </p:nvSpPr>
        <p:spPr>
          <a:xfrm>
            <a:off x="6272475" y="1304875"/>
            <a:ext cx="2494500" cy="6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Problem Solving and Decision Support</a:t>
            </a:r>
            <a:endParaRPr sz="1200">
              <a:solidFill>
                <a:srgbClr val="666666"/>
              </a:solidFill>
              <a:latin typeface="Arial"/>
              <a:ea typeface="Arial"/>
              <a:cs typeface="Arial"/>
              <a:sym typeface="Arial"/>
            </a:endParaRPr>
          </a:p>
          <a:p>
            <a:pPr indent="0" lvl="0" marL="0" rtl="0" algn="l">
              <a:spcBef>
                <a:spcPts val="800"/>
              </a:spcBef>
              <a:spcAft>
                <a:spcPts val="0"/>
              </a:spcAft>
              <a:buNone/>
            </a:pPr>
            <a:r>
              <a:t/>
            </a:r>
            <a:endParaRPr>
              <a:solidFill>
                <a:schemeClr val="lt1"/>
              </a:solidFill>
            </a:endParaRPr>
          </a:p>
        </p:txBody>
      </p:sp>
      <p:sp>
        <p:nvSpPr>
          <p:cNvPr id="91" name="Google Shape;91;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chosen optimal model is applied to the data set in question and dependant variable values are forecasted, with the highest accuracy possible, for problem solving and making decisions.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Description of the Dataset</a:t>
            </a:r>
            <a:endParaRPr/>
          </a:p>
        </p:txBody>
      </p:sp>
      <p:sp>
        <p:nvSpPr>
          <p:cNvPr id="97" name="Google Shape;97;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dataset provided by CreditOne consists of the following attributes </a:t>
            </a:r>
            <a:endParaRPr/>
          </a:p>
          <a:p>
            <a:pPr indent="-342900" lvl="0" marL="457200" rtl="0" algn="l">
              <a:spcBef>
                <a:spcPts val="1600"/>
              </a:spcBef>
              <a:spcAft>
                <a:spcPts val="0"/>
              </a:spcAft>
              <a:buSzPts val="1800"/>
              <a:buChar char="●"/>
            </a:pPr>
            <a:r>
              <a:rPr lang="en"/>
              <a:t>Amount of given credit </a:t>
            </a:r>
            <a:endParaRPr/>
          </a:p>
          <a:p>
            <a:pPr indent="-342900" lvl="0" marL="457200" rtl="0" algn="l">
              <a:spcBef>
                <a:spcPts val="0"/>
              </a:spcBef>
              <a:spcAft>
                <a:spcPts val="0"/>
              </a:spcAft>
              <a:buSzPts val="1800"/>
              <a:buChar char="●"/>
            </a:pPr>
            <a:r>
              <a:rPr lang="en"/>
              <a:t>Gender, Education, Marital status, Age</a:t>
            </a:r>
            <a:endParaRPr/>
          </a:p>
          <a:p>
            <a:pPr indent="-342900" lvl="0" marL="457200" rtl="0" algn="l">
              <a:spcBef>
                <a:spcPts val="0"/>
              </a:spcBef>
              <a:spcAft>
                <a:spcPts val="0"/>
              </a:spcAft>
              <a:buSzPts val="1800"/>
              <a:buChar char="●"/>
            </a:pPr>
            <a:r>
              <a:rPr lang="en"/>
              <a:t>History of past payments</a:t>
            </a:r>
            <a:endParaRPr/>
          </a:p>
          <a:p>
            <a:pPr indent="-342900" lvl="0" marL="457200" rtl="0" algn="l">
              <a:spcBef>
                <a:spcPts val="0"/>
              </a:spcBef>
              <a:spcAft>
                <a:spcPts val="0"/>
              </a:spcAft>
              <a:buSzPts val="1800"/>
              <a:buChar char="●"/>
            </a:pPr>
            <a:r>
              <a:rPr lang="en"/>
              <a:t>Amount of bill statement</a:t>
            </a:r>
            <a:endParaRPr/>
          </a:p>
          <a:p>
            <a:pPr indent="-342900" lvl="0" marL="457200" rtl="0" algn="l">
              <a:spcBef>
                <a:spcPts val="0"/>
              </a:spcBef>
              <a:spcAft>
                <a:spcPts val="0"/>
              </a:spcAft>
              <a:buSzPts val="1800"/>
              <a:buChar char="●"/>
            </a:pPr>
            <a:r>
              <a:rPr lang="en"/>
              <a:t>Amount of previous payment</a:t>
            </a:r>
            <a:endParaRPr/>
          </a:p>
          <a:p>
            <a:pPr indent="-342900" lvl="0" marL="457200" rtl="0" algn="l">
              <a:spcBef>
                <a:spcPts val="0"/>
              </a:spcBef>
              <a:spcAft>
                <a:spcPts val="0"/>
              </a:spcAft>
              <a:buSzPts val="1800"/>
              <a:buChar char="●"/>
            </a:pPr>
            <a:r>
              <a:rPr lang="en"/>
              <a:t>Did this customer default or not.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3425" y="176000"/>
            <a:ext cx="3891300" cy="13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A</a:t>
            </a:r>
            <a:r>
              <a:rPr lang="en" sz="2400"/>
              <a:t>mount of given credit</a:t>
            </a:r>
            <a:endParaRPr sz="2400"/>
          </a:p>
          <a:p>
            <a:pPr indent="0" lvl="0" marL="457200" rtl="0" algn="l">
              <a:spcBef>
                <a:spcPts val="0"/>
              </a:spcBef>
              <a:spcAft>
                <a:spcPts val="0"/>
              </a:spcAft>
              <a:buNone/>
            </a:pPr>
            <a:r>
              <a:rPr lang="en" sz="1400"/>
              <a:t>The average credit is about $397K and majority of the people in the dataset have a credit limit below average.</a:t>
            </a:r>
            <a:endParaRPr sz="1400"/>
          </a:p>
        </p:txBody>
      </p:sp>
      <p:pic>
        <p:nvPicPr>
          <p:cNvPr id="103" name="Google Shape;103;p18"/>
          <p:cNvPicPr preferRelativeResize="0"/>
          <p:nvPr/>
        </p:nvPicPr>
        <p:blipFill>
          <a:blip r:embed="rId3">
            <a:alphaModFix/>
          </a:blip>
          <a:stretch>
            <a:fillRect/>
          </a:stretch>
        </p:blipFill>
        <p:spPr>
          <a:xfrm>
            <a:off x="4134725" y="158150"/>
            <a:ext cx="4559850" cy="2512400"/>
          </a:xfrm>
          <a:prstGeom prst="rect">
            <a:avLst/>
          </a:prstGeom>
          <a:noFill/>
          <a:ln>
            <a:noFill/>
          </a:ln>
        </p:spPr>
      </p:pic>
      <p:pic>
        <p:nvPicPr>
          <p:cNvPr id="104" name="Google Shape;104;p18"/>
          <p:cNvPicPr preferRelativeResize="0"/>
          <p:nvPr/>
        </p:nvPicPr>
        <p:blipFill>
          <a:blip r:embed="rId4">
            <a:alphaModFix/>
          </a:blip>
          <a:stretch>
            <a:fillRect/>
          </a:stretch>
        </p:blipFill>
        <p:spPr>
          <a:xfrm>
            <a:off x="243425" y="1642075"/>
            <a:ext cx="2929400" cy="3438800"/>
          </a:xfrm>
          <a:prstGeom prst="rect">
            <a:avLst/>
          </a:prstGeom>
          <a:noFill/>
          <a:ln>
            <a:noFill/>
          </a:ln>
        </p:spPr>
      </p:pic>
      <p:pic>
        <p:nvPicPr>
          <p:cNvPr id="105" name="Google Shape;105;p18"/>
          <p:cNvPicPr preferRelativeResize="0"/>
          <p:nvPr/>
        </p:nvPicPr>
        <p:blipFill>
          <a:blip r:embed="rId5">
            <a:alphaModFix/>
          </a:blip>
          <a:stretch>
            <a:fillRect/>
          </a:stretch>
        </p:blipFill>
        <p:spPr>
          <a:xfrm>
            <a:off x="3169275" y="2645725"/>
            <a:ext cx="5525300" cy="2435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163800" y="88425"/>
            <a:ext cx="4080000" cy="21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Gender, Education, Age, Marital status</a:t>
            </a:r>
            <a:endParaRPr sz="2400"/>
          </a:p>
          <a:p>
            <a:pPr indent="-317500" lvl="0" marL="457200" rtl="0" algn="l">
              <a:spcBef>
                <a:spcPts val="0"/>
              </a:spcBef>
              <a:spcAft>
                <a:spcPts val="0"/>
              </a:spcAft>
              <a:buSzPts val="1400"/>
              <a:buChar char="●"/>
            </a:pPr>
            <a:r>
              <a:rPr lang="en" sz="1400"/>
              <a:t>More Females in the dataset than Male.</a:t>
            </a:r>
            <a:endParaRPr sz="1400"/>
          </a:p>
          <a:p>
            <a:pPr indent="-317500" lvl="0" marL="457200" rtl="0" algn="l">
              <a:spcBef>
                <a:spcPts val="0"/>
              </a:spcBef>
              <a:spcAft>
                <a:spcPts val="0"/>
              </a:spcAft>
              <a:buSzPts val="1400"/>
              <a:buChar char="●"/>
            </a:pPr>
            <a:r>
              <a:rPr lang="en" sz="1400"/>
              <a:t>More University and graduate school educated that any other.</a:t>
            </a:r>
            <a:endParaRPr sz="1400"/>
          </a:p>
          <a:p>
            <a:pPr indent="-317500" lvl="0" marL="457200" rtl="0" algn="l">
              <a:spcBef>
                <a:spcPts val="0"/>
              </a:spcBef>
              <a:spcAft>
                <a:spcPts val="0"/>
              </a:spcAft>
              <a:buSzPts val="1400"/>
              <a:buChar char="●"/>
            </a:pPr>
            <a:r>
              <a:rPr lang="en" sz="1400"/>
              <a:t>More Married and Single customers than any other status.</a:t>
            </a:r>
            <a:endParaRPr sz="1400"/>
          </a:p>
          <a:p>
            <a:pPr indent="-317500" lvl="0" marL="457200" rtl="0" algn="l">
              <a:spcBef>
                <a:spcPts val="0"/>
              </a:spcBef>
              <a:spcAft>
                <a:spcPts val="0"/>
              </a:spcAft>
              <a:buSzPts val="1400"/>
              <a:buChar char="●"/>
            </a:pPr>
            <a:r>
              <a:rPr lang="en" sz="1400"/>
              <a:t>More customers under the age of 47 defaulting than over 47.</a:t>
            </a:r>
            <a:endParaRPr sz="1400"/>
          </a:p>
        </p:txBody>
      </p:sp>
      <p:pic>
        <p:nvPicPr>
          <p:cNvPr id="111" name="Google Shape;111;p19"/>
          <p:cNvPicPr preferRelativeResize="0"/>
          <p:nvPr/>
        </p:nvPicPr>
        <p:blipFill>
          <a:blip r:embed="rId3">
            <a:alphaModFix/>
          </a:blip>
          <a:stretch>
            <a:fillRect/>
          </a:stretch>
        </p:blipFill>
        <p:spPr>
          <a:xfrm>
            <a:off x="146700" y="4457350"/>
            <a:ext cx="4867275" cy="619825"/>
          </a:xfrm>
          <a:prstGeom prst="rect">
            <a:avLst/>
          </a:prstGeom>
          <a:noFill/>
          <a:ln>
            <a:noFill/>
          </a:ln>
        </p:spPr>
      </p:pic>
      <p:pic>
        <p:nvPicPr>
          <p:cNvPr id="112" name="Google Shape;112;p19"/>
          <p:cNvPicPr preferRelativeResize="0"/>
          <p:nvPr/>
        </p:nvPicPr>
        <p:blipFill>
          <a:blip r:embed="rId4">
            <a:alphaModFix/>
          </a:blip>
          <a:stretch>
            <a:fillRect/>
          </a:stretch>
        </p:blipFill>
        <p:spPr>
          <a:xfrm>
            <a:off x="163800" y="2263525"/>
            <a:ext cx="4079974" cy="2226251"/>
          </a:xfrm>
          <a:prstGeom prst="rect">
            <a:avLst/>
          </a:prstGeom>
          <a:noFill/>
          <a:ln>
            <a:noFill/>
          </a:ln>
        </p:spPr>
      </p:pic>
      <p:pic>
        <p:nvPicPr>
          <p:cNvPr id="113" name="Google Shape;113;p19"/>
          <p:cNvPicPr preferRelativeResize="0"/>
          <p:nvPr/>
        </p:nvPicPr>
        <p:blipFill>
          <a:blip r:embed="rId5">
            <a:alphaModFix/>
          </a:blip>
          <a:stretch>
            <a:fillRect/>
          </a:stretch>
        </p:blipFill>
        <p:spPr>
          <a:xfrm>
            <a:off x="5545625" y="2702225"/>
            <a:ext cx="3530275" cy="2143249"/>
          </a:xfrm>
          <a:prstGeom prst="rect">
            <a:avLst/>
          </a:prstGeom>
          <a:noFill/>
          <a:ln>
            <a:noFill/>
          </a:ln>
        </p:spPr>
      </p:pic>
      <p:pic>
        <p:nvPicPr>
          <p:cNvPr id="114" name="Google Shape;114;p19"/>
          <p:cNvPicPr preferRelativeResize="0"/>
          <p:nvPr/>
        </p:nvPicPr>
        <p:blipFill>
          <a:blip r:embed="rId6">
            <a:alphaModFix/>
          </a:blip>
          <a:stretch>
            <a:fillRect/>
          </a:stretch>
        </p:blipFill>
        <p:spPr>
          <a:xfrm>
            <a:off x="4200525" y="-26291"/>
            <a:ext cx="4867276" cy="26315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163775" y="594013"/>
            <a:ext cx="2344500" cy="3892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400"/>
              <a:t>History of past payments</a:t>
            </a:r>
            <a:endParaRPr sz="2400"/>
          </a:p>
          <a:p>
            <a:pPr indent="0" lvl="0" marL="0" rtl="0" algn="l">
              <a:lnSpc>
                <a:spcPct val="115000"/>
              </a:lnSpc>
              <a:spcBef>
                <a:spcPts val="1600"/>
              </a:spcBef>
              <a:spcAft>
                <a:spcPts val="0"/>
              </a:spcAft>
              <a:buNone/>
            </a:pPr>
            <a:r>
              <a:rPr lang="en" sz="1400"/>
              <a:t>Past payment history shows more customers that defaulted multiple times over a period of 6 months are more likely to default in the next month as well. </a:t>
            </a:r>
            <a:endParaRPr sz="1400"/>
          </a:p>
          <a:p>
            <a:pPr indent="0" lvl="0" marL="0" rtl="0" algn="l">
              <a:lnSpc>
                <a:spcPct val="115000"/>
              </a:lnSpc>
              <a:spcBef>
                <a:spcPts val="1600"/>
              </a:spcBef>
              <a:spcAft>
                <a:spcPts val="0"/>
              </a:spcAft>
              <a:buNone/>
            </a:pPr>
            <a:r>
              <a:rPr lang="en" sz="1400"/>
              <a:t>About 17% of customers who have not frequently defaulted in the past 6 months are likely to default in the next month.</a:t>
            </a:r>
            <a:endParaRPr sz="1400"/>
          </a:p>
          <a:p>
            <a:pPr indent="0" lvl="0" marL="0" rtl="0" algn="l">
              <a:lnSpc>
                <a:spcPct val="115000"/>
              </a:lnSpc>
              <a:spcBef>
                <a:spcPts val="1600"/>
              </a:spcBef>
              <a:spcAft>
                <a:spcPts val="1600"/>
              </a:spcAft>
              <a:buNone/>
            </a:pPr>
            <a:r>
              <a:rPr lang="en" sz="1400"/>
              <a:t>About 70% of customer who defaulted multiple times in the past 6 months are likely to default in the next month. </a:t>
            </a:r>
            <a:endParaRPr sz="1400"/>
          </a:p>
        </p:txBody>
      </p:sp>
      <p:pic>
        <p:nvPicPr>
          <p:cNvPr id="120" name="Google Shape;120;p20"/>
          <p:cNvPicPr preferRelativeResize="0"/>
          <p:nvPr/>
        </p:nvPicPr>
        <p:blipFill>
          <a:blip r:embed="rId3">
            <a:alphaModFix/>
          </a:blip>
          <a:stretch>
            <a:fillRect/>
          </a:stretch>
        </p:blipFill>
        <p:spPr>
          <a:xfrm>
            <a:off x="2508275" y="468950"/>
            <a:ext cx="6464726" cy="401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 Science process - Based on</a:t>
            </a:r>
            <a:r>
              <a:rPr lang="en" sz="2400"/>
              <a:t> Zumel and Mount framework framework</a:t>
            </a:r>
            <a:endParaRPr sz="2400"/>
          </a:p>
        </p:txBody>
      </p:sp>
      <p:sp>
        <p:nvSpPr>
          <p:cNvPr id="126" name="Google Shape;126;p21"/>
          <p:cNvSpPr txBox="1"/>
          <p:nvPr/>
        </p:nvSpPr>
        <p:spPr>
          <a:xfrm>
            <a:off x="375275" y="1125825"/>
            <a:ext cx="2064000" cy="739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verage"/>
                <a:ea typeface="Average"/>
                <a:cs typeface="Average"/>
                <a:sym typeface="Average"/>
              </a:rPr>
              <a:t>Goal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Identify customers likely to default.</a:t>
            </a:r>
            <a:endParaRPr>
              <a:latin typeface="Average"/>
              <a:ea typeface="Average"/>
              <a:cs typeface="Average"/>
              <a:sym typeface="Average"/>
            </a:endParaRPr>
          </a:p>
        </p:txBody>
      </p:sp>
      <p:sp>
        <p:nvSpPr>
          <p:cNvPr id="127" name="Google Shape;127;p21"/>
          <p:cNvSpPr txBox="1"/>
          <p:nvPr/>
        </p:nvSpPr>
        <p:spPr>
          <a:xfrm>
            <a:off x="2777225" y="1125825"/>
            <a:ext cx="2064000" cy="22185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verage"/>
                <a:ea typeface="Average"/>
                <a:cs typeface="Average"/>
                <a:sym typeface="Average"/>
              </a:rPr>
              <a:t>Collect and manage data</a:t>
            </a:r>
            <a:r>
              <a:rPr lang="en">
                <a:latin typeface="Average"/>
                <a:ea typeface="Average"/>
                <a:cs typeface="Average"/>
                <a:sym typeface="Average"/>
              </a:rPr>
              <a:t> Customers 6 month payment history data has been made available for analysis.</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EDA to evaluate data distribution and quality, make assumptions and clean the dataset.</a:t>
            </a:r>
            <a:endParaRPr>
              <a:latin typeface="Average"/>
              <a:ea typeface="Average"/>
              <a:cs typeface="Average"/>
              <a:sym typeface="Average"/>
            </a:endParaRPr>
          </a:p>
        </p:txBody>
      </p:sp>
      <p:sp>
        <p:nvSpPr>
          <p:cNvPr id="128" name="Google Shape;128;p21"/>
          <p:cNvSpPr txBox="1"/>
          <p:nvPr/>
        </p:nvSpPr>
        <p:spPr>
          <a:xfrm>
            <a:off x="5196575" y="1125825"/>
            <a:ext cx="2064000" cy="971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verage"/>
                <a:ea typeface="Average"/>
                <a:cs typeface="Average"/>
                <a:sym typeface="Average"/>
              </a:rPr>
              <a:t>Build the model</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Identify techniques to build the model for customer classification</a:t>
            </a:r>
            <a:endParaRPr>
              <a:latin typeface="Average"/>
              <a:ea typeface="Average"/>
              <a:cs typeface="Average"/>
              <a:sym typeface="Average"/>
            </a:endParaRPr>
          </a:p>
        </p:txBody>
      </p:sp>
      <p:sp>
        <p:nvSpPr>
          <p:cNvPr id="129" name="Google Shape;129;p21"/>
          <p:cNvSpPr txBox="1"/>
          <p:nvPr/>
        </p:nvSpPr>
        <p:spPr>
          <a:xfrm>
            <a:off x="5596050" y="2383025"/>
            <a:ext cx="3112500" cy="971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verage"/>
                <a:ea typeface="Average"/>
                <a:cs typeface="Average"/>
                <a:sym typeface="Average"/>
              </a:rPr>
              <a:t>Evaluate and Critique the model(s)</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To find accuracy of the model to classify customers correctly based on historical data</a:t>
            </a:r>
            <a:endParaRPr>
              <a:latin typeface="Average"/>
              <a:ea typeface="Average"/>
              <a:cs typeface="Average"/>
              <a:sym typeface="Average"/>
            </a:endParaRPr>
          </a:p>
        </p:txBody>
      </p:sp>
      <p:sp>
        <p:nvSpPr>
          <p:cNvPr id="130" name="Google Shape;130;p21"/>
          <p:cNvSpPr txBox="1"/>
          <p:nvPr/>
        </p:nvSpPr>
        <p:spPr>
          <a:xfrm>
            <a:off x="222875" y="3896250"/>
            <a:ext cx="3486900" cy="971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verage"/>
                <a:ea typeface="Average"/>
                <a:cs typeface="Average"/>
                <a:sym typeface="Average"/>
              </a:rPr>
              <a:t>Present results and document</a:t>
            </a:r>
            <a:r>
              <a:rPr b="1" lang="en">
                <a:latin typeface="Average"/>
                <a:ea typeface="Average"/>
                <a:cs typeface="Average"/>
                <a:sym typeface="Average"/>
              </a:rPr>
              <a:t>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The confidence of the model to classify customer defaulting based on various attributes</a:t>
            </a:r>
            <a:endParaRPr>
              <a:latin typeface="Average"/>
              <a:ea typeface="Average"/>
              <a:cs typeface="Average"/>
              <a:sym typeface="Average"/>
            </a:endParaRPr>
          </a:p>
        </p:txBody>
      </p:sp>
      <p:sp>
        <p:nvSpPr>
          <p:cNvPr id="131" name="Google Shape;131;p21"/>
          <p:cNvSpPr txBox="1"/>
          <p:nvPr/>
        </p:nvSpPr>
        <p:spPr>
          <a:xfrm>
            <a:off x="4541900" y="3825450"/>
            <a:ext cx="4041900" cy="11700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verage"/>
                <a:ea typeface="Average"/>
                <a:cs typeface="Average"/>
                <a:sym typeface="Average"/>
              </a:rPr>
              <a:t>Model Maintenance</a:t>
            </a:r>
            <a:r>
              <a:rPr b="1" lang="en">
                <a:latin typeface="Average"/>
                <a:ea typeface="Average"/>
                <a:cs typeface="Average"/>
                <a:sym typeface="Average"/>
              </a:rPr>
              <a:t> </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Identify attributes that are correlated to the defaulting classification. Any change in these attributes will potentially need model revision</a:t>
            </a:r>
            <a:endParaRPr>
              <a:latin typeface="Average"/>
              <a:ea typeface="Average"/>
              <a:cs typeface="Average"/>
              <a:sym typeface="Average"/>
            </a:endParaRPr>
          </a:p>
        </p:txBody>
      </p:sp>
      <p:cxnSp>
        <p:nvCxnSpPr>
          <p:cNvPr id="132" name="Google Shape;132;p21"/>
          <p:cNvCxnSpPr>
            <a:stCxn id="126" idx="3"/>
          </p:cNvCxnSpPr>
          <p:nvPr/>
        </p:nvCxnSpPr>
        <p:spPr>
          <a:xfrm flipH="1" rot="10800000">
            <a:off x="2439275" y="1485375"/>
            <a:ext cx="353100" cy="102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1"/>
          <p:cNvCxnSpPr>
            <a:endCxn id="128" idx="1"/>
          </p:cNvCxnSpPr>
          <p:nvPr/>
        </p:nvCxnSpPr>
        <p:spPr>
          <a:xfrm>
            <a:off x="4867475" y="1529625"/>
            <a:ext cx="329100" cy="819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1"/>
          <p:cNvCxnSpPr>
            <a:stCxn id="128" idx="2"/>
          </p:cNvCxnSpPr>
          <p:nvPr/>
        </p:nvCxnSpPr>
        <p:spPr>
          <a:xfrm>
            <a:off x="6228575" y="2097225"/>
            <a:ext cx="7800" cy="2823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21"/>
          <p:cNvCxnSpPr>
            <a:stCxn id="129" idx="2"/>
            <a:endCxn id="130" idx="0"/>
          </p:cNvCxnSpPr>
          <p:nvPr/>
        </p:nvCxnSpPr>
        <p:spPr>
          <a:xfrm rot="5400000">
            <a:off x="4288350" y="1032275"/>
            <a:ext cx="541800" cy="5186100"/>
          </a:xfrm>
          <a:prstGeom prst="curvedConnector3">
            <a:avLst>
              <a:gd fmla="val 50002" name="adj1"/>
            </a:avLst>
          </a:prstGeom>
          <a:noFill/>
          <a:ln cap="flat" cmpd="sng" w="9525">
            <a:solidFill>
              <a:schemeClr val="dk2"/>
            </a:solidFill>
            <a:prstDash val="solid"/>
            <a:round/>
            <a:headEnd len="med" w="med" type="none"/>
            <a:tailEnd len="med" w="med" type="triangle"/>
          </a:ln>
        </p:spPr>
      </p:cxnSp>
      <p:cxnSp>
        <p:nvCxnSpPr>
          <p:cNvPr id="136" name="Google Shape;136;p21"/>
          <p:cNvCxnSpPr>
            <a:stCxn id="130" idx="3"/>
            <a:endCxn id="131" idx="1"/>
          </p:cNvCxnSpPr>
          <p:nvPr/>
        </p:nvCxnSpPr>
        <p:spPr>
          <a:xfrm>
            <a:off x="3709775" y="4381950"/>
            <a:ext cx="832200" cy="2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