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Average"/>
      <p:regular r:id="rId13"/>
    </p:embeddedFont>
    <p:embeddedFont>
      <p:font typeface="Oswald"/>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verage-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bold.fntdata"/><Relationship Id="rId14"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c6f980f91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6f980f9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CreditOne customer spending habits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Science process</a:t>
            </a:r>
            <a:endParaRPr/>
          </a:p>
          <a:p>
            <a:pPr indent="0" lvl="0" marL="0" rtl="0" algn="ctr">
              <a:spcBef>
                <a:spcPts val="0"/>
              </a:spcBef>
              <a:spcAft>
                <a:spcPts val="0"/>
              </a:spcAft>
              <a:buNone/>
            </a:pPr>
            <a:r>
              <a:rPr lang="en"/>
              <a:t>April 13 2019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AutoNum type="arabicPeriod"/>
            </a:pPr>
            <a:r>
              <a:rPr lang="en"/>
              <a:t>S</a:t>
            </a:r>
            <a:r>
              <a:rPr lang="en"/>
              <a:t>tatement of the goal(s)</a:t>
            </a:r>
            <a:endParaRPr/>
          </a:p>
          <a:p>
            <a:pPr indent="-342900" lvl="0" marL="457200" marR="0" rtl="0" algn="l">
              <a:lnSpc>
                <a:spcPct val="115000"/>
              </a:lnSpc>
              <a:spcBef>
                <a:spcPts val="0"/>
              </a:spcBef>
              <a:spcAft>
                <a:spcPts val="0"/>
              </a:spcAft>
              <a:buSzPts val="1800"/>
              <a:buAutoNum type="arabicPeriod"/>
            </a:pPr>
            <a:r>
              <a:rPr lang="en"/>
              <a:t>The data science process framework and the reasons for proposing it</a:t>
            </a:r>
            <a:endParaRPr/>
          </a:p>
          <a:p>
            <a:pPr indent="-342900" lvl="0" marL="457200" marR="0" rtl="0" algn="l">
              <a:lnSpc>
                <a:spcPct val="115000"/>
              </a:lnSpc>
              <a:spcBef>
                <a:spcPts val="0"/>
              </a:spcBef>
              <a:spcAft>
                <a:spcPts val="0"/>
              </a:spcAft>
              <a:buSzPts val="1800"/>
              <a:buAutoNum type="arabicPeriod"/>
            </a:pPr>
            <a:r>
              <a:rPr lang="en"/>
              <a:t>Descriptions and location of related data sources</a:t>
            </a:r>
            <a:endParaRPr/>
          </a:p>
          <a:p>
            <a:pPr indent="-342900" lvl="0" marL="457200" marR="0" rtl="0" algn="l">
              <a:lnSpc>
                <a:spcPct val="115000"/>
              </a:lnSpc>
              <a:spcBef>
                <a:spcPts val="0"/>
              </a:spcBef>
              <a:spcAft>
                <a:spcPts val="0"/>
              </a:spcAft>
              <a:buSzPts val="1800"/>
              <a:buAutoNum type="arabicPeriod"/>
            </a:pPr>
            <a:r>
              <a:rPr lang="en"/>
              <a:t>An explanation of how we will manage the data for the project</a:t>
            </a:r>
            <a:endParaRPr/>
          </a:p>
          <a:p>
            <a:pPr indent="-342900" lvl="0" marL="457200" marR="0" rtl="0" algn="l">
              <a:lnSpc>
                <a:spcPct val="115000"/>
              </a:lnSpc>
              <a:spcBef>
                <a:spcPts val="0"/>
              </a:spcBef>
              <a:spcAft>
                <a:spcPts val="0"/>
              </a:spcAft>
              <a:buSzPts val="1800"/>
              <a:buAutoNum type="arabicPeriod"/>
            </a:pPr>
            <a:r>
              <a:rPr lang="en"/>
              <a:t>Any known issues with the data and how you plan to address them</a:t>
            </a:r>
            <a:endParaRPr/>
          </a:p>
          <a:p>
            <a:pPr indent="-342900" lvl="0" marL="457200" marR="0" rtl="0" algn="l">
              <a:lnSpc>
                <a:spcPct val="115000"/>
              </a:lnSpc>
              <a:spcBef>
                <a:spcPts val="0"/>
              </a:spcBef>
              <a:spcAft>
                <a:spcPts val="0"/>
              </a:spcAft>
              <a:buSzPts val="1800"/>
              <a:buAutoNum type="arabicPeriod"/>
            </a:pPr>
            <a:r>
              <a:rPr lang="en"/>
              <a:t>A flowchart visualizing the detailed process you will follow, annotated with any potential pitfalls you’ve identified and your proposed solutions to such pitfalls.</a:t>
            </a:r>
            <a:endParaRPr/>
          </a:p>
          <a:p>
            <a:pPr indent="-342900" lvl="0" marL="457200" marR="0" rtl="0" algn="l">
              <a:lnSpc>
                <a:spcPct val="115000"/>
              </a:lnSpc>
              <a:spcBef>
                <a:spcPts val="0"/>
              </a:spcBef>
              <a:spcAft>
                <a:spcPts val="0"/>
              </a:spcAft>
              <a:buSzPts val="1800"/>
              <a:buAutoNum type="arabicPeriod"/>
            </a:pPr>
            <a:r>
              <a:rPr lang="en"/>
              <a:t>Any initial insights you can glean from your quick look at the data.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600"/>
              <a:t>Statement of goals</a:t>
            </a:r>
            <a:r>
              <a:rPr b="1" lang="en" sz="3600"/>
              <a:t>:</a:t>
            </a:r>
            <a:r>
              <a:rPr b="1" lang="en" sz="4200"/>
              <a:t> </a:t>
            </a:r>
            <a:endParaRPr b="1" sz="4200"/>
          </a:p>
          <a:p>
            <a:pPr indent="0" lvl="0" marL="0" rtl="0" algn="l">
              <a:spcBef>
                <a:spcPts val="0"/>
              </a:spcBef>
              <a:spcAft>
                <a:spcPts val="0"/>
              </a:spcAft>
              <a:buNone/>
            </a:pPr>
            <a:r>
              <a:rPr b="1" lang="en" sz="1400"/>
              <a:t>CreditOne risks losing business due to an increase in the number of customers who have defaulted on loans that CreditOne has secured for them, from various partners.</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rPr b="1" lang="en" sz="1400"/>
              <a:t>Based on the </a:t>
            </a:r>
            <a:r>
              <a:rPr b="1" lang="en" sz="1400"/>
              <a:t>dataset provided they need us to build a reliable model to forecast beforehand which customers could default on their loans.</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rPr b="1" lang="en" sz="1400"/>
              <a:t>Their current process to identify customers that are likely to default on their loans, is inadequate, because they have seen a consistent increase in the number of defaulting customers.</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rPr b="1" lang="en" sz="1400"/>
              <a:t>They have provided us with a large dataset consisting of various customer attributes and identified the defaulting and non-defaulting customers.</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rPr b="1" lang="en" sz="1400"/>
              <a:t>We will use this dataset for our Data Science process and suggest a model to forecast customers that are likely to default.</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rPr b="1" lang="en" sz="1400"/>
              <a:t>This will help CreditOne to remain in business and thrive.</a:t>
            </a:r>
            <a:endParaRPr b="1" sz="1400"/>
          </a:p>
          <a:p>
            <a:pPr indent="0" lvl="0" marL="0" rtl="0" algn="l">
              <a:spcBef>
                <a:spcPts val="0"/>
              </a:spcBef>
              <a:spcAft>
                <a:spcPts val="0"/>
              </a:spcAft>
              <a:buNone/>
            </a:pPr>
            <a:r>
              <a:t/>
            </a:r>
            <a:endParaRPr b="1"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the problem - Goals of the DS process</a:t>
            </a:r>
            <a:endParaRPr/>
          </a:p>
        </p:txBody>
      </p:sp>
      <p:grpSp>
        <p:nvGrpSpPr>
          <p:cNvPr id="77" name="Google Shape;77;p16"/>
          <p:cNvGrpSpPr/>
          <p:nvPr/>
        </p:nvGrpSpPr>
        <p:grpSpPr>
          <a:xfrm>
            <a:off x="431925" y="1304875"/>
            <a:ext cx="2628925" cy="3416400"/>
            <a:chOff x="431925" y="1304875"/>
            <a:chExt cx="2628925" cy="3416400"/>
          </a:xfrm>
        </p:grpSpPr>
        <p:sp>
          <p:nvSpPr>
            <p:cNvPr id="78" name="Google Shape;78;p16"/>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6"/>
          <p:cNvSpPr txBox="1"/>
          <p:nvPr>
            <p:ph idx="4294967295" type="body"/>
          </p:nvPr>
        </p:nvSpPr>
        <p:spPr>
          <a:xfrm>
            <a:off x="506425" y="1304875"/>
            <a:ext cx="2494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lt1"/>
                </a:solidFill>
              </a:rPr>
              <a:t>Exploratory data analysis</a:t>
            </a:r>
            <a:endParaRPr sz="1400">
              <a:solidFill>
                <a:schemeClr val="lt1"/>
              </a:solidFill>
            </a:endParaRPr>
          </a:p>
        </p:txBody>
      </p:sp>
      <p:sp>
        <p:nvSpPr>
          <p:cNvPr id="81" name="Google Shape;81;p16"/>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Data is collected, processed and cleaned using various Data Analytics techniques such as Feature selection, feature elimination, collinearity, outlier detection and reshaping data.</a:t>
            </a:r>
            <a:endParaRPr sz="1600"/>
          </a:p>
        </p:txBody>
      </p:sp>
      <p:grpSp>
        <p:nvGrpSpPr>
          <p:cNvPr id="82" name="Google Shape;82;p16"/>
          <p:cNvGrpSpPr/>
          <p:nvPr/>
        </p:nvGrpSpPr>
        <p:grpSpPr>
          <a:xfrm>
            <a:off x="3320450" y="1304875"/>
            <a:ext cx="2632500" cy="3416400"/>
            <a:chOff x="3320450" y="1304875"/>
            <a:chExt cx="2632500" cy="3416400"/>
          </a:xfrm>
        </p:grpSpPr>
        <p:sp>
          <p:nvSpPr>
            <p:cNvPr id="83" name="Google Shape;83;p16"/>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6"/>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400">
                <a:solidFill>
                  <a:schemeClr val="lt1"/>
                </a:solidFill>
              </a:rPr>
              <a:t>Data Modeling and Analysis</a:t>
            </a:r>
            <a:endParaRPr sz="1400">
              <a:solidFill>
                <a:schemeClr val="lt1"/>
              </a:solidFill>
            </a:endParaRPr>
          </a:p>
          <a:p>
            <a:pPr indent="0" lvl="0" marL="0" rtl="0" algn="l">
              <a:spcBef>
                <a:spcPts val="0"/>
              </a:spcBef>
              <a:spcAft>
                <a:spcPts val="0"/>
              </a:spcAft>
              <a:buNone/>
            </a:pPr>
            <a:r>
              <a:t/>
            </a:r>
            <a:endParaRPr>
              <a:solidFill>
                <a:schemeClr val="lt1"/>
              </a:solidFill>
            </a:endParaRPr>
          </a:p>
        </p:txBody>
      </p:sp>
      <p:sp>
        <p:nvSpPr>
          <p:cNvPr id="86" name="Google Shape;86;p16"/>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Data set is broken into training and testing sets. Several Data models are tested based on the ground truth on the training and test sets and the best model is chosen based on the resulting Accuracy of the models.</a:t>
            </a:r>
            <a:endParaRPr sz="1600"/>
          </a:p>
        </p:txBody>
      </p:sp>
      <p:grpSp>
        <p:nvGrpSpPr>
          <p:cNvPr id="87" name="Google Shape;87;p16"/>
          <p:cNvGrpSpPr/>
          <p:nvPr/>
        </p:nvGrpSpPr>
        <p:grpSpPr>
          <a:xfrm>
            <a:off x="6212550" y="1304875"/>
            <a:ext cx="2632500" cy="3416400"/>
            <a:chOff x="6212550" y="1304875"/>
            <a:chExt cx="2632500" cy="3416400"/>
          </a:xfrm>
        </p:grpSpPr>
        <p:sp>
          <p:nvSpPr>
            <p:cNvPr id="88" name="Google Shape;88;p16"/>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6"/>
          <p:cNvSpPr txBox="1"/>
          <p:nvPr>
            <p:ph idx="4294967295" type="body"/>
          </p:nvPr>
        </p:nvSpPr>
        <p:spPr>
          <a:xfrm>
            <a:off x="6272475" y="1304875"/>
            <a:ext cx="2494500" cy="6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rPr>
              <a:t>Problem Solving and Decision Support</a:t>
            </a:r>
            <a:endParaRPr sz="1200">
              <a:solidFill>
                <a:srgbClr val="666666"/>
              </a:solidFill>
              <a:latin typeface="Arial"/>
              <a:ea typeface="Arial"/>
              <a:cs typeface="Arial"/>
              <a:sym typeface="Arial"/>
            </a:endParaRPr>
          </a:p>
          <a:p>
            <a:pPr indent="0" lvl="0" marL="0" rtl="0" algn="l">
              <a:spcBef>
                <a:spcPts val="800"/>
              </a:spcBef>
              <a:spcAft>
                <a:spcPts val="0"/>
              </a:spcAft>
              <a:buNone/>
            </a:pPr>
            <a:r>
              <a:t/>
            </a:r>
            <a:endParaRPr>
              <a:solidFill>
                <a:schemeClr val="lt1"/>
              </a:solidFill>
            </a:endParaRPr>
          </a:p>
        </p:txBody>
      </p:sp>
      <p:sp>
        <p:nvSpPr>
          <p:cNvPr id="91" name="Google Shape;91;p16"/>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The chosen optimal model is applied to the data set in question and dependant variable values are forecasted, with the highest accuracy possible, for problem solving and making decisions.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Description of the Dataset</a:t>
            </a:r>
            <a:endParaRPr/>
          </a:p>
        </p:txBody>
      </p:sp>
      <p:sp>
        <p:nvSpPr>
          <p:cNvPr id="97" name="Google Shape;97;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dataset provided by CreditOne consists of the following attributes </a:t>
            </a:r>
            <a:endParaRPr/>
          </a:p>
          <a:p>
            <a:pPr indent="-342900" lvl="0" marL="457200" rtl="0" algn="l">
              <a:spcBef>
                <a:spcPts val="1600"/>
              </a:spcBef>
              <a:spcAft>
                <a:spcPts val="0"/>
              </a:spcAft>
              <a:buSzPts val="1800"/>
              <a:buChar char="●"/>
            </a:pPr>
            <a:r>
              <a:rPr lang="en"/>
              <a:t>Amount of given credit </a:t>
            </a:r>
            <a:endParaRPr/>
          </a:p>
          <a:p>
            <a:pPr indent="-342900" lvl="0" marL="457200" rtl="0" algn="l">
              <a:spcBef>
                <a:spcPts val="0"/>
              </a:spcBef>
              <a:spcAft>
                <a:spcPts val="0"/>
              </a:spcAft>
              <a:buSzPts val="1800"/>
              <a:buChar char="●"/>
            </a:pPr>
            <a:r>
              <a:rPr lang="en"/>
              <a:t>Gender, Education, Marital status, Age</a:t>
            </a:r>
            <a:endParaRPr/>
          </a:p>
          <a:p>
            <a:pPr indent="-342900" lvl="0" marL="457200" rtl="0" algn="l">
              <a:spcBef>
                <a:spcPts val="0"/>
              </a:spcBef>
              <a:spcAft>
                <a:spcPts val="0"/>
              </a:spcAft>
              <a:buSzPts val="1800"/>
              <a:buChar char="●"/>
            </a:pPr>
            <a:r>
              <a:rPr lang="en"/>
              <a:t>History of past payments</a:t>
            </a:r>
            <a:endParaRPr/>
          </a:p>
          <a:p>
            <a:pPr indent="-342900" lvl="0" marL="457200" rtl="0" algn="l">
              <a:spcBef>
                <a:spcPts val="0"/>
              </a:spcBef>
              <a:spcAft>
                <a:spcPts val="0"/>
              </a:spcAft>
              <a:buSzPts val="1800"/>
              <a:buChar char="●"/>
            </a:pPr>
            <a:r>
              <a:rPr lang="en"/>
              <a:t>Amount of bill statement</a:t>
            </a:r>
            <a:endParaRPr/>
          </a:p>
          <a:p>
            <a:pPr indent="-342900" lvl="0" marL="457200" rtl="0" algn="l">
              <a:spcBef>
                <a:spcPts val="0"/>
              </a:spcBef>
              <a:spcAft>
                <a:spcPts val="0"/>
              </a:spcAft>
              <a:buSzPts val="1800"/>
              <a:buChar char="●"/>
            </a:pPr>
            <a:r>
              <a:rPr lang="en"/>
              <a:t>Amount of previous payment</a:t>
            </a:r>
            <a:endParaRPr/>
          </a:p>
          <a:p>
            <a:pPr indent="-342900" lvl="0" marL="457200" rtl="0" algn="l">
              <a:spcBef>
                <a:spcPts val="0"/>
              </a:spcBef>
              <a:spcAft>
                <a:spcPts val="0"/>
              </a:spcAft>
              <a:buSzPts val="1800"/>
              <a:buChar char="●"/>
            </a:pPr>
            <a:r>
              <a:rPr lang="en"/>
              <a:t>Did this customer default or not.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Explanation</a:t>
            </a:r>
            <a:r>
              <a:rPr lang="en"/>
              <a:t> of how we will manage the dataset</a:t>
            </a:r>
            <a:endParaRPr/>
          </a:p>
        </p:txBody>
      </p:sp>
      <p:sp>
        <p:nvSpPr>
          <p:cNvPr id="103" name="Google Shape;103;p18"/>
          <p:cNvSpPr txBox="1"/>
          <p:nvPr>
            <p:ph idx="1" type="body"/>
          </p:nvPr>
        </p:nvSpPr>
        <p:spPr>
          <a:xfrm>
            <a:off x="311700" y="1152475"/>
            <a:ext cx="2849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Exploratory Analysis</a:t>
            </a:r>
            <a:endParaRPr b="1" sz="2100">
              <a:solidFill>
                <a:schemeClr val="dk1"/>
              </a:solidFill>
            </a:endParaRPr>
          </a:p>
          <a:p>
            <a:pPr indent="-330200" lvl="0" marL="457200" rtl="0" algn="l">
              <a:spcBef>
                <a:spcPts val="1600"/>
              </a:spcBef>
              <a:spcAft>
                <a:spcPts val="0"/>
              </a:spcAft>
              <a:buSzPts val="1600"/>
              <a:buChar char="●"/>
            </a:pPr>
            <a:r>
              <a:rPr lang="en" sz="1600"/>
              <a:t>We will find how each of the dataset attribute relates to whether the customer defaulted or not.</a:t>
            </a:r>
            <a:endParaRPr sz="1600"/>
          </a:p>
          <a:p>
            <a:pPr indent="-330200" lvl="0" marL="457200" rtl="0" algn="l">
              <a:spcBef>
                <a:spcPts val="0"/>
              </a:spcBef>
              <a:spcAft>
                <a:spcPts val="0"/>
              </a:spcAft>
              <a:buSzPts val="1600"/>
              <a:buChar char="●"/>
            </a:pPr>
            <a:r>
              <a:rPr lang="en" sz="1600"/>
              <a:t>Based on this we will identify, clean and select the features that affect the defaulting result the most.</a:t>
            </a:r>
            <a:endParaRPr sz="1600"/>
          </a:p>
        </p:txBody>
      </p:sp>
      <p:sp>
        <p:nvSpPr>
          <p:cNvPr id="104" name="Google Shape;104;p18"/>
          <p:cNvSpPr txBox="1"/>
          <p:nvPr>
            <p:ph idx="2" type="body"/>
          </p:nvPr>
        </p:nvSpPr>
        <p:spPr>
          <a:xfrm>
            <a:off x="5983200" y="1152475"/>
            <a:ext cx="2849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Apply trained model </a:t>
            </a:r>
            <a:endParaRPr b="1" sz="2100">
              <a:solidFill>
                <a:schemeClr val="dk1"/>
              </a:solidFill>
            </a:endParaRPr>
          </a:p>
          <a:p>
            <a:pPr indent="-330200" lvl="0" marL="457200" rtl="0" algn="l">
              <a:spcBef>
                <a:spcPts val="1600"/>
              </a:spcBef>
              <a:spcAft>
                <a:spcPts val="1600"/>
              </a:spcAft>
              <a:buSzPts val="1600"/>
              <a:buChar char="●"/>
            </a:pPr>
            <a:r>
              <a:rPr lang="en" sz="1600"/>
              <a:t>Finally, the selected optimum model will be applied to a new dataset containing the same customer attributes and the final result of whether the customer will default or not, will be forecasted.</a:t>
            </a:r>
            <a:endParaRPr sz="1600"/>
          </a:p>
        </p:txBody>
      </p:sp>
      <p:sp>
        <p:nvSpPr>
          <p:cNvPr id="105" name="Google Shape;105;p18"/>
          <p:cNvSpPr txBox="1"/>
          <p:nvPr>
            <p:ph idx="2" type="body"/>
          </p:nvPr>
        </p:nvSpPr>
        <p:spPr>
          <a:xfrm>
            <a:off x="3134100" y="1152475"/>
            <a:ext cx="2849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Model selection </a:t>
            </a:r>
            <a:endParaRPr b="1" sz="2100">
              <a:solidFill>
                <a:schemeClr val="dk1"/>
              </a:solidFill>
            </a:endParaRPr>
          </a:p>
          <a:p>
            <a:pPr indent="-330200" lvl="0" marL="457200" marR="0" rtl="0" algn="l">
              <a:lnSpc>
                <a:spcPct val="115000"/>
              </a:lnSpc>
              <a:spcBef>
                <a:spcPts val="1600"/>
              </a:spcBef>
              <a:spcAft>
                <a:spcPts val="0"/>
              </a:spcAft>
              <a:buSzPts val="1600"/>
              <a:buChar char="●"/>
            </a:pPr>
            <a:r>
              <a:rPr lang="en" sz="1600"/>
              <a:t>Data set will broken into 70%-30% to create training and testing sets. </a:t>
            </a:r>
            <a:endParaRPr sz="1600"/>
          </a:p>
          <a:p>
            <a:pPr indent="-330200" lvl="0" marL="457200" marR="0" rtl="0" algn="l">
              <a:lnSpc>
                <a:spcPct val="115000"/>
              </a:lnSpc>
              <a:spcBef>
                <a:spcPts val="0"/>
              </a:spcBef>
              <a:spcAft>
                <a:spcPts val="0"/>
              </a:spcAft>
              <a:buSzPts val="1600"/>
              <a:buChar char="●"/>
            </a:pPr>
            <a:r>
              <a:rPr lang="en" sz="1600"/>
              <a:t>Several</a:t>
            </a:r>
            <a:r>
              <a:rPr lang="en" sz="1600"/>
              <a:t> Data models will be tested based on the ground truth on the training and test sets and the best model will chosen based on the resulting Accuracy of the models.</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9"/>
          <p:cNvSpPr txBox="1"/>
          <p:nvPr>
            <p:ph idx="4294967295" type="body"/>
          </p:nvPr>
        </p:nvSpPr>
        <p:spPr>
          <a:xfrm>
            <a:off x="311700" y="199050"/>
            <a:ext cx="7857300" cy="436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Initial Insights</a:t>
            </a:r>
            <a:endParaRPr b="1" sz="2100">
              <a:solidFill>
                <a:schemeClr val="dk1"/>
              </a:solidFill>
            </a:endParaRPr>
          </a:p>
          <a:p>
            <a:pPr indent="-330200" lvl="0" marL="457200" rtl="0" algn="l">
              <a:spcBef>
                <a:spcPts val="1600"/>
              </a:spcBef>
              <a:spcAft>
                <a:spcPts val="0"/>
              </a:spcAft>
              <a:buSzPts val="1600"/>
              <a:buChar char="●"/>
            </a:pPr>
            <a:r>
              <a:rPr lang="en" sz="1600"/>
              <a:t>Most defaulting customers had a history of several months of payment delay or using revolving credit in the last 6 months. </a:t>
            </a:r>
            <a:endParaRPr sz="1600"/>
          </a:p>
          <a:p>
            <a:pPr indent="-330200" lvl="0" marL="457200" rtl="0" algn="l">
              <a:spcBef>
                <a:spcPts val="0"/>
              </a:spcBef>
              <a:spcAft>
                <a:spcPts val="0"/>
              </a:spcAft>
              <a:buSzPts val="1600"/>
              <a:buChar char="●"/>
            </a:pPr>
            <a:r>
              <a:rPr lang="en" sz="1600"/>
              <a:t>About 22% of customers default irrespective of their attributes.</a:t>
            </a:r>
            <a:endParaRPr b="1" sz="1600"/>
          </a:p>
          <a:p>
            <a:pPr indent="-330200" lvl="0" marL="457200" rtl="0" algn="l">
              <a:spcBef>
                <a:spcPts val="0"/>
              </a:spcBef>
              <a:spcAft>
                <a:spcPts val="0"/>
              </a:spcAft>
              <a:buSzPts val="1600"/>
              <a:buChar char="●"/>
            </a:pPr>
            <a:r>
              <a:rPr lang="en" sz="1600"/>
              <a:t>The maximum defaulting customers are between the ages of 22 and 35</a:t>
            </a:r>
            <a:endParaRPr b="1" sz="1600"/>
          </a:p>
          <a:p>
            <a:pPr indent="-330200" lvl="0" marL="457200" rtl="0" algn="l">
              <a:spcBef>
                <a:spcPts val="0"/>
              </a:spcBef>
              <a:spcAft>
                <a:spcPts val="0"/>
              </a:spcAft>
              <a:buSzPts val="1600"/>
              <a:buChar char="●"/>
            </a:pPr>
            <a:r>
              <a:rPr lang="en" sz="1600"/>
              <a:t>There are outliers in the data that will need to be cleaned out.</a:t>
            </a:r>
            <a:endParaRPr sz="1600"/>
          </a:p>
          <a:p>
            <a:pPr indent="-330200" lvl="0" marL="457200" rtl="0" algn="l">
              <a:spcBef>
                <a:spcPts val="0"/>
              </a:spcBef>
              <a:spcAft>
                <a:spcPts val="0"/>
              </a:spcAft>
              <a:buSzPts val="1600"/>
              <a:buChar char="●"/>
            </a:pPr>
            <a:r>
              <a:rPr lang="en" sz="1600"/>
              <a:t>The dataset has more female customers than male.</a:t>
            </a:r>
            <a:endParaRPr sz="1600"/>
          </a:p>
          <a:p>
            <a:pPr indent="-330200" lvl="0" marL="457200" rtl="0" algn="l">
              <a:spcBef>
                <a:spcPts val="0"/>
              </a:spcBef>
              <a:spcAft>
                <a:spcPts val="0"/>
              </a:spcAft>
              <a:buSzPts val="1600"/>
              <a:buChar char="●"/>
            </a:pPr>
            <a:r>
              <a:rPr lang="en" sz="1600"/>
              <a:t>The history of past payments, or amount of payments in the past 6 months does not show any obvious trend towards or against defaulting.</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